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59" r:id="rId1"/>
  </p:sldMasterIdLst>
  <p:notesMasterIdLst>
    <p:notesMasterId r:id="rId18"/>
  </p:notesMasterIdLst>
  <p:handoutMasterIdLst>
    <p:handoutMasterId r:id="rId19"/>
  </p:handoutMasterIdLst>
  <p:sldIdLst>
    <p:sldId id="268" r:id="rId2"/>
    <p:sldId id="434" r:id="rId3"/>
    <p:sldId id="491" r:id="rId4"/>
    <p:sldId id="492" r:id="rId5"/>
    <p:sldId id="498" r:id="rId6"/>
    <p:sldId id="460" r:id="rId7"/>
    <p:sldId id="484" r:id="rId8"/>
    <p:sldId id="497" r:id="rId9"/>
    <p:sldId id="504" r:id="rId10"/>
    <p:sldId id="503" r:id="rId11"/>
    <p:sldId id="500" r:id="rId12"/>
    <p:sldId id="502" r:id="rId13"/>
    <p:sldId id="501" r:id="rId14"/>
    <p:sldId id="435" r:id="rId15"/>
    <p:sldId id="505" r:id="rId16"/>
    <p:sldId id="472" r:id="rId17"/>
  </p:sldIdLst>
  <p:sldSz cx="9144000" cy="5143500" type="screen16x9"/>
  <p:notesSz cx="6845300" cy="9396413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Lucida Sans" charset="0"/>
        <a:ea typeface="ＭＳ Ｐゴシック" charset="0"/>
        <a:cs typeface="ＭＳ Ｐゴシック" charset="0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CC66"/>
    <a:srgbClr val="A4001D"/>
    <a:srgbClr val="A40508"/>
    <a:srgbClr val="A50021"/>
    <a:srgbClr val="CC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22838BEF-8BB2-4498-84A7-C5851F593DF1}" styleName="Medium Style 4 - Accent 5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5"/>
              </a:solidFill>
            </a:ln>
          </a:left>
          <a:right>
            <a:ln w="12700" cmpd="sng">
              <a:solidFill>
                <a:schemeClr val="accent5"/>
              </a:solidFill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 w="12700" cmpd="sng">
              <a:solidFill>
                <a:schemeClr val="accent5"/>
              </a:solidFill>
            </a:ln>
          </a:insideH>
          <a:insideV>
            <a:ln w="12700" cmpd="sng">
              <a:solidFill>
                <a:schemeClr val="accent5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5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5">
              <a:tint val="20000"/>
            </a:schemeClr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0149" autoAdjust="0"/>
    <p:restoredTop sz="96377" autoAdjust="0"/>
  </p:normalViewPr>
  <p:slideViewPr>
    <p:cSldViewPr>
      <p:cViewPr>
        <p:scale>
          <a:sx n="101" d="100"/>
          <a:sy n="101" d="100"/>
        </p:scale>
        <p:origin x="-84" y="-19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2" d="100"/>
          <a:sy n="62" d="100"/>
        </p:scale>
        <p:origin x="-2224" y="-112"/>
      </p:cViewPr>
      <p:guideLst>
        <p:guide orient="horz" pos="2959"/>
        <p:guide pos="2156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3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4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latin typeface="Tahoma" charset="0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7285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>
                <a:latin typeface="Tahoma" charset="0"/>
              </a:defRPr>
            </a:lvl1pPr>
          </a:lstStyle>
          <a:p>
            <a:fld id="{8A029216-D615-3945-A1F3-D96FC886DA6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172630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83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5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78263" y="0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536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290513" y="704850"/>
            <a:ext cx="6264275" cy="352425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</p:sp>
      <p:sp>
        <p:nvSpPr>
          <p:cNvPr id="120837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2813" y="4464050"/>
            <a:ext cx="5019675" cy="42275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20838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926513"/>
            <a:ext cx="2967038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0839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78263" y="8926513"/>
            <a:ext cx="2967037" cy="469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3EB9031F-EB71-7642-8F3C-6FDC1408CB9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7321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ＭＳ Ｐゴシック" pitchFamily="-65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kumimoji="1" sz="1200" kern="1200">
        <a:solidFill>
          <a:schemeClr val="tx1"/>
        </a:solidFill>
        <a:latin typeface="Arial" pitchFamily="-65" charset="0"/>
        <a:ea typeface="ＭＳ Ｐゴシック" pitchFamily="-65" charset="-128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to Brendan</a:t>
            </a:r>
            <a:r>
              <a:rPr lang="en-US" baseline="0" dirty="0" smtClean="0"/>
              <a:t> O’Connor and Noah Smith (email, 1/18/12) for </a:t>
            </a:r>
            <a:r>
              <a:rPr lang="en-US" dirty="0" smtClean="0"/>
              <a:t>permission to use this figure.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8567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to Johan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Bollen</a:t>
            </a:r>
            <a:r>
              <a:rPr lang="en-US" baseline="0" dirty="0" smtClean="0"/>
              <a:t> (email, 1/18/12) for </a:t>
            </a:r>
            <a:r>
              <a:rPr lang="en-US" dirty="0" smtClean="0"/>
              <a:t>permission to use this figure.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9308705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Thanks to Johan</a:t>
            </a:r>
            <a:r>
              <a:rPr lang="en-US" baseline="0" dirty="0" smtClean="0"/>
              <a:t> </a:t>
            </a:r>
            <a:r>
              <a:rPr lang="en-US" baseline="0" dirty="0" err="1" smtClean="0"/>
              <a:t>Bollen</a:t>
            </a:r>
            <a:r>
              <a:rPr lang="en-US" baseline="0" dirty="0" smtClean="0"/>
              <a:t> (email, 1/18/12) for </a:t>
            </a:r>
            <a:r>
              <a:rPr lang="en-US" dirty="0" smtClean="0"/>
              <a:t>permission to use this figure.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EB9031F-EB71-7642-8F3C-6FDC1408CB92}" type="slidenum">
              <a:rPr lang="en-US" smtClean="0"/>
              <a:pPr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814738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Lucida Sans" charset="0"/>
                <a:ea typeface="ＭＳ Ｐゴシック" charset="0"/>
              </a:defRPr>
            </a:lvl9pPr>
          </a:lstStyle>
          <a:p>
            <a:pPr eaLnBrk="1" hangingPunct="1"/>
            <a:fld id="{E69DF897-5E92-F241-9A21-E64EA536231D}" type="slidenum">
              <a:rPr lang="en-US" sz="1200"/>
              <a:pPr eaLnBrk="1" hangingPunct="1"/>
              <a:t>16</a:t>
            </a:fld>
            <a:endParaRPr lang="en-US" sz="1200"/>
          </a:p>
        </p:txBody>
      </p:sp>
      <p:sp>
        <p:nvSpPr>
          <p:cNvPr id="174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290513" y="704850"/>
            <a:ext cx="6264275" cy="3524250"/>
          </a:xfrm>
          <a:ln/>
        </p:spPr>
      </p:sp>
      <p:sp>
        <p:nvSpPr>
          <p:cNvPr id="174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/>
          <a:lstStyle/>
          <a:p>
            <a:endParaRPr lang="en-US">
              <a:latin typeface="Arial" charset="0"/>
              <a:ea typeface="ＭＳ Ｐゴシック" charset="0"/>
              <a:cs typeface="ＭＳ Ｐゴシック" charset="0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82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572000" y="510778"/>
            <a:ext cx="3890964" cy="1298972"/>
          </a:xfrm>
        </p:spPr>
        <p:txBody>
          <a:bodyPr/>
          <a:lstStyle>
            <a:lvl1pPr algn="ctr">
              <a:defRPr sz="32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05827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72000" y="2876550"/>
            <a:ext cx="3886200" cy="1676400"/>
          </a:xfrm>
        </p:spPr>
        <p:txBody>
          <a:bodyPr/>
          <a:lstStyle>
            <a:lvl1pPr marL="0" indent="0" algn="ctr">
              <a:spcBef>
                <a:spcPts val="900"/>
              </a:spcBef>
              <a:buFont typeface="Times" pitchFamily="-65" charset="0"/>
              <a:buNone/>
              <a:defRPr/>
            </a:lvl1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7239000" y="4705350"/>
            <a:ext cx="12192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5334000" y="4705350"/>
            <a:ext cx="1905000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pPr>
              <a:defRPr/>
            </a:pPr>
            <a:endParaRPr lang="en-US" dirty="0"/>
          </a:p>
        </p:txBody>
      </p:sp>
      <p:pic>
        <p:nvPicPr>
          <p:cNvPr id="9" name="Picture 8" descr="wordcloud2.jpg"/>
          <p:cNvPicPr>
            <a:picLocks noChangeAspect="1"/>
          </p:cNvPicPr>
          <p:nvPr userDrawn="1"/>
        </p:nvPicPr>
        <p:blipFill rotWithShape="1">
          <a:blip r:embed="rId2"/>
          <a:srcRect l="19740" t="8415" r="20308" b="8153"/>
          <a:stretch/>
        </p:blipFill>
        <p:spPr>
          <a:xfrm>
            <a:off x="781451" y="165818"/>
            <a:ext cx="2647549" cy="4768132"/>
          </a:xfrm>
          <a:prstGeom prst="rect">
            <a:avLst/>
          </a:prstGeom>
        </p:spPr>
      </p:pic>
      <p:sp>
        <p:nvSpPr>
          <p:cNvPr id="11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4572000" y="4705350"/>
            <a:ext cx="765174" cy="342900"/>
          </a:xfrm>
        </p:spPr>
        <p:txBody>
          <a:bodyPr anchor="b"/>
          <a:lstStyle>
            <a:lvl1pPr>
              <a:defRPr>
                <a:solidFill>
                  <a:schemeClr val="bg2"/>
                </a:solidFill>
              </a:defRPr>
            </a:lvl1pPr>
          </a:lstStyle>
          <a:p>
            <a:fld id="{E74C7FEE-6B48-4643-BCFB-F13B0E13E171}" type="slidenum">
              <a:rPr lang="en-US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721199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C1DFA8D9-15F1-AF4D-8149-0C26EB27AC9C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69835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29450" y="285750"/>
            <a:ext cx="2114550" cy="440055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85750"/>
            <a:ext cx="6191250" cy="4400550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6857BED9-9427-674C-8047-314E304C86F8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08170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ov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04800" y="3057525"/>
            <a:ext cx="7772400" cy="1628775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E943D734-B240-FB4D-AF6E-6869FD669100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530001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Narrow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68580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51816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286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17706630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Completely 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887680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352550"/>
            <a:ext cx="8534400" cy="333375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858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30480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10F35DC5-7E65-8247-99AB-4E984F8A921E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6176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200" b="1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9C2BDC8F-D922-0A4E-AAA0-9C7D97FF3D71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1732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048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267200" y="1314450"/>
            <a:ext cx="3810000" cy="337185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0960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667000" y="468630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AC7A63A-31A1-2C4C-95AA-A445DBCAB174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9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3913466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04800" y="1253728"/>
            <a:ext cx="4040188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04800" y="1733550"/>
            <a:ext cx="4040188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92626" y="1253728"/>
            <a:ext cx="4041775" cy="47982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492626" y="1733550"/>
            <a:ext cx="4041775" cy="29718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>
          <a:xfrm>
            <a:off x="6248400" y="4705350"/>
            <a:ext cx="19812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>
          <a:xfrm>
            <a:off x="2819400" y="4705350"/>
            <a:ext cx="2895600" cy="342900"/>
          </a:xfr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231C68C3-6089-F349-9232-42643877B0CF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10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  <p:sp>
        <p:nvSpPr>
          <p:cNvPr id="11" name="Title 1"/>
          <p:cNvSpPr>
            <a:spLocks noGrp="1"/>
          </p:cNvSpPr>
          <p:nvPr>
            <p:ph type="title"/>
          </p:nvPr>
        </p:nvSpPr>
        <p:spPr>
          <a:xfrm>
            <a:off x="1371600" y="381000"/>
            <a:ext cx="7467600" cy="74295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802758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03BC7101-16EA-C942-850C-355264FDE9E8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6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862863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B228E5E2-1321-4548-96C8-615581C5A8C2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127875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1428750"/>
            <a:ext cx="3008313" cy="8715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2343150"/>
            <a:ext cx="3008313" cy="225147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83729988-E849-C549-AA67-252EA40F09C2}" type="slidenum">
              <a:rPr lang="en-US"/>
              <a:pPr/>
              <a:t>‹#›</a:t>
            </a:fld>
            <a:endParaRPr lang="en-US"/>
          </a:p>
        </p:txBody>
      </p:sp>
      <p:sp>
        <p:nvSpPr>
          <p:cNvPr id="8" name="Rectangle 2"/>
          <p:cNvSpPr>
            <a:spLocks noChangeArrowheads="1"/>
          </p:cNvSpPr>
          <p:nvPr userDrawn="1"/>
        </p:nvSpPr>
        <p:spPr bwMode="auto">
          <a:xfrm rot="5400000">
            <a:off x="-2548893" y="2548891"/>
            <a:ext cx="5143501" cy="45719"/>
          </a:xfrm>
          <a:prstGeom prst="rect">
            <a:avLst/>
          </a:prstGeom>
          <a:solidFill>
            <a:srgbClr val="A40508"/>
          </a:solidFill>
          <a:ln w="9525">
            <a:solidFill>
              <a:srgbClr val="A4001D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 algn="ctr">
              <a:defRPr/>
            </a:pPr>
            <a:endParaRPr lang="en-US">
              <a:solidFill>
                <a:srgbClr val="A50021"/>
              </a:solidFill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331271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Drag picture to placeholder or click icon to add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fld id="{497882B1-C6D6-A945-BB8B-B7B1B12471B5}" type="slidenum">
              <a:rPr lang="en-US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604691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1371600" y="381000"/>
            <a:ext cx="7467600" cy="7429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29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304800" y="1352550"/>
            <a:ext cx="7772400" cy="3333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:ma14="http://schemas.microsoft.com/office/mac/drawingml/2011/main" xmlns="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04805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0960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6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2743200" y="4686300"/>
            <a:ext cx="28956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>
                <a:latin typeface="+mn-lt"/>
                <a:ea typeface="+mn-ea"/>
                <a:cs typeface="+mn-cs"/>
              </a:defRPr>
            </a:lvl1pPr>
          </a:lstStyle>
          <a:p>
            <a:pPr>
              <a:defRPr/>
            </a:pPr>
            <a:endParaRPr lang="en-US" dirty="0"/>
          </a:p>
        </p:txBody>
      </p:sp>
      <p:sp>
        <p:nvSpPr>
          <p:cNvPr id="204807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304800" y="4705350"/>
            <a:ext cx="1981200" cy="3429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400">
                <a:latin typeface="+mn-lt"/>
              </a:defRPr>
            </a:lvl1pPr>
          </a:lstStyle>
          <a:p>
            <a:fld id="{91F816EA-24CC-2048-859A-C5EA9F27539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274056" y="325348"/>
            <a:ext cx="868944" cy="874802"/>
          </a:xfrm>
          <a:prstGeom prst="rect">
            <a:avLst/>
          </a:prstGeom>
        </p:spPr>
      </p:pic>
      <p:sp>
        <p:nvSpPr>
          <p:cNvPr id="8" name="TextBox 7"/>
          <p:cNvSpPr txBox="1"/>
          <p:nvPr/>
        </p:nvSpPr>
        <p:spPr>
          <a:xfrm>
            <a:off x="76200" y="8750"/>
            <a:ext cx="1295400" cy="261610"/>
          </a:xfrm>
          <a:prstGeom prst="rect">
            <a:avLst/>
          </a:prstGeom>
          <a:noFill/>
        </p:spPr>
        <p:txBody>
          <a:bodyPr wrap="square" lIns="0" rIns="0" rtlCol="0">
            <a:spAutoFit/>
          </a:bodyPr>
          <a:lstStyle/>
          <a:p>
            <a:pPr algn="ctr"/>
            <a:r>
              <a:rPr lang="en-US" sz="1100" dirty="0" smtClean="0">
                <a:solidFill>
                  <a:srgbClr val="A4001D"/>
                </a:solidFill>
                <a:latin typeface="+mn-lt"/>
              </a:rPr>
              <a:t>Dan Jurafsky</a:t>
            </a:r>
            <a:endParaRPr lang="en-US" sz="1100" dirty="0">
              <a:solidFill>
                <a:srgbClr val="A4001D"/>
              </a:solidFill>
              <a:latin typeface="+mn-lt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0" r:id="rId1"/>
    <p:sldLayoutId id="2147483699" r:id="rId2"/>
    <p:sldLayoutId id="2147483700" r:id="rId3"/>
    <p:sldLayoutId id="2147483701" r:id="rId4"/>
    <p:sldLayoutId id="2147483702" r:id="rId5"/>
    <p:sldLayoutId id="2147483703" r:id="rId6"/>
    <p:sldLayoutId id="2147483704" r:id="rId7"/>
    <p:sldLayoutId id="2147483705" r:id="rId8"/>
    <p:sldLayoutId id="2147483706" r:id="rId9"/>
    <p:sldLayoutId id="2147483707" r:id="rId10"/>
    <p:sldLayoutId id="2147483708" r:id="rId11"/>
    <p:sldLayoutId id="2147483709" r:id="rId12"/>
    <p:sldLayoutId id="2147483711" r:id="rId13"/>
    <p:sldLayoutId id="2147483712" r:id="rId14"/>
  </p:sldLayoutIdLst>
  <p:timing>
    <p:tnLst>
      <p:par>
        <p:cTn id="1" dur="indefinite" restart="never" nodeType="tmRoot"/>
      </p:par>
    </p:tnLst>
  </p:timing>
  <p:hf hdr="0" ftr="0" dt="0"/>
  <p:txStyles>
    <p:titleStyle>
      <a:lvl1pPr algn="l" rtl="0" eaLnBrk="1" fontAlgn="base" hangingPunct="1">
        <a:spcBef>
          <a:spcPct val="0"/>
        </a:spcBef>
        <a:spcAft>
          <a:spcPct val="0"/>
        </a:spcAft>
        <a:defRPr sz="3200" b="1">
          <a:solidFill>
            <a:schemeClr val="tx1"/>
          </a:solidFill>
          <a:latin typeface="+mj-lt"/>
          <a:ea typeface="ＭＳ Ｐゴシック" pitchFamily="-65" charset="-128"/>
          <a:cs typeface="ＭＳ Ｐゴシック" pitchFamily="-65" charset="-128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  <a:ea typeface="ＭＳ Ｐゴシック" pitchFamily="-65" charset="-128"/>
          <a:cs typeface="ＭＳ Ｐゴシック" pitchFamily="-65" charset="-128"/>
        </a:defRPr>
      </a:lvl5pPr>
      <a:lvl6pPr marL="4572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6pPr>
      <a:lvl7pPr marL="9144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7pPr>
      <a:lvl8pPr marL="13716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8pPr>
      <a:lvl9pPr marL="1828800" algn="l" rtl="0" eaLnBrk="1" fontAlgn="base" hangingPunct="1">
        <a:spcBef>
          <a:spcPct val="0"/>
        </a:spcBef>
        <a:spcAft>
          <a:spcPct val="0"/>
        </a:spcAft>
        <a:defRPr sz="3600">
          <a:solidFill>
            <a:schemeClr val="tx1"/>
          </a:solidFill>
          <a:latin typeface="Lucida Sans" pitchFamily="-65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400">
          <a:solidFill>
            <a:schemeClr val="tx1"/>
          </a:solidFill>
          <a:latin typeface="+mn-lt"/>
          <a:ea typeface="ＭＳ Ｐゴシック" pitchFamily="-65" charset="-128"/>
          <a:cs typeface="ＭＳ Ｐゴシック" pitchFamily="-65" charset="-128"/>
        </a:defRPr>
      </a:lvl1pPr>
      <a:lvl2pPr marL="6858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2pPr>
      <a:lvl3pPr marL="1028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 sz="2000">
          <a:solidFill>
            <a:schemeClr val="tx1"/>
          </a:solidFill>
          <a:latin typeface="+mn-lt"/>
          <a:ea typeface="ＭＳ Ｐゴシック" pitchFamily="-65" charset="-128"/>
        </a:defRPr>
      </a:lvl3pPr>
      <a:lvl4pPr marL="1371600" indent="-228600" algn="l" rtl="0" eaLnBrk="1" fontAlgn="base" hangingPunct="1">
        <a:spcBef>
          <a:spcPct val="20000"/>
        </a:spcBef>
        <a:spcAft>
          <a:spcPct val="0"/>
        </a:spcAft>
        <a:buClr>
          <a:schemeClr val="tx1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4pPr>
      <a:lvl5pPr marL="17145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charset="0"/>
        <a:buChar char="•"/>
        <a:defRPr>
          <a:solidFill>
            <a:schemeClr val="tx1"/>
          </a:solidFill>
          <a:latin typeface="+mn-lt"/>
          <a:ea typeface="ＭＳ Ｐゴシック" pitchFamily="-65" charset="-128"/>
        </a:defRPr>
      </a:lvl5pPr>
      <a:lvl6pPr marL="21717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6pPr>
      <a:lvl7pPr marL="26289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7pPr>
      <a:lvl8pPr marL="30861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8pPr>
      <a:lvl9pPr marL="3543300" indent="-228600" algn="l" rtl="0" eaLnBrk="1" fontAlgn="base" hangingPunct="1">
        <a:spcBef>
          <a:spcPct val="20000"/>
        </a:spcBef>
        <a:spcAft>
          <a:spcPct val="0"/>
        </a:spcAft>
        <a:buClr>
          <a:srgbClr val="CC0000"/>
        </a:buClr>
        <a:buFont typeface="Times" pitchFamily="-65" charset="0"/>
        <a:buChar char="•"/>
        <a:defRPr sz="1400">
          <a:solidFill>
            <a:schemeClr val="tx1"/>
          </a:solidFill>
          <a:latin typeface="+mn-lt"/>
          <a:ea typeface="ＭＳ Ｐゴシック" pitchFamily="-65" charset="-128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tiff"/><Relationship Id="rId2" Type="http://schemas.openxmlformats.org/officeDocument/2006/relationships/hyperlink" Target="http://www.google.com/products/catalog?hl=en&amp;q=hp+printer&amp;gs_upl=0l0l0l3005l0l0l0l0l0l0l0l0ll0l0&amp;bav=on.2,or.r_gc.r_pw.,cf.osb&amp;biw=845&amp;bih=543&amp;um=1&amp;ie=UTF-8&amp;tbm=shop&amp;cid=1773312189370889584&amp;sa=X&amp;ei=WvTYTpyBLemhiQK_l7j6CQ&amp;ved=0CKkBEOUNMAA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tiff"/><Relationship Id="rId2" Type="http://schemas.openxmlformats.org/officeDocument/2006/relationships/hyperlink" Target="http://www.bing.com/shopping/hp-officejet-6500a-e710n-multifunction-printer/reviews/1A36AAD0FBED466A5005?q=hp+officejet+6500a&amp;lpf=0&amp;lpq=hp+officejet+6500a&amp;FORM=CQCA&amp;lppc=16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://www.sciencedirect.com/science/article/pii/S187775031100007X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tiff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tif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tiff"/><Relationship Id="rId2" Type="http://schemas.openxmlformats.org/officeDocument/2006/relationships/hyperlink" Target="http://twittersentiment.appspot.com/" TargetMode="Externa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tiff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Sentiment Analysis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What is Sentiment Analysis?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sentiment analysis?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28600" y="1352550"/>
            <a:ext cx="8915400" cy="3333750"/>
          </a:xfrm>
        </p:spPr>
        <p:txBody>
          <a:bodyPr/>
          <a:lstStyle/>
          <a:p>
            <a:r>
              <a:rPr lang="en-US" sz="2700" i="1" dirty="0" smtClean="0">
                <a:cs typeface="ＭＳ Ｐゴシック" pitchFamily="-65" charset="-128"/>
              </a:rPr>
              <a:t>Movie</a:t>
            </a:r>
            <a:r>
              <a:rPr lang="en-US" sz="2700" dirty="0">
                <a:cs typeface="ＭＳ Ｐゴシック" pitchFamily="-65" charset="-128"/>
              </a:rPr>
              <a:t>:  is </a:t>
            </a:r>
            <a:r>
              <a:rPr lang="en-US" sz="2700" dirty="0" smtClean="0">
                <a:cs typeface="ＭＳ Ｐゴシック" pitchFamily="-65" charset="-128"/>
              </a:rPr>
              <a:t>this </a:t>
            </a:r>
            <a:r>
              <a:rPr lang="en-US" sz="2700" dirty="0">
                <a:cs typeface="ＭＳ Ｐゴシック" pitchFamily="-65" charset="-128"/>
              </a:rPr>
              <a:t>review positive or </a:t>
            </a:r>
            <a:r>
              <a:rPr lang="en-US" sz="2700" dirty="0" smtClean="0">
                <a:cs typeface="ＭＳ Ｐゴシック" pitchFamily="-65" charset="-128"/>
              </a:rPr>
              <a:t>negative?</a:t>
            </a:r>
            <a:endParaRPr lang="en-US" sz="2700" dirty="0">
              <a:cs typeface="ＭＳ Ｐゴシック" pitchFamily="-65" charset="-128"/>
            </a:endParaRPr>
          </a:p>
          <a:p>
            <a:r>
              <a:rPr lang="en-US" sz="2700" i="1" dirty="0" smtClean="0">
                <a:cs typeface="ＭＳ Ｐゴシック" pitchFamily="-65" charset="-128"/>
              </a:rPr>
              <a:t>Products</a:t>
            </a:r>
            <a:r>
              <a:rPr lang="en-US" sz="2700" dirty="0" smtClean="0">
                <a:cs typeface="ＭＳ Ｐゴシック" pitchFamily="-65" charset="-128"/>
              </a:rPr>
              <a:t>: what do people think about the new iPhone?</a:t>
            </a:r>
            <a:endParaRPr lang="en-US" sz="2700" dirty="0">
              <a:cs typeface="ＭＳ Ｐゴシック" pitchFamily="-65" charset="-128"/>
            </a:endParaRPr>
          </a:p>
          <a:p>
            <a:r>
              <a:rPr lang="en-US" sz="2700" i="1" dirty="0" smtClean="0">
                <a:cs typeface="ＭＳ Ｐゴシック" pitchFamily="-65" charset="-128"/>
              </a:rPr>
              <a:t>Public sentiment</a:t>
            </a:r>
            <a:r>
              <a:rPr lang="en-US" sz="2700" dirty="0" smtClean="0">
                <a:cs typeface="ＭＳ Ｐゴシック" pitchFamily="-65" charset="-128"/>
              </a:rPr>
              <a:t>: how is consumer confidence? Is despair increasing?</a:t>
            </a:r>
            <a:endParaRPr lang="en-US" sz="2700" dirty="0">
              <a:cs typeface="ＭＳ Ｐゴシック" pitchFamily="-65" charset="-128"/>
            </a:endParaRPr>
          </a:p>
          <a:p>
            <a:r>
              <a:rPr lang="en-US" sz="2700" i="1" dirty="0" smtClean="0">
                <a:cs typeface="ＭＳ Ｐゴシック" pitchFamily="-65" charset="-128"/>
              </a:rPr>
              <a:t>Politics</a:t>
            </a:r>
            <a:r>
              <a:rPr lang="en-US" sz="2700" dirty="0" smtClean="0">
                <a:cs typeface="ＭＳ Ｐゴシック" pitchFamily="-65" charset="-128"/>
              </a:rPr>
              <a:t>: what do people think about this candidate or issue?</a:t>
            </a:r>
            <a:endParaRPr lang="en-US" sz="2700" dirty="0">
              <a:cs typeface="ＭＳ Ｐゴシック" pitchFamily="-65" charset="-128"/>
            </a:endParaRPr>
          </a:p>
          <a:p>
            <a:r>
              <a:rPr lang="en-US" sz="2700" i="1" dirty="0" smtClean="0">
                <a:cs typeface="ＭＳ Ｐゴシック" pitchFamily="-65" charset="-128"/>
              </a:rPr>
              <a:t>Prediction</a:t>
            </a:r>
            <a:r>
              <a:rPr lang="en-US" sz="2700" dirty="0" smtClean="0">
                <a:cs typeface="ＭＳ Ｐゴシック" pitchFamily="-65" charset="-128"/>
              </a:rPr>
              <a:t>: predict election outcomes or </a:t>
            </a:r>
            <a:r>
              <a:rPr lang="en-US" sz="2700" dirty="0">
                <a:cs typeface="ＭＳ Ｐゴシック" pitchFamily="-65" charset="-128"/>
              </a:rPr>
              <a:t>market </a:t>
            </a:r>
            <a:r>
              <a:rPr lang="en-US" sz="2700" dirty="0" smtClean="0">
                <a:cs typeface="ＭＳ Ｐゴシック" pitchFamily="-65" charset="-128"/>
              </a:rPr>
              <a:t>trends</a:t>
            </a:r>
            <a:r>
              <a:rPr lang="en-US" sz="2700" dirty="0">
                <a:cs typeface="ＭＳ Ｐゴシック" pitchFamily="-65" charset="-128"/>
              </a:rPr>
              <a:t> </a:t>
            </a:r>
            <a:r>
              <a:rPr lang="en-US" sz="2700" dirty="0" smtClean="0">
                <a:cs typeface="ＭＳ Ｐゴシック" pitchFamily="-65" charset="-128"/>
              </a:rPr>
              <a:t>from sentiment</a:t>
            </a:r>
            <a:endParaRPr lang="en-US" sz="2700" dirty="0">
              <a:cs typeface="ＭＳ Ｐゴシック" pitchFamily="-65" charset="-128"/>
            </a:endParaRP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1301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789" y="-95250"/>
            <a:ext cx="7772400" cy="857250"/>
          </a:xfrm>
        </p:spPr>
        <p:txBody>
          <a:bodyPr/>
          <a:lstStyle/>
          <a:p>
            <a:r>
              <a:rPr lang="en-US" dirty="0"/>
              <a:t>Scherer Typology of Affective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55746"/>
            <a:ext cx="8763000" cy="3886200"/>
          </a:xfrm>
        </p:spPr>
        <p:txBody>
          <a:bodyPr/>
          <a:lstStyle/>
          <a:p>
            <a:r>
              <a:rPr lang="en-US" sz="1800" b="1" dirty="0"/>
              <a:t>Emotion</a:t>
            </a:r>
            <a:r>
              <a:rPr lang="en-US" sz="1800" dirty="0"/>
              <a:t>: brief organically synchronized … evaluation of </a:t>
            </a:r>
            <a:r>
              <a:rPr lang="en-US" sz="1800" dirty="0" smtClean="0"/>
              <a:t>a </a:t>
            </a:r>
            <a:r>
              <a:rPr lang="en-US" sz="1800" dirty="0"/>
              <a:t>major event </a:t>
            </a:r>
          </a:p>
          <a:p>
            <a:pPr lvl="1"/>
            <a:r>
              <a:rPr lang="en-US" sz="1800" i="1" dirty="0"/>
              <a:t>angry, sad, joyful, fearful, ashamed, proud, elated</a:t>
            </a:r>
            <a:endParaRPr lang="en-US" sz="1800" dirty="0"/>
          </a:p>
          <a:p>
            <a:r>
              <a:rPr lang="en-US" sz="1800" b="1" dirty="0"/>
              <a:t>Mood</a:t>
            </a:r>
            <a:r>
              <a:rPr lang="en-US" sz="1800" dirty="0"/>
              <a:t>: diffuse non-caused low-intensity long-duration change in subjective feeling</a:t>
            </a:r>
          </a:p>
          <a:p>
            <a:pPr lvl="1"/>
            <a:r>
              <a:rPr lang="en-US" sz="1800" i="1" dirty="0"/>
              <a:t>cheerful, gloomy, irritable, listless, depressed, buoyant</a:t>
            </a:r>
            <a:endParaRPr lang="en-US" sz="1800" dirty="0"/>
          </a:p>
          <a:p>
            <a:r>
              <a:rPr lang="en-US" sz="1800" b="1" dirty="0"/>
              <a:t>Interpersonal stances</a:t>
            </a:r>
            <a:r>
              <a:rPr lang="en-US" sz="1800" dirty="0"/>
              <a:t>: affective stance toward another person in a specific interaction</a:t>
            </a:r>
          </a:p>
          <a:p>
            <a:pPr lvl="1"/>
            <a:r>
              <a:rPr lang="en-US" sz="1800" i="1" dirty="0"/>
              <a:t>friendly, flirtatious, distant, cold, warm, supportive, contemptuous</a:t>
            </a:r>
          </a:p>
          <a:p>
            <a:r>
              <a:rPr lang="en-US" sz="1800" b="1" dirty="0"/>
              <a:t>Attitudes</a:t>
            </a:r>
            <a:r>
              <a:rPr lang="en-US" sz="1800" dirty="0"/>
              <a:t>: enduring, affectively </a:t>
            </a:r>
            <a:r>
              <a:rPr lang="en-US" sz="1800" dirty="0" smtClean="0"/>
              <a:t>colored </a:t>
            </a:r>
            <a:r>
              <a:rPr lang="en-US" sz="1800" dirty="0"/>
              <a:t>beliefs, dispositions towards objects or persons</a:t>
            </a:r>
          </a:p>
          <a:p>
            <a:pPr lvl="1"/>
            <a:r>
              <a:rPr lang="en-US" sz="1800" i="1" dirty="0"/>
              <a:t> liking, loving, hating, </a:t>
            </a:r>
            <a:r>
              <a:rPr lang="en-US" sz="1800" i="1" dirty="0" smtClean="0"/>
              <a:t>valuing</a:t>
            </a:r>
            <a:r>
              <a:rPr lang="en-US" sz="1800" i="1" dirty="0"/>
              <a:t>, desiring</a:t>
            </a:r>
            <a:endParaRPr lang="en-US" sz="1800" dirty="0"/>
          </a:p>
          <a:p>
            <a:r>
              <a:rPr lang="en-US" sz="1800" b="1" dirty="0"/>
              <a:t>Personality traits</a:t>
            </a:r>
            <a:r>
              <a:rPr lang="en-US" sz="1800" dirty="0"/>
              <a:t>: stable personality dispositions and typical behavior tendencies</a:t>
            </a:r>
          </a:p>
          <a:p>
            <a:pPr lvl="1"/>
            <a:r>
              <a:rPr lang="en-US" sz="1800" i="1" dirty="0"/>
              <a:t>nervous, </a:t>
            </a:r>
            <a:r>
              <a:rPr lang="en-US" sz="1800" i="1" dirty="0" smtClean="0"/>
              <a:t>anxious, reckless</a:t>
            </a:r>
            <a:r>
              <a:rPr lang="en-US" sz="1800" i="1" dirty="0"/>
              <a:t>, morose, hostile, </a:t>
            </a:r>
            <a:r>
              <a:rPr lang="en-US" sz="1800" i="1" dirty="0" smtClean="0"/>
              <a:t>jealous</a:t>
            </a:r>
            <a:endParaRPr lang="en-US" sz="1800" i="1" dirty="0"/>
          </a:p>
        </p:txBody>
      </p:sp>
    </p:spTree>
    <p:extLst>
      <p:ext uri="{BB962C8B-B14F-4D97-AF65-F5344CB8AC3E}">
        <p14:creationId xmlns:p14="http://schemas.microsoft.com/office/powerpoint/2010/main" val="15181008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50789" y="-95250"/>
            <a:ext cx="7772400" cy="857250"/>
          </a:xfrm>
        </p:spPr>
        <p:txBody>
          <a:bodyPr/>
          <a:lstStyle/>
          <a:p>
            <a:r>
              <a:rPr lang="en-US" dirty="0"/>
              <a:t>Scherer Typology of Affective States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>
          <a:xfrm>
            <a:off x="304800" y="1255746"/>
            <a:ext cx="8839200" cy="3886200"/>
          </a:xfrm>
        </p:spPr>
        <p:txBody>
          <a:bodyPr/>
          <a:lstStyle/>
          <a:p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Emotion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 brief organically synchronized … evaluation of </a:t>
            </a:r>
            <a:r>
              <a:rPr lang="en-US" sz="1800" dirty="0" smtClean="0">
                <a:solidFill>
                  <a:schemeClr val="accent5">
                    <a:lumMod val="60000"/>
                    <a:lumOff val="40000"/>
                  </a:schemeClr>
                </a:solidFill>
              </a:rPr>
              <a:t>a 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major event </a:t>
            </a:r>
          </a:p>
          <a:p>
            <a:pPr lvl="1"/>
            <a:r>
              <a:rPr lang="en-US" sz="18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angry, sad, joyful, fearful, ashamed, proud, elated</a:t>
            </a: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Mood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 diffuse non-caused low-intensity long-duration change in subjective feeling</a:t>
            </a:r>
          </a:p>
          <a:p>
            <a:pPr lvl="1"/>
            <a:r>
              <a:rPr lang="en-US" sz="18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cheerful, gloomy, irritable, listless, depressed, buoyant</a:t>
            </a:r>
            <a:endParaRPr lang="en-US" sz="1800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  <a:p>
            <a:r>
              <a:rPr lang="en-US" sz="1800" b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Interpersonal stances</a:t>
            </a:r>
            <a:r>
              <a:rPr lang="en-US" sz="1800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: affective stance toward another person in a specific interaction</a:t>
            </a:r>
          </a:p>
          <a:p>
            <a:pPr lvl="1"/>
            <a:r>
              <a:rPr lang="en-US" sz="1800" i="1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friendly, flirtatious, distant, cold, warm, supportive, contemptuous</a:t>
            </a:r>
          </a:p>
          <a:p>
            <a:r>
              <a:rPr lang="en-US" sz="1800" b="1" dirty="0"/>
              <a:t>Attitudes: enduring, affectively </a:t>
            </a:r>
            <a:r>
              <a:rPr lang="en-US" sz="1800" b="1" dirty="0" smtClean="0"/>
              <a:t>colored </a:t>
            </a:r>
            <a:r>
              <a:rPr lang="en-US" sz="1800" b="1" dirty="0"/>
              <a:t>beliefs, dispositions towards objects or persons</a:t>
            </a:r>
          </a:p>
          <a:p>
            <a:pPr lvl="1"/>
            <a:r>
              <a:rPr lang="en-US" sz="1800" b="1" i="1" dirty="0"/>
              <a:t> </a:t>
            </a:r>
            <a:r>
              <a:rPr lang="en-US" sz="1800" i="1" dirty="0"/>
              <a:t>liking, loving, hating, </a:t>
            </a:r>
            <a:r>
              <a:rPr lang="en-US" sz="1800" i="1" dirty="0" smtClean="0"/>
              <a:t>valuing</a:t>
            </a:r>
            <a:r>
              <a:rPr lang="en-US" sz="1800" i="1" dirty="0"/>
              <a:t>, desiring</a:t>
            </a:r>
          </a:p>
          <a:p>
            <a:r>
              <a:rPr lang="en-US" sz="1800" b="1" dirty="0">
                <a:solidFill>
                  <a:srgbClr val="7CD7CF"/>
                </a:solidFill>
              </a:rPr>
              <a:t>Personality traits</a:t>
            </a:r>
            <a:r>
              <a:rPr lang="en-US" sz="1800" dirty="0">
                <a:solidFill>
                  <a:srgbClr val="7CD7CF"/>
                </a:solidFill>
              </a:rPr>
              <a:t>: stable personality dispositions and typical behavior tendencies</a:t>
            </a:r>
          </a:p>
          <a:p>
            <a:pPr lvl="1"/>
            <a:r>
              <a:rPr lang="en-US" sz="1800" i="1" dirty="0">
                <a:solidFill>
                  <a:srgbClr val="7CD7CF"/>
                </a:solidFill>
              </a:rPr>
              <a:t>nervous, </a:t>
            </a:r>
            <a:r>
              <a:rPr lang="en-US" sz="1800" i="1" dirty="0" smtClean="0">
                <a:solidFill>
                  <a:srgbClr val="7CD7CF"/>
                </a:solidFill>
              </a:rPr>
              <a:t>anxious, reckless</a:t>
            </a:r>
            <a:r>
              <a:rPr lang="en-US" sz="1800" i="1" dirty="0">
                <a:solidFill>
                  <a:srgbClr val="7CD7CF"/>
                </a:solidFill>
              </a:rPr>
              <a:t>, morose, hostile, </a:t>
            </a:r>
            <a:r>
              <a:rPr lang="en-US" sz="1800" i="1" dirty="0" smtClean="0">
                <a:solidFill>
                  <a:srgbClr val="7CD7CF"/>
                </a:solidFill>
              </a:rPr>
              <a:t>jealous</a:t>
            </a:r>
            <a:endParaRPr lang="en-US" sz="1800" i="1" dirty="0">
              <a:solidFill>
                <a:srgbClr val="7CD7C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45253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209550"/>
            <a:ext cx="7467600" cy="742950"/>
          </a:xfrm>
        </p:spPr>
        <p:txBody>
          <a:bodyPr/>
          <a:lstStyle/>
          <a:p>
            <a:r>
              <a:rPr lang="en-US" dirty="0" smtClean="0"/>
              <a:t>Sentiment Analysis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200150"/>
            <a:ext cx="8763000" cy="3962400"/>
          </a:xfrm>
        </p:spPr>
        <p:txBody>
          <a:bodyPr/>
          <a:lstStyle/>
          <a:p>
            <a:r>
              <a:rPr lang="en-US" dirty="0" smtClean="0"/>
              <a:t>Sentiment analysis is the detection of </a:t>
            </a:r>
            <a:r>
              <a:rPr lang="en-US" b="1" dirty="0" smtClean="0"/>
              <a:t>attitudes</a:t>
            </a:r>
          </a:p>
          <a:p>
            <a:pPr marL="457200" lvl="1" indent="0">
              <a:buNone/>
            </a:pPr>
            <a:r>
              <a:rPr lang="en-US" dirty="0" smtClean="0"/>
              <a:t>“</a:t>
            </a:r>
            <a:r>
              <a:rPr lang="en-US" dirty="0"/>
              <a:t>enduring, affectively colored beliefs, dispositions towards objects or </a:t>
            </a:r>
            <a:r>
              <a:rPr lang="en-US" dirty="0" smtClean="0"/>
              <a:t>persons”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Holder (source) </a:t>
            </a:r>
            <a:r>
              <a:rPr lang="en-US" dirty="0" smtClean="0"/>
              <a:t>of attitude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Target (aspect) </a:t>
            </a:r>
            <a:r>
              <a:rPr lang="en-US" dirty="0" smtClean="0"/>
              <a:t>of attitude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b="1" dirty="0" smtClean="0"/>
              <a:t>Type </a:t>
            </a:r>
            <a:r>
              <a:rPr lang="en-US" dirty="0" smtClean="0"/>
              <a:t>of attitude</a:t>
            </a:r>
          </a:p>
          <a:p>
            <a:pPr lvl="2"/>
            <a:r>
              <a:rPr lang="en-US" dirty="0" smtClean="0"/>
              <a:t>From a set of types</a:t>
            </a:r>
          </a:p>
          <a:p>
            <a:pPr lvl="3"/>
            <a:r>
              <a:rPr lang="en-US" i="1" dirty="0" smtClean="0"/>
              <a:t>Like, love, hate, value, desire,</a:t>
            </a:r>
            <a:r>
              <a:rPr lang="en-US" dirty="0" smtClean="0"/>
              <a:t> etc.</a:t>
            </a:r>
          </a:p>
          <a:p>
            <a:pPr lvl="2"/>
            <a:r>
              <a:rPr lang="en-US" dirty="0" smtClean="0"/>
              <a:t>Or (more commonly) simple weighted </a:t>
            </a:r>
            <a:r>
              <a:rPr lang="en-US" b="1" dirty="0" smtClean="0"/>
              <a:t>polarity</a:t>
            </a:r>
            <a:r>
              <a:rPr lang="en-US" dirty="0" smtClean="0"/>
              <a:t>: </a:t>
            </a:r>
          </a:p>
          <a:p>
            <a:pPr lvl="3"/>
            <a:r>
              <a:rPr lang="en-US" i="1" dirty="0" smtClean="0"/>
              <a:t>positive, negative, neutral, </a:t>
            </a:r>
            <a:r>
              <a:rPr lang="en-US" dirty="0" smtClean="0"/>
              <a:t>together with </a:t>
            </a:r>
            <a:r>
              <a:rPr lang="en-US" i="1" dirty="0" smtClean="0"/>
              <a:t>strength</a:t>
            </a:r>
          </a:p>
          <a:p>
            <a:pPr marL="914400" lvl="1" indent="-457200">
              <a:lnSpc>
                <a:spcPct val="90000"/>
              </a:lnSpc>
              <a:buFont typeface="+mj-lt"/>
              <a:buAutoNum type="arabicPeriod"/>
            </a:pPr>
            <a:r>
              <a:rPr lang="en-US" b="1" dirty="0" smtClean="0"/>
              <a:t>Text</a:t>
            </a:r>
            <a:r>
              <a:rPr lang="en-US" dirty="0" smtClean="0"/>
              <a:t> containing the attitude</a:t>
            </a:r>
          </a:p>
          <a:p>
            <a:pPr lvl="2">
              <a:lnSpc>
                <a:spcPct val="90000"/>
              </a:lnSpc>
            </a:pPr>
            <a:r>
              <a:rPr lang="en-US" dirty="0" smtClean="0"/>
              <a:t>Sentence</a:t>
            </a:r>
            <a:r>
              <a:rPr lang="en-US" dirty="0"/>
              <a:t> </a:t>
            </a:r>
            <a:r>
              <a:rPr lang="en-US" dirty="0" smtClean="0"/>
              <a:t>or entire document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304800" y="4705350"/>
            <a:ext cx="381000" cy="342900"/>
          </a:xfrm>
        </p:spPr>
        <p:txBody>
          <a:bodyPr/>
          <a:lstStyle/>
          <a:p>
            <a:fld id="{10F35DC5-7E65-8247-99AB-4E984F8A921E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11505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/>
              <a:t>Simplest task:</a:t>
            </a:r>
          </a:p>
          <a:p>
            <a:pPr lvl="1"/>
            <a:r>
              <a:rPr lang="en-US" sz="2800" dirty="0" smtClean="0"/>
              <a:t>Is the attitude of this text positive or negative?</a:t>
            </a:r>
          </a:p>
          <a:p>
            <a:r>
              <a:rPr lang="en-US" sz="3200" dirty="0" smtClean="0"/>
              <a:t>More complex:</a:t>
            </a:r>
          </a:p>
          <a:p>
            <a:pPr lvl="1"/>
            <a:r>
              <a:rPr lang="en-US" sz="2800" dirty="0" smtClean="0"/>
              <a:t>Rank the attitude of this text from 1 to 5</a:t>
            </a:r>
          </a:p>
          <a:p>
            <a:r>
              <a:rPr lang="en-US" sz="3200" dirty="0" smtClean="0"/>
              <a:t>Advanced:</a:t>
            </a:r>
          </a:p>
          <a:p>
            <a:pPr lvl="1"/>
            <a:r>
              <a:rPr lang="en-US" sz="2800" dirty="0" smtClean="0"/>
              <a:t>Detect the target, source, or complex attitude types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8230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Sentiment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3200" dirty="0" smtClean="0"/>
              <a:t>Simplest task:</a:t>
            </a:r>
          </a:p>
          <a:p>
            <a:pPr lvl="1"/>
            <a:r>
              <a:rPr lang="en-US" sz="2800" dirty="0" smtClean="0">
                <a:solidFill>
                  <a:srgbClr val="000090"/>
                </a:solidFill>
              </a:rPr>
              <a:t>Is the attitude of this text positive or negative?</a:t>
            </a:r>
          </a:p>
          <a:p>
            <a:r>
              <a:rPr lang="en-US" sz="3200" dirty="0" smtClean="0"/>
              <a:t>More complex:</a:t>
            </a:r>
          </a:p>
          <a:p>
            <a:pPr lvl="1"/>
            <a:r>
              <a:rPr lang="en-US" sz="2800" dirty="0" smtClean="0"/>
              <a:t>Rank the attitude of this text from 1 to 5</a:t>
            </a:r>
          </a:p>
          <a:p>
            <a:r>
              <a:rPr lang="en-US" sz="3200" dirty="0" smtClean="0"/>
              <a:t>Advanced:</a:t>
            </a:r>
          </a:p>
          <a:p>
            <a:pPr lvl="1"/>
            <a:r>
              <a:rPr lang="en-US" sz="2800" dirty="0" smtClean="0"/>
              <a:t>Detect the target, source, or complex attitude types</a:t>
            </a:r>
            <a:endParaRPr lang="en-US" dirty="0"/>
          </a:p>
          <a:p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94971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62400" y="133350"/>
            <a:ext cx="4800600" cy="1905000"/>
          </a:xfrm>
        </p:spPr>
        <p:txBody>
          <a:bodyPr/>
          <a:lstStyle/>
          <a:p>
            <a:r>
              <a:rPr lang="en-US" sz="4000" dirty="0" smtClean="0">
                <a:latin typeface="Calibri (Headings)"/>
                <a:cs typeface="Calibri (Headings)"/>
              </a:rPr>
              <a:t>Sentiment Analysis</a:t>
            </a:r>
            <a:endParaRPr lang="en-US" sz="4000" dirty="0">
              <a:latin typeface="Calibri (Headings)"/>
              <a:ea typeface="ＭＳ Ｐゴシック" charset="0"/>
              <a:cs typeface="Calibri (Headings)"/>
            </a:endParaRPr>
          </a:p>
        </p:txBody>
      </p:sp>
      <p:sp>
        <p:nvSpPr>
          <p:cNvPr id="16387" name="Rectangle 6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>
              <a:buFont typeface="Times" charset="0"/>
              <a:buNone/>
            </a:pPr>
            <a:r>
              <a:rPr lang="en-US" sz="3600" dirty="0" smtClean="0">
                <a:solidFill>
                  <a:srgbClr val="A4001D"/>
                </a:solidFill>
                <a:latin typeface="Calibri"/>
                <a:ea typeface="ＭＳ Ｐゴシック" charset="0"/>
                <a:cs typeface="Calibri"/>
              </a:rPr>
              <a:t>What is Sentiment Analysis?</a:t>
            </a:r>
            <a:endParaRPr lang="en-US" sz="3600" dirty="0">
              <a:solidFill>
                <a:srgbClr val="A4001D"/>
              </a:solidFill>
              <a:latin typeface="Calibri"/>
              <a:ea typeface="ＭＳ Ｐゴシック" charset="0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650746481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Positive or negative movie review?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352550"/>
            <a:ext cx="7924800" cy="3333750"/>
          </a:xfrm>
        </p:spPr>
        <p:txBody>
          <a:bodyPr/>
          <a:lstStyle/>
          <a:p>
            <a:r>
              <a:rPr lang="en-US" dirty="0" smtClean="0"/>
              <a:t>unbelievably </a:t>
            </a:r>
            <a:r>
              <a:rPr lang="en-US" dirty="0"/>
              <a:t>disappointing </a:t>
            </a:r>
            <a:endParaRPr lang="en-US" dirty="0" smtClean="0"/>
          </a:p>
          <a:p>
            <a:r>
              <a:rPr lang="en-US" dirty="0" smtClean="0"/>
              <a:t>Full of </a:t>
            </a:r>
            <a:r>
              <a:rPr lang="en-US" dirty="0"/>
              <a:t>zany characters and richly applied satire, and some great plot </a:t>
            </a:r>
            <a:r>
              <a:rPr lang="en-US" dirty="0" smtClean="0"/>
              <a:t>twists</a:t>
            </a:r>
          </a:p>
          <a:p>
            <a:r>
              <a:rPr lang="en-US" dirty="0"/>
              <a:t> this is the greatest screwball comedy ever </a:t>
            </a:r>
            <a:r>
              <a:rPr lang="en-US" dirty="0" smtClean="0"/>
              <a:t>filmed</a:t>
            </a:r>
          </a:p>
          <a:p>
            <a:r>
              <a:rPr lang="en-US" dirty="0"/>
              <a:t> It was pathetic. The worst part about it was the boxing scenes.</a:t>
            </a:r>
          </a:p>
          <a:p>
            <a:endParaRPr lang="en-US" dirty="0" smtClean="0"/>
          </a:p>
          <a:p>
            <a:endParaRPr lang="en-US" dirty="0"/>
          </a:p>
          <a:p>
            <a:endParaRPr lang="en-US" dirty="0"/>
          </a:p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2</a:t>
            </a:fld>
            <a:endParaRPr lang="en-US" dirty="0"/>
          </a:p>
        </p:txBody>
      </p:sp>
      <p:pic>
        <p:nvPicPr>
          <p:cNvPr id="5" name="Picture 4" descr="Thumbs-down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3181350"/>
            <a:ext cx="558800" cy="503632"/>
          </a:xfrm>
          <a:prstGeom prst="rect">
            <a:avLst/>
          </a:prstGeom>
        </p:spPr>
      </p:pic>
      <p:pic>
        <p:nvPicPr>
          <p:cNvPr id="6" name="Picture 5" descr="Thumbs-up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1" y="1885951"/>
            <a:ext cx="591828" cy="533399"/>
          </a:xfrm>
          <a:prstGeom prst="rect">
            <a:avLst/>
          </a:prstGeom>
        </p:spPr>
      </p:pic>
      <p:pic>
        <p:nvPicPr>
          <p:cNvPr id="7" name="Picture 6" descr="Thumbs-down-icon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352550"/>
            <a:ext cx="558800" cy="503632"/>
          </a:xfrm>
          <a:prstGeom prst="rect">
            <a:avLst/>
          </a:prstGeom>
        </p:spPr>
      </p:pic>
      <p:pic>
        <p:nvPicPr>
          <p:cNvPr id="8" name="Picture 7" descr="Thumbs-up-icon.pn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2495550"/>
            <a:ext cx="591828" cy="533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7853967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Google Product Search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352550"/>
            <a:ext cx="8534400" cy="3333750"/>
          </a:xfrm>
        </p:spPr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3</a:t>
            </a:fld>
            <a:endParaRPr lang="en-US"/>
          </a:p>
        </p:txBody>
      </p:sp>
      <p:pic>
        <p:nvPicPr>
          <p:cNvPr id="5" name="Picture 4" descr="googleproductsearch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123950"/>
            <a:ext cx="7467600" cy="38571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042717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Bing Shopping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362200" y="1352550"/>
            <a:ext cx="8534400" cy="3333750"/>
          </a:xfrm>
        </p:spPr>
        <p:txBody>
          <a:bodyPr/>
          <a:lstStyle/>
          <a:p>
            <a:r>
              <a:rPr lang="en-US" dirty="0" smtClean="0"/>
              <a:t>a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6" name="Picture 5" descr="bingshopping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71600" y="1000356"/>
            <a:ext cx="7162800" cy="39335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22787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133350"/>
            <a:ext cx="7467600" cy="742950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Twitter sentiment versus Gallup Poll of Consumer Confidence</a:t>
            </a:r>
            <a:endParaRPr lang="en-US" sz="3556" dirty="0"/>
          </a:p>
        </p:txBody>
      </p:sp>
      <p:pic>
        <p:nvPicPr>
          <p:cNvPr id="4" name="Content Placeholder 3" descr="twoplot_consconf2_k=15.png"/>
          <p:cNvPicPr>
            <a:picLocks noGrp="1" noChangeAspect="1"/>
          </p:cNvPicPr>
          <p:nvPr>
            <p:ph idx="1"/>
          </p:nvPr>
        </p:nvPicPr>
        <p:blipFill>
          <a:blip r:embed="rId3"/>
          <a:srcRect t="-1111" b="-1111"/>
          <a:stretch>
            <a:fillRect/>
          </a:stretch>
        </p:blipFill>
        <p:spPr>
          <a:xfrm>
            <a:off x="778566" y="1352550"/>
            <a:ext cx="7421214" cy="4267188"/>
          </a:xfr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9800" y="1776479"/>
            <a:ext cx="1447800" cy="102387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57616" y="1892300"/>
            <a:ext cx="1078124" cy="1060450"/>
          </a:xfrm>
          <a:prstGeom prst="rect">
            <a:avLst/>
          </a:prstGeom>
        </p:spPr>
      </p:pic>
      <p:sp>
        <p:nvSpPr>
          <p:cNvPr id="3" name="TextBox 2"/>
          <p:cNvSpPr txBox="1"/>
          <p:nvPr/>
        </p:nvSpPr>
        <p:spPr>
          <a:xfrm>
            <a:off x="1676400" y="819150"/>
            <a:ext cx="73152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Brendan O'Connor,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Ramnath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Balasubramanyan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, Bryan R. </a:t>
            </a:r>
            <a:r>
              <a:rPr lang="en-US" sz="1200" dirty="0" err="1">
                <a:solidFill>
                  <a:schemeClr val="accent5">
                    <a:lumMod val="75000"/>
                  </a:schemeClr>
                </a:solidFill>
              </a:rPr>
              <a:t>Routledge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</a:rPr>
              <a:t>, and Noah A.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</a:rPr>
              <a:t>Smith. 2010.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From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Tweets to Polls: Linking Text Sentiment to Public Opinion Time </a:t>
            </a:r>
            <a:r>
              <a:rPr lang="en-US" sz="1200" dirty="0" smtClean="0">
                <a:solidFill>
                  <a:schemeClr val="accent5">
                    <a:lumMod val="75000"/>
                  </a:schemeClr>
                </a:solidFill>
                <a:latin typeface="+mn-lt"/>
              </a:rPr>
              <a:t>Series. In </a:t>
            </a:r>
            <a:r>
              <a:rPr lang="en-US" sz="1200" dirty="0">
                <a:solidFill>
                  <a:schemeClr val="accent5">
                    <a:lumMod val="75000"/>
                  </a:schemeClr>
                </a:solidFill>
                <a:latin typeface="+mn-lt"/>
              </a:rPr>
              <a:t>ICWSM-2010</a:t>
            </a:r>
          </a:p>
        </p:txBody>
      </p:sp>
    </p:spTree>
    <p:extLst>
      <p:ext uri="{BB962C8B-B14F-4D97-AF65-F5344CB8AC3E}">
        <p14:creationId xmlns:p14="http://schemas.microsoft.com/office/powerpoint/2010/main" val="19365898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19200" y="285750"/>
            <a:ext cx="7467600" cy="742950"/>
          </a:xfrm>
        </p:spPr>
        <p:txBody>
          <a:bodyPr/>
          <a:lstStyle/>
          <a:p>
            <a:r>
              <a:rPr lang="en-US" dirty="0" smtClean="0"/>
              <a:t>Twitter sentiment: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2400" y="1352550"/>
            <a:ext cx="4495800" cy="3333750"/>
          </a:xfrm>
        </p:spPr>
        <p:txBody>
          <a:bodyPr/>
          <a:lstStyle/>
          <a:p>
            <a:pPr marL="0" indent="0">
              <a:buNone/>
            </a:pPr>
            <a:r>
              <a:rPr lang="de-DE" sz="1800" dirty="0" smtClean="0"/>
              <a:t>Johan </a:t>
            </a:r>
            <a:r>
              <a:rPr lang="de-DE" sz="1800" dirty="0"/>
              <a:t>Bollen, </a:t>
            </a:r>
            <a:r>
              <a:rPr lang="de-DE" sz="1800" dirty="0" err="1"/>
              <a:t>Huina</a:t>
            </a:r>
            <a:r>
              <a:rPr lang="de-DE" sz="1800" dirty="0"/>
              <a:t> Mao, </a:t>
            </a:r>
            <a:r>
              <a:rPr lang="de-DE" sz="1800" dirty="0" err="1"/>
              <a:t>Xiaojun</a:t>
            </a:r>
            <a:r>
              <a:rPr lang="de-DE" sz="1800" dirty="0"/>
              <a:t> </a:t>
            </a:r>
            <a:r>
              <a:rPr lang="de-DE" sz="1800" dirty="0" smtClean="0"/>
              <a:t>Zeng. 2011. </a:t>
            </a:r>
            <a:r>
              <a:rPr lang="en-US" sz="2000" dirty="0" smtClean="0">
                <a:hlinkClick r:id="rId3"/>
              </a:rPr>
              <a:t>Twitter </a:t>
            </a:r>
            <a:r>
              <a:rPr lang="en-US" sz="2000" dirty="0">
                <a:hlinkClick r:id="rId3"/>
              </a:rPr>
              <a:t>mood predicts the stock market</a:t>
            </a:r>
            <a:r>
              <a:rPr lang="en-US" sz="2000" dirty="0" smtClean="0">
                <a:hlinkClick r:id="rId3"/>
              </a:rPr>
              <a:t>,</a:t>
            </a:r>
            <a:endParaRPr lang="en-US" sz="2000" dirty="0" smtClean="0"/>
          </a:p>
          <a:p>
            <a:pPr marL="0" indent="0">
              <a:buNone/>
            </a:pPr>
            <a:r>
              <a:rPr lang="en-US" sz="1800" dirty="0" smtClean="0"/>
              <a:t>Journal </a:t>
            </a:r>
            <a:r>
              <a:rPr lang="en-US" sz="1800" dirty="0"/>
              <a:t>of Computational </a:t>
            </a:r>
            <a:r>
              <a:rPr lang="en-US" sz="1800" dirty="0" smtClean="0"/>
              <a:t>Science 2:1, 1-8. 10.1016</a:t>
            </a:r>
            <a:r>
              <a:rPr lang="en-US" sz="1800" dirty="0"/>
              <a:t>/j.jocs.2010.12.007.</a:t>
            </a:r>
            <a:endParaRPr lang="de-DE" sz="1800" dirty="0" smtClean="0"/>
          </a:p>
          <a:p>
            <a:pPr marL="0" indent="0">
              <a:buNone/>
            </a:pPr>
            <a:endParaRPr lang="de-DE" sz="2000" dirty="0"/>
          </a:p>
          <a:p>
            <a:pPr marL="0" indent="0">
              <a:buNone/>
            </a:pPr>
            <a:r>
              <a:rPr lang="de-DE" sz="2000" dirty="0" smtClean="0"/>
              <a:t> </a:t>
            </a:r>
            <a:endParaRPr lang="en-US" sz="20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6</a:t>
            </a:fld>
            <a:endParaRPr lang="en-US"/>
          </a:p>
        </p:txBody>
      </p:sp>
      <p:pic>
        <p:nvPicPr>
          <p:cNvPr id="5" name="Picture 4" descr="twittersentiment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95800" y="-19050"/>
            <a:ext cx="4648200" cy="51819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14126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6" name="Picture 5" descr="twitterstock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43201" y="133349"/>
            <a:ext cx="6387572" cy="4894663"/>
          </a:xfrm>
          <a:prstGeom prst="rect">
            <a:avLst/>
          </a:prstGeom>
        </p:spPr>
      </p:pic>
      <p:sp>
        <p:nvSpPr>
          <p:cNvPr id="7" name="Tit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Box 7"/>
          <p:cNvSpPr txBox="1"/>
          <p:nvPr/>
        </p:nvSpPr>
        <p:spPr>
          <a:xfrm rot="16200000">
            <a:off x="1830797" y="2401190"/>
            <a:ext cx="152157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+mn-lt"/>
              </a:rPr>
              <a:t>Dow Jones</a:t>
            </a:r>
            <a:endParaRPr lang="en-US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idx="1"/>
          </p:nvPr>
        </p:nvSpPr>
        <p:spPr>
          <a:xfrm>
            <a:off x="228600" y="1809750"/>
            <a:ext cx="2209800" cy="2971800"/>
          </a:xfrm>
        </p:spPr>
        <p:txBody>
          <a:bodyPr/>
          <a:lstStyle/>
          <a:p>
            <a:r>
              <a:rPr lang="en-US" sz="2000" dirty="0" smtClean="0"/>
              <a:t>CALM predicts</a:t>
            </a:r>
            <a:r>
              <a:rPr lang="en-US" sz="2000" dirty="0"/>
              <a:t> </a:t>
            </a:r>
            <a:r>
              <a:rPr lang="en-US" sz="2000" dirty="0" smtClean="0"/>
              <a:t>DJIA 3 days later</a:t>
            </a:r>
          </a:p>
          <a:p>
            <a:r>
              <a:rPr lang="en-US" sz="2000" dirty="0" smtClean="0"/>
              <a:t>At least one current hedge fund uses this algorithm</a:t>
            </a:r>
          </a:p>
        </p:txBody>
      </p:sp>
      <p:sp>
        <p:nvSpPr>
          <p:cNvPr id="10" name="TextBox 9"/>
          <p:cNvSpPr txBox="1"/>
          <p:nvPr/>
        </p:nvSpPr>
        <p:spPr>
          <a:xfrm rot="16200000">
            <a:off x="2133337" y="3715014"/>
            <a:ext cx="91939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>
                <a:solidFill>
                  <a:srgbClr val="0000FF"/>
                </a:solidFill>
                <a:latin typeface="+mn-lt"/>
              </a:rPr>
              <a:t>CALM</a:t>
            </a:r>
            <a:endParaRPr lang="en-US" dirty="0">
              <a:solidFill>
                <a:srgbClr val="0000FF"/>
              </a:solidFill>
              <a:latin typeface="+mn-lt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434500" y="1352550"/>
            <a:ext cx="19525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800" dirty="0" err="1" smtClean="0">
                <a:latin typeface="+mn-lt"/>
              </a:rPr>
              <a:t>Bollen</a:t>
            </a:r>
            <a:r>
              <a:rPr lang="en-US" sz="1800" dirty="0" smtClean="0">
                <a:latin typeface="+mn-lt"/>
              </a:rPr>
              <a:t> et al. (2011)</a:t>
            </a:r>
            <a:endParaRPr lang="en-US" sz="1800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749213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800" y="133350"/>
            <a:ext cx="7467600" cy="742950"/>
          </a:xfrm>
        </p:spPr>
        <p:txBody>
          <a:bodyPr/>
          <a:lstStyle/>
          <a:p>
            <a:r>
              <a:rPr lang="en-US" dirty="0" smtClean="0"/>
              <a:t>Target Sentiment on Twitter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" y="1428750"/>
            <a:ext cx="3505200" cy="3333750"/>
          </a:xfrm>
        </p:spPr>
        <p:txBody>
          <a:bodyPr/>
          <a:lstStyle/>
          <a:p>
            <a:r>
              <a:rPr lang="en-US" dirty="0" smtClean="0">
                <a:hlinkClick r:id="rId2"/>
              </a:rPr>
              <a:t>Twitter Sentiment App</a:t>
            </a:r>
            <a:endParaRPr lang="en-US" dirty="0"/>
          </a:p>
          <a:p>
            <a:r>
              <a:rPr lang="en-US" sz="1400" dirty="0"/>
              <a:t>Alec Go, </a:t>
            </a:r>
            <a:r>
              <a:rPr lang="en-US" sz="1400" dirty="0" err="1"/>
              <a:t>Richa</a:t>
            </a:r>
            <a:r>
              <a:rPr lang="en-US" sz="1400" dirty="0"/>
              <a:t> </a:t>
            </a:r>
            <a:r>
              <a:rPr lang="en-US" sz="1400" dirty="0" err="1"/>
              <a:t>Bhayani</a:t>
            </a:r>
            <a:r>
              <a:rPr lang="en-US" sz="1400" dirty="0"/>
              <a:t>, Lei Huang. 2009. Twitter Sentiment Classification using Distant </a:t>
            </a:r>
            <a:r>
              <a:rPr lang="en-US" sz="1400" dirty="0" smtClean="0"/>
              <a:t>Supervision</a:t>
            </a:r>
          </a:p>
          <a:p>
            <a:endParaRPr lang="en-US" sz="1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8</a:t>
            </a:fld>
            <a:endParaRPr lang="en-US"/>
          </a:p>
        </p:txBody>
      </p:sp>
      <p:pic>
        <p:nvPicPr>
          <p:cNvPr id="6" name="Picture 5" descr="twittersentiment1.tiff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60102" y="1123950"/>
            <a:ext cx="5607698" cy="2544233"/>
          </a:xfrm>
          <a:prstGeom prst="rect">
            <a:avLst/>
          </a:prstGeom>
        </p:spPr>
      </p:pic>
      <p:pic>
        <p:nvPicPr>
          <p:cNvPr id="8" name="Picture 7" descr="twittersent3.tiff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57600" y="3656564"/>
            <a:ext cx="9144000" cy="15059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11211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Sentiment analysis has many other names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800" dirty="0" smtClean="0"/>
              <a:t>Opinion extraction</a:t>
            </a:r>
          </a:p>
          <a:p>
            <a:r>
              <a:rPr lang="en-US" sz="2800" dirty="0" smtClean="0"/>
              <a:t>Opinion </a:t>
            </a:r>
            <a:r>
              <a:rPr lang="en-US" sz="2800" dirty="0"/>
              <a:t>mining</a:t>
            </a:r>
          </a:p>
          <a:p>
            <a:r>
              <a:rPr lang="en-US" sz="2800" dirty="0"/>
              <a:t>Sentiment mining</a:t>
            </a:r>
          </a:p>
          <a:p>
            <a:r>
              <a:rPr lang="en-US" sz="2800" dirty="0"/>
              <a:t>Subjectivity </a:t>
            </a:r>
            <a:r>
              <a:rPr lang="en-US" sz="2800" dirty="0" smtClean="0"/>
              <a:t>analysis</a:t>
            </a:r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0F35DC5-7E65-8247-99AB-4E984F8A921E}" type="slidenum">
              <a:rPr lang="en-US" smtClean="0"/>
              <a:pPr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475538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NLP-jurafsky">
  <a:themeElements>
    <a:clrScheme name="NLP Class">
      <a:dk1>
        <a:sysClr val="windowText" lastClr="000000"/>
      </a:dk1>
      <a:lt1>
        <a:sysClr val="window" lastClr="FFFFFF"/>
      </a:lt1>
      <a:dk2>
        <a:srgbClr val="605435"/>
      </a:dk2>
      <a:lt2>
        <a:srgbClr val="E7D19A"/>
      </a:lt2>
      <a:accent1>
        <a:srgbClr val="A4001D"/>
      </a:accent1>
      <a:accent2>
        <a:srgbClr val="2584BB"/>
      </a:accent2>
      <a:accent3>
        <a:srgbClr val="BB57BE"/>
      </a:accent3>
      <a:accent4>
        <a:srgbClr val="177245"/>
      </a:accent4>
      <a:accent5>
        <a:srgbClr val="35ACA2"/>
      </a:accent5>
      <a:accent6>
        <a:srgbClr val="FF8700"/>
      </a:accent6>
      <a:hlink>
        <a:srgbClr val="EF8E1C"/>
      </a:hlink>
      <a:folHlink>
        <a:srgbClr val="FEC60B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2">
            <a:lumMod val="40000"/>
            <a:lumOff val="60000"/>
          </a:schemeClr>
        </a:solidFill>
        <a:ln w="9525" cap="flat" cmpd="sng" algn="ctr">
          <a:noFill/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rtlCol="0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rgbClr val="A50021"/>
            </a:gs>
            <a:gs pos="100000">
              <a:schemeClr val="tx1"/>
            </a:gs>
          </a:gsLst>
          <a:lin ang="0" scaled="1"/>
        </a:gradFill>
        <a:ln w="9525" cap="flat" cmpd="sng" algn="ctr">
          <a:solidFill>
            <a:schemeClr val="tx1"/>
          </a:solidFill>
          <a:prstDash val="solid"/>
          <a:miter lim="800000"/>
          <a:headEnd type="none" w="med" len="med"/>
          <a:tailEnd type="none" w="med" len="med"/>
        </a:ln>
        <a:effectLst/>
      </a:spPr>
      <a:bodyPr vert="horz" wrap="none" lIns="91440" tIns="45720" rIns="91440" bIns="45720" numCol="1" anchor="ctr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2400" b="0" i="0" u="none" strike="noStrike" cap="none" normalizeH="0" baseline="0">
            <a:ln>
              <a:noFill/>
            </a:ln>
            <a:solidFill>
              <a:schemeClr val="tx1"/>
            </a:solidFill>
            <a:effectLst/>
            <a:latin typeface="Lucida Sans" pitchFamily="-65" charset="0"/>
          </a:defRPr>
        </a:defPPr>
      </a:lstStyle>
    </a:lnDef>
    <a:txDef>
      <a:spPr>
        <a:noFill/>
      </a:spPr>
      <a:bodyPr wrap="square" rtlCol="0">
        <a:spAutoFit/>
      </a:bodyPr>
      <a:lstStyle>
        <a:defPPr>
          <a:defRPr sz="1800" dirty="0">
            <a:latin typeface="+mn-lt"/>
          </a:defRPr>
        </a:defPPr>
      </a:lstStyle>
    </a:txDef>
  </a:objectDefaults>
  <a:extraClrSchemeLst>
    <a:extraClrScheme>
      <a:clrScheme name="nlp-lucida-scheme 1">
        <a:dk1>
          <a:srgbClr val="969696"/>
        </a:dk1>
        <a:lt1>
          <a:srgbClr val="FFFFFF"/>
        </a:lt1>
        <a:dk2>
          <a:srgbClr val="000000"/>
        </a:dk2>
        <a:lt2>
          <a:srgbClr val="DDDDDD"/>
        </a:lt2>
        <a:accent1>
          <a:srgbClr val="00E4A8"/>
        </a:accent1>
        <a:accent2>
          <a:srgbClr val="3333CC"/>
        </a:accent2>
        <a:accent3>
          <a:srgbClr val="AAAAAA"/>
        </a:accent3>
        <a:accent4>
          <a:srgbClr val="DADADA"/>
        </a:accent4>
        <a:accent5>
          <a:srgbClr val="AAEFD1"/>
        </a:accent5>
        <a:accent6>
          <a:srgbClr val="2D2DB9"/>
        </a:accent6>
        <a:hlink>
          <a:srgbClr val="FF5050"/>
        </a:hlink>
        <a:folHlink>
          <a:srgbClr val="FFCF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2">
        <a:dk1>
          <a:srgbClr val="000000"/>
        </a:dk1>
        <a:lt1>
          <a:srgbClr val="FFFFFF"/>
        </a:lt1>
        <a:dk2>
          <a:srgbClr val="333399"/>
        </a:dk2>
        <a:lt2>
          <a:srgbClr val="1C1C1C"/>
        </a:lt2>
        <a:accent1>
          <a:srgbClr val="00E4A8"/>
        </a:accent1>
        <a:accent2>
          <a:srgbClr val="FFCF01"/>
        </a:accent2>
        <a:accent3>
          <a:srgbClr val="FFFFFF"/>
        </a:accent3>
        <a:accent4>
          <a:srgbClr val="000000"/>
        </a:accent4>
        <a:accent5>
          <a:srgbClr val="AAEFD1"/>
        </a:accent5>
        <a:accent6>
          <a:srgbClr val="E7BB01"/>
        </a:accent6>
        <a:hlink>
          <a:srgbClr val="FF0000"/>
        </a:hlink>
        <a:folHlink>
          <a:srgbClr val="3333CC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3">
        <a:dk1>
          <a:srgbClr val="000000"/>
        </a:dk1>
        <a:lt1>
          <a:srgbClr val="FFFFFF"/>
        </a:lt1>
        <a:dk2>
          <a:srgbClr val="000000"/>
        </a:dk2>
        <a:lt2>
          <a:srgbClr val="5F5F5F"/>
        </a:lt2>
        <a:accent1>
          <a:srgbClr val="EAEAEA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737373"/>
        </a:accent6>
        <a:hlink>
          <a:srgbClr val="4D4D4D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4">
        <a:dk1>
          <a:srgbClr val="000094"/>
        </a:dk1>
        <a:lt1>
          <a:srgbClr val="FFFFFF"/>
        </a:lt1>
        <a:dk2>
          <a:srgbClr val="0000CC"/>
        </a:dk2>
        <a:lt2>
          <a:srgbClr val="FFFFCC"/>
        </a:lt2>
        <a:accent1>
          <a:srgbClr val="3193FF"/>
        </a:accent1>
        <a:accent2>
          <a:srgbClr val="9900FF"/>
        </a:accent2>
        <a:accent3>
          <a:srgbClr val="AAAAE2"/>
        </a:accent3>
        <a:accent4>
          <a:srgbClr val="DADADA"/>
        </a:accent4>
        <a:accent5>
          <a:srgbClr val="ADC8FF"/>
        </a:accent5>
        <a:accent6>
          <a:srgbClr val="8A00E7"/>
        </a:accent6>
        <a:hlink>
          <a:srgbClr val="FF3399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nlp-lucida-scheme 5">
        <a:dk1>
          <a:srgbClr val="000000"/>
        </a:dk1>
        <a:lt1>
          <a:srgbClr val="FFFFFF"/>
        </a:lt1>
        <a:dk2>
          <a:srgbClr val="000066"/>
        </a:dk2>
        <a:lt2>
          <a:srgbClr val="333333"/>
        </a:lt2>
        <a:accent1>
          <a:srgbClr val="C4709A"/>
        </a:accent1>
        <a:accent2>
          <a:srgbClr val="4B4EB5"/>
        </a:accent2>
        <a:accent3>
          <a:srgbClr val="FFFFFF"/>
        </a:accent3>
        <a:accent4>
          <a:srgbClr val="000000"/>
        </a:accent4>
        <a:accent5>
          <a:srgbClr val="DEBBCA"/>
        </a:accent5>
        <a:accent6>
          <a:srgbClr val="4346A4"/>
        </a:accent6>
        <a:hlink>
          <a:srgbClr val="C481CF"/>
        </a:hlink>
        <a:folHlink>
          <a:srgbClr val="76B749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6">
        <a:dk1>
          <a:srgbClr val="000000"/>
        </a:dk1>
        <a:lt1>
          <a:srgbClr val="FFFFFF"/>
        </a:lt1>
        <a:dk2>
          <a:srgbClr val="6A4076"/>
        </a:dk2>
        <a:lt2>
          <a:srgbClr val="969696"/>
        </a:lt2>
        <a:accent1>
          <a:srgbClr val="DBA9C2"/>
        </a:accent1>
        <a:accent2>
          <a:srgbClr val="E1BF91"/>
        </a:accent2>
        <a:accent3>
          <a:srgbClr val="FFFFFF"/>
        </a:accent3>
        <a:accent4>
          <a:srgbClr val="000000"/>
        </a:accent4>
        <a:accent5>
          <a:srgbClr val="EAD1DD"/>
        </a:accent5>
        <a:accent6>
          <a:srgbClr val="CCAD83"/>
        </a:accent6>
        <a:hlink>
          <a:srgbClr val="B3CE82"/>
        </a:hlink>
        <a:folHlink>
          <a:srgbClr val="B8AD48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nlp-lucida-scheme 7">
        <a:dk1>
          <a:srgbClr val="000000"/>
        </a:dk1>
        <a:lt1>
          <a:srgbClr val="FFFFFF"/>
        </a:lt1>
        <a:dk2>
          <a:srgbClr val="515F7B"/>
        </a:dk2>
        <a:lt2>
          <a:srgbClr val="808080"/>
        </a:lt2>
        <a:accent1>
          <a:srgbClr val="9FCAD3"/>
        </a:accent1>
        <a:accent2>
          <a:srgbClr val="C0C0C0"/>
        </a:accent2>
        <a:accent3>
          <a:srgbClr val="FFFFFF"/>
        </a:accent3>
        <a:accent4>
          <a:srgbClr val="000000"/>
        </a:accent4>
        <a:accent5>
          <a:srgbClr val="CDE1E6"/>
        </a:accent5>
        <a:accent6>
          <a:srgbClr val="AEAEAE"/>
        </a:accent6>
        <a:hlink>
          <a:srgbClr val="91AFBF"/>
        </a:hlink>
        <a:folHlink>
          <a:srgbClr val="ECEAAC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NLP-jurafsky.potx</Template>
  <TotalTime>16451</TotalTime>
  <Words>726</Words>
  <Application>Microsoft Office PowerPoint</Application>
  <PresentationFormat>On-screen Show (16:9)</PresentationFormat>
  <Paragraphs>107</Paragraphs>
  <Slides>16</Slides>
  <Notes>5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7" baseType="lpstr">
      <vt:lpstr>NLP-jurafsky</vt:lpstr>
      <vt:lpstr>Sentiment Analysis</vt:lpstr>
      <vt:lpstr>Positive or negative movie review?</vt:lpstr>
      <vt:lpstr>Google Product Search</vt:lpstr>
      <vt:lpstr>Bing Shopping</vt:lpstr>
      <vt:lpstr>Twitter sentiment versus Gallup Poll of Consumer Confidence</vt:lpstr>
      <vt:lpstr>Twitter sentiment:</vt:lpstr>
      <vt:lpstr>PowerPoint Presentation</vt:lpstr>
      <vt:lpstr>Target Sentiment on Twitter</vt:lpstr>
      <vt:lpstr>Sentiment analysis has many other names</vt:lpstr>
      <vt:lpstr>Why sentiment analysis?</vt:lpstr>
      <vt:lpstr>Scherer Typology of Affective States</vt:lpstr>
      <vt:lpstr>Scherer Typology of Affective States</vt:lpstr>
      <vt:lpstr>Sentiment Analysis</vt:lpstr>
      <vt:lpstr>Sentiment Analysis</vt:lpstr>
      <vt:lpstr>Sentiment Analysis</vt:lpstr>
      <vt:lpstr>Sentiment Analysis</vt:lpstr>
    </vt:vector>
  </TitlesOfParts>
  <Company>Stanford University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Information Extraction</dc:title>
  <dc:creator>Christopher Manning</dc:creator>
  <cp:lastModifiedBy>Robin</cp:lastModifiedBy>
  <cp:revision>337</cp:revision>
  <cp:lastPrinted>2012-01-23T20:23:20Z</cp:lastPrinted>
  <dcterms:created xsi:type="dcterms:W3CDTF">2010-04-19T15:31:24Z</dcterms:created>
  <dcterms:modified xsi:type="dcterms:W3CDTF">2012-03-21T18:39:56Z</dcterms:modified>
</cp:coreProperties>
</file>