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473" r:id="rId2"/>
    <p:sldId id="440" r:id="rId3"/>
    <p:sldId id="441" r:id="rId4"/>
    <p:sldId id="442" r:id="rId5"/>
    <p:sldId id="461" r:id="rId6"/>
    <p:sldId id="528" r:id="rId7"/>
    <p:sldId id="443" r:id="rId8"/>
    <p:sldId id="554" r:id="rId9"/>
    <p:sldId id="549" r:id="rId10"/>
    <p:sldId id="551" r:id="rId11"/>
    <p:sldId id="552" r:id="rId12"/>
    <p:sldId id="553" r:id="rId13"/>
    <p:sldId id="546" r:id="rId14"/>
    <p:sldId id="507" r:id="rId15"/>
    <p:sldId id="481" r:id="rId16"/>
    <p:sldId id="529" r:id="rId17"/>
    <p:sldId id="530" r:id="rId18"/>
    <p:sldId id="474" r:id="rId1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101" d="100"/>
          <a:sy n="101" d="100"/>
        </p:scale>
        <p:origin x="-84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cornell.edu/people/pabo/movie-review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sentiment.christopherpotts.net/code-data/happyfuntokenizing.p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14300"/>
            <a:ext cx="7772400" cy="857250"/>
          </a:xfrm>
        </p:spPr>
        <p:txBody>
          <a:bodyPr/>
          <a:lstStyle/>
          <a:p>
            <a:r>
              <a:rPr lang="en-US" smtClean="0"/>
              <a:t>Boolean Multinomial </a:t>
            </a:r>
            <a:r>
              <a:rPr lang="en-US" dirty="0" smtClean="0"/>
              <a:t>Naïve Bayes: Learning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152400" y="1827743"/>
            <a:ext cx="4572000" cy="264900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latin typeface="Calibri"/>
                <a:cs typeface="Calibri"/>
              </a:rPr>
              <a:t>For each </a:t>
            </a:r>
            <a:r>
              <a:rPr lang="en-US" sz="2000" i="1" dirty="0" err="1" smtClean="0">
                <a:latin typeface="Calibri"/>
                <a:cs typeface="Calibri"/>
              </a:rPr>
              <a:t>c</a:t>
            </a:r>
            <a:r>
              <a:rPr lang="en-US" sz="2000" i="1" baseline="-25000" dirty="0" err="1" smtClean="0">
                <a:latin typeface="Calibri"/>
                <a:cs typeface="Calibri"/>
              </a:rPr>
              <a:t>j</a:t>
            </a:r>
            <a:r>
              <a:rPr lang="en-US" sz="2000" i="1" baseline="-25000" dirty="0" smtClean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in </a:t>
            </a:r>
            <a:r>
              <a:rPr lang="en-US" sz="2000" i="1" dirty="0" smtClean="0">
                <a:latin typeface="Calibri"/>
                <a:cs typeface="Calibri"/>
              </a:rPr>
              <a:t>C</a:t>
            </a:r>
            <a:r>
              <a:rPr lang="en-US" sz="2000" dirty="0" smtClean="0">
                <a:latin typeface="Calibri"/>
                <a:cs typeface="Calibri"/>
              </a:rPr>
              <a:t> do</a:t>
            </a:r>
          </a:p>
          <a:p>
            <a:pPr marL="800100" lvl="2" indent="0">
              <a:lnSpc>
                <a:spcPct val="90000"/>
              </a:lnSpc>
              <a:buNone/>
            </a:pP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i="1" dirty="0" err="1" smtClean="0">
                <a:latin typeface="Calibri"/>
                <a:cs typeface="Calibri"/>
              </a:rPr>
              <a:t>docs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r>
              <a:rPr lang="en-US" i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</a:t>
            </a:r>
            <a:r>
              <a:rPr lang="en-US" i="1" dirty="0" smtClean="0">
                <a:latin typeface="Calibri"/>
                <a:cs typeface="Calibri"/>
                <a:sym typeface="Symbol" charset="2"/>
              </a:rPr>
              <a:t> </a:t>
            </a:r>
            <a:r>
              <a:rPr lang="en-US" dirty="0" smtClean="0">
                <a:latin typeface="Calibri"/>
                <a:cs typeface="Calibri"/>
                <a:sym typeface="Symbol" charset="2"/>
              </a:rPr>
              <a:t>all docs with  class =</a:t>
            </a:r>
            <a:r>
              <a:rPr lang="en-US" i="1" dirty="0" err="1" smtClean="0">
                <a:latin typeface="Calibri"/>
                <a:cs typeface="Calibri"/>
              </a:rPr>
              <a:t>c</a:t>
            </a:r>
            <a:r>
              <a:rPr lang="en-US" i="1" baseline="-25000" dirty="0" err="1" smtClean="0">
                <a:latin typeface="Calibri"/>
                <a:cs typeface="Calibri"/>
              </a:rPr>
              <a:t>j</a:t>
            </a:r>
            <a:endParaRPr lang="en-US" i="1" baseline="-25000" dirty="0" smtClean="0">
              <a:latin typeface="Calibri"/>
              <a:cs typeface="Calibri"/>
            </a:endParaRPr>
          </a:p>
          <a:p>
            <a:pPr>
              <a:spcBef>
                <a:spcPts val="0"/>
              </a:spcBef>
            </a:pPr>
            <a:endParaRPr lang="en-US" sz="2200" dirty="0" smtClean="0">
              <a:latin typeface="Calibri"/>
              <a:cs typeface="Calibri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762559"/>
              </p:ext>
            </p:extLst>
          </p:nvPr>
        </p:nvGraphicFramePr>
        <p:xfrm>
          <a:off x="1066800" y="2952750"/>
          <a:ext cx="3200400" cy="742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3" imgW="1752600" imgH="406400" progId="Equation.3">
                  <p:embed/>
                </p:oleObj>
              </mc:Choice>
              <mc:Fallback>
                <p:oleObj name="Equation" r:id="rId3" imgW="17526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952750"/>
                        <a:ext cx="3200400" cy="74212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4038600" y="2190750"/>
            <a:ext cx="5791200" cy="1776535"/>
            <a:chOff x="4038600" y="2495550"/>
            <a:chExt cx="5791200" cy="1776535"/>
          </a:xfrm>
        </p:grpSpPr>
        <p:graphicFrame>
          <p:nvGraphicFramePr>
            <p:cNvPr id="52226" name="Object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66763470"/>
                </p:ext>
              </p:extLst>
            </p:nvPr>
          </p:nvGraphicFramePr>
          <p:xfrm>
            <a:off x="5233147" y="3486150"/>
            <a:ext cx="3606053" cy="7859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8" name="Equation" r:id="rId5" imgW="1981200" imgH="431800" progId="Equation.3">
                    <p:embed/>
                  </p:oleObj>
                </mc:Choice>
                <mc:Fallback>
                  <p:oleObj name="Equation" r:id="rId5" imgW="1981200" imgH="431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3147" y="3486150"/>
                          <a:ext cx="3606053" cy="785935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4"/>
            <p:cNvSpPr txBox="1">
              <a:spLocks noChangeArrowheads="1"/>
            </p:cNvSpPr>
            <p:nvPr/>
          </p:nvSpPr>
          <p:spPr bwMode="auto">
            <a:xfrm>
              <a:off x="4038600" y="2495550"/>
              <a:ext cx="5791200" cy="152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pitchFamily="-65" charset="-128"/>
                  <a:cs typeface="ＭＳ Ｐゴシック" pitchFamily="-65" charset="-128"/>
                </a:defRPr>
              </a:lvl1pPr>
              <a:lvl2pPr marL="6858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2pPr>
              <a:lvl3pPr marL="1028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3pPr>
              <a:lvl4pPr marL="13716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4pPr>
              <a:lvl5pPr marL="17145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charset="0"/>
                <a:buChar char="•"/>
                <a:defRPr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5pPr>
              <a:lvl6pPr marL="21717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6pPr>
              <a:lvl7pPr marL="26289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7pPr>
              <a:lvl8pPr marL="30861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8pPr>
              <a:lvl9pPr marL="3543300" indent="-228600" algn="l" rtl="0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CC0000"/>
                </a:buClr>
                <a:buFont typeface="Times" pitchFamily="-65" charset="0"/>
                <a:buChar char="•"/>
                <a:defRPr sz="1400">
                  <a:solidFill>
                    <a:schemeClr val="tx1"/>
                  </a:solidFill>
                  <a:latin typeface="+mn-lt"/>
                  <a:ea typeface="ＭＳ Ｐゴシック" pitchFamily="-65" charset="-128"/>
                </a:defRPr>
              </a:lvl9pPr>
            </a:lstStyle>
            <a:p>
              <a:pPr lvl="1">
                <a:spcBef>
                  <a:spcPts val="0"/>
                </a:spcBef>
              </a:pP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single doc containing all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docs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 smtClean="0">
                <a:latin typeface="Calibri"/>
                <a:ea typeface="ＭＳ Ｐゴシック" charset="-128"/>
                <a:cs typeface="Calibri"/>
              </a:endParaRPr>
            </a:p>
            <a:p>
              <a:pPr lvl="1">
                <a:spcBef>
                  <a:spcPts val="0"/>
                </a:spcBef>
              </a:pP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For</a:t>
              </a:r>
              <a:r>
                <a:rPr lang="en-US" i="1" baseline="-25000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each word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Vocabulary</a:t>
              </a:r>
            </a:p>
            <a:p>
              <a:pPr marL="800100" lvl="2" indent="0">
                <a:spcBef>
                  <a:spcPts val="0"/>
                </a:spcBef>
                <a:buNone/>
              </a:pP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  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n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 # of occurrences of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  <a:sym typeface="Symbol" charset="2"/>
                </a:rPr>
                <a:t>w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k</a:t>
              </a:r>
              <a:r>
                <a:rPr lang="en-US" i="1" dirty="0" smtClean="0">
                  <a:latin typeface="Calibri"/>
                  <a:ea typeface="ＭＳ Ｐゴシック" charset="-128"/>
                  <a:cs typeface="Calibri"/>
                </a:rPr>
                <a:t> </a:t>
              </a:r>
              <a:r>
                <a:rPr lang="en-US" dirty="0" smtClean="0">
                  <a:latin typeface="Calibri"/>
                  <a:ea typeface="ＭＳ Ｐゴシック" charset="-128"/>
                  <a:cs typeface="Calibri"/>
                </a:rPr>
                <a:t>in </a:t>
              </a:r>
              <a:r>
                <a:rPr lang="en-US" i="1" dirty="0" err="1" smtClean="0">
                  <a:latin typeface="Calibri"/>
                  <a:ea typeface="ＭＳ Ｐゴシック" charset="-128"/>
                  <a:cs typeface="Calibri"/>
                </a:rPr>
                <a:t>Text</a:t>
              </a:r>
              <a:r>
                <a:rPr lang="en-US" i="1" baseline="-25000" dirty="0" err="1" smtClean="0">
                  <a:latin typeface="Calibri"/>
                  <a:ea typeface="ＭＳ Ｐゴシック" charset="-128"/>
                  <a:cs typeface="Calibri"/>
                </a:rPr>
                <a:t>j</a:t>
              </a:r>
              <a:endParaRPr lang="en-US" i="1" baseline="-25000" dirty="0">
                <a:latin typeface="Calibri"/>
                <a:ea typeface="ＭＳ Ｐゴシック" charset="-128"/>
                <a:cs typeface="Calibri"/>
              </a:endParaRPr>
            </a:p>
          </p:txBody>
        </p:sp>
      </p:grp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52400" y="1276350"/>
            <a:ext cx="5410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latin typeface="Calibri" charset="0"/>
              </a:rPr>
              <a:t>From training corpus, extract </a:t>
            </a:r>
            <a:r>
              <a:rPr lang="en-US" sz="2200" i="1" dirty="0">
                <a:latin typeface="Times New Roman" charset="0"/>
              </a:rPr>
              <a:t>Vocabulary</a:t>
            </a:r>
            <a:endParaRPr lang="en-US" sz="2200" dirty="0">
              <a:latin typeface="Calibri" charset="0"/>
            </a:endParaRP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3962400" y="1809750"/>
            <a:ext cx="5791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200" dirty="0" smtClean="0">
                <a:latin typeface="Calibri"/>
                <a:cs typeface="Calibri"/>
              </a:rPr>
              <a:t>Calculate </a:t>
            </a:r>
            <a:r>
              <a:rPr lang="en-US" sz="2200" i="1" dirty="0" smtClean="0">
                <a:latin typeface="Calibri"/>
                <a:cs typeface="Calibri"/>
              </a:rPr>
              <a:t>P</a:t>
            </a:r>
            <a:r>
              <a:rPr lang="en-US" sz="2200" dirty="0" smtClean="0">
                <a:latin typeface="Calibri"/>
                <a:cs typeface="Calibri"/>
              </a:rPr>
              <a:t>(</a:t>
            </a:r>
            <a:r>
              <a:rPr lang="en-US" sz="2200" i="1" dirty="0" err="1" smtClean="0">
                <a:latin typeface="Calibri"/>
                <a:cs typeface="Calibri"/>
              </a:rPr>
              <a:t>w</a:t>
            </a:r>
            <a:r>
              <a:rPr lang="en-US" sz="2200" i="1" baseline="-25000" dirty="0" err="1" smtClean="0">
                <a:latin typeface="Calibri"/>
                <a:cs typeface="Calibri"/>
              </a:rPr>
              <a:t>k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|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i="1" dirty="0" err="1" smtClean="0">
                <a:latin typeface="Calibri"/>
                <a:cs typeface="Calibri"/>
              </a:rPr>
              <a:t>c</a:t>
            </a:r>
            <a:r>
              <a:rPr lang="en-US" sz="2200" i="1" baseline="-25000" dirty="0" err="1" smtClean="0">
                <a:latin typeface="Calibri"/>
                <a:cs typeface="Calibri"/>
              </a:rPr>
              <a:t>j</a:t>
            </a:r>
            <a:r>
              <a:rPr lang="en-US" sz="2200" dirty="0" smtClean="0">
                <a:latin typeface="Calibri"/>
                <a:cs typeface="Calibri"/>
              </a:rPr>
              <a:t>)</a:t>
            </a:r>
            <a:r>
              <a:rPr lang="en-US" sz="2200" i="1" dirty="0" smtClean="0">
                <a:latin typeface="Calibri"/>
                <a:cs typeface="Calibri"/>
              </a:rPr>
              <a:t> </a:t>
            </a:r>
            <a:r>
              <a:rPr lang="en-US" sz="2200" dirty="0" smtClean="0">
                <a:latin typeface="Calibri"/>
                <a:cs typeface="Calibri"/>
              </a:rPr>
              <a:t>terms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038600" y="2190750"/>
            <a:ext cx="5791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Remove duplicates in each doc:</a:t>
            </a:r>
          </a:p>
          <a:p>
            <a:pPr lvl="2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For each word type w in </a:t>
            </a:r>
            <a:r>
              <a:rPr lang="en-US" sz="1800" dirty="0" err="1" smtClean="0">
                <a:latin typeface="Calibri"/>
                <a:cs typeface="Calibri"/>
              </a:rPr>
              <a:t>doc</a:t>
            </a:r>
            <a:r>
              <a:rPr lang="en-US" sz="1800" baseline="-25000" dirty="0" err="1" smtClean="0">
                <a:latin typeface="Calibri"/>
                <a:cs typeface="Calibri"/>
              </a:rPr>
              <a:t>j</a:t>
            </a:r>
            <a:r>
              <a:rPr lang="en-US" sz="1800" dirty="0" smtClean="0">
                <a:latin typeface="Calibri"/>
                <a:cs typeface="Calibri"/>
              </a:rPr>
              <a:t>  </a:t>
            </a:r>
          </a:p>
          <a:p>
            <a:pPr lvl="3">
              <a:spcBef>
                <a:spcPts val="0"/>
              </a:spcBef>
            </a:pPr>
            <a:r>
              <a:rPr lang="en-US" sz="1800" dirty="0" smtClean="0">
                <a:latin typeface="Calibri"/>
                <a:cs typeface="Calibri"/>
              </a:rPr>
              <a:t>Retain only a single instance of w</a:t>
            </a:r>
            <a:endParaRPr lang="en-US"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486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544E-7 3.56393E-6 L -1.14544E-7 0.183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br>
              <a:rPr lang="en-US" dirty="0" smtClean="0"/>
            </a:br>
            <a:r>
              <a:rPr lang="en-US" dirty="0" smtClean="0"/>
              <a:t> on a test document </a:t>
            </a:r>
            <a:r>
              <a:rPr lang="en-US" i="1" dirty="0" smtClean="0"/>
              <a:t>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remove all duplicate words from </a:t>
            </a:r>
            <a:r>
              <a:rPr lang="en-US" i="1" dirty="0" smtClean="0"/>
              <a:t>d</a:t>
            </a:r>
          </a:p>
          <a:p>
            <a:r>
              <a:rPr lang="en-US" dirty="0" smtClean="0"/>
              <a:t>Then compute NB using the same equation: </a:t>
            </a:r>
            <a:endParaRPr lang="en-US" dirty="0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3213079"/>
              </p:ext>
            </p:extLst>
          </p:nvPr>
        </p:nvGraphicFramePr>
        <p:xfrm>
          <a:off x="1676400" y="2636380"/>
          <a:ext cx="5715000" cy="1030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3" imgW="2171700" imgH="393700" progId="Equation.3">
                  <p:embed/>
                </p:oleObj>
              </mc:Choice>
              <mc:Fallback>
                <p:oleObj name="Equation" r:id="rId3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36380"/>
                        <a:ext cx="5715000" cy="1030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618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vs. Boolean Multinomial NB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606659"/>
              </p:ext>
            </p:extLst>
          </p:nvPr>
        </p:nvGraphicFramePr>
        <p:xfrm>
          <a:off x="381000" y="1276350"/>
          <a:ext cx="853440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Normal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Chinese 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4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1679949"/>
              </p:ext>
            </p:extLst>
          </p:nvPr>
        </p:nvGraphicFramePr>
        <p:xfrm>
          <a:off x="228600" y="3274822"/>
          <a:ext cx="8534401" cy="1659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1"/>
                <a:gridCol w="761999"/>
                <a:gridCol w="5216237"/>
                <a:gridCol w="1108364"/>
              </a:tblGrid>
              <a:tr h="1270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Boolean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Doc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Words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Class</a:t>
                      </a:r>
                      <a:endParaRPr lang="en-US" sz="1600" dirty="0"/>
                    </a:p>
                  </a:txBody>
                  <a:tcPr marL="133004" marR="133004"/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Training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</a:t>
                      </a:r>
                      <a:r>
                        <a:rPr lang="en-US" sz="1600" baseline="0" dirty="0" smtClean="0"/>
                        <a:t> Beijing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Shanghai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Macao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endParaRPr lang="en-US" sz="160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Tokyo Japan Chinese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j</a:t>
                      </a:r>
                      <a:endParaRPr lang="en-US" sz="1600" dirty="0"/>
                    </a:p>
                  </a:txBody>
                  <a:tcPr marL="133004" marR="133004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Test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Chinese Tokyo</a:t>
                      </a:r>
                      <a:r>
                        <a:rPr lang="en-US" sz="1600" baseline="0" dirty="0" smtClean="0"/>
                        <a:t> Japan</a:t>
                      </a:r>
                      <a:endParaRPr lang="en-US" sz="1600" dirty="0"/>
                    </a:p>
                  </a:txBody>
                  <a:tcPr marL="133004" marR="133004"/>
                </a:tc>
                <a:tc>
                  <a:txBody>
                    <a:bodyPr/>
                    <a:lstStyle/>
                    <a:p>
                      <a:pPr>
                        <a:lnSpc>
                          <a:spcPct val="70000"/>
                        </a:lnSpc>
                      </a:pPr>
                      <a:r>
                        <a:rPr lang="en-US" sz="1600" dirty="0" smtClean="0"/>
                        <a:t>?</a:t>
                      </a:r>
                      <a:endParaRPr lang="en-US" sz="1600" dirty="0"/>
                    </a:p>
                  </a:txBody>
                  <a:tcPr marL="133004" marR="133004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48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772400" cy="990600"/>
          </a:xfrm>
        </p:spPr>
        <p:txBody>
          <a:bodyPr/>
          <a:lstStyle/>
          <a:p>
            <a:r>
              <a:rPr lang="en-US" dirty="0" err="1"/>
              <a:t>Binarized</a:t>
            </a:r>
            <a:r>
              <a:rPr lang="en-US" dirty="0"/>
              <a:t> (Boolean feature)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Multinomial </a:t>
            </a:r>
            <a:r>
              <a:rPr lang="en-US" dirty="0"/>
              <a:t>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759262"/>
            <a:ext cx="8534400" cy="2098488"/>
          </a:xfrm>
        </p:spPr>
        <p:txBody>
          <a:bodyPr/>
          <a:lstStyle/>
          <a:p>
            <a:r>
              <a:rPr lang="en-US" sz="2800" dirty="0" smtClean="0"/>
              <a:t>Binary seems to work better than full word counts</a:t>
            </a:r>
          </a:p>
          <a:p>
            <a:pPr lvl="1"/>
            <a:r>
              <a:rPr lang="en-US" sz="2400" dirty="0" smtClean="0"/>
              <a:t>This is </a:t>
            </a:r>
            <a:r>
              <a:rPr lang="en-US" sz="2400" b="1" dirty="0" smtClean="0"/>
              <a:t>not</a:t>
            </a:r>
            <a:r>
              <a:rPr lang="en-US" sz="2400" dirty="0" smtClean="0"/>
              <a:t> the same as Multivariate Bernoulli Na</a:t>
            </a:r>
            <a:r>
              <a:rPr lang="fr-FR" sz="2400" dirty="0" err="1" smtClean="0"/>
              <a:t>ï</a:t>
            </a:r>
            <a:r>
              <a:rPr lang="en-US" sz="2400" dirty="0" err="1" smtClean="0"/>
              <a:t>ve</a:t>
            </a:r>
            <a:r>
              <a:rPr lang="en-US" sz="2400" dirty="0" smtClean="0"/>
              <a:t> Bayes</a:t>
            </a:r>
          </a:p>
          <a:p>
            <a:pPr lvl="2"/>
            <a:r>
              <a:rPr lang="en-US" sz="2400" dirty="0" smtClean="0"/>
              <a:t>MBNB doesn’t work well for sentiment or other text tasks</a:t>
            </a:r>
          </a:p>
          <a:p>
            <a:r>
              <a:rPr lang="en-US" sz="2800" dirty="0" smtClean="0"/>
              <a:t>Other possibility: log(</a:t>
            </a:r>
            <a:r>
              <a:rPr lang="en-US" sz="2800" dirty="0" err="1" smtClean="0"/>
              <a:t>freq</a:t>
            </a:r>
            <a:r>
              <a:rPr lang="en-US" sz="2800" dirty="0" smtClean="0"/>
              <a:t>(</a:t>
            </a:r>
            <a:r>
              <a:rPr lang="en-US" sz="2800" i="1" dirty="0" smtClean="0"/>
              <a:t>w</a:t>
            </a:r>
            <a:r>
              <a:rPr lang="en-US" sz="2800" dirty="0" smtClean="0"/>
              <a:t>))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62200" y="1200150"/>
            <a:ext cx="678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B.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Pang,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L. Lee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and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 2002.  Thumbs up? Sentiment Classification using Machine Learning Techniques. EMNLP-2002,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79—86.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Metsis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Androutsopoulos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G.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Paliouras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Spam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Filtering with Naive Bayes – Which Naive Bayes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? CEAS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2006 - Third Conference on Email and Anti-Spam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K.-M. Schneider. 2004. On word frequency information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negative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evidence in Naive Bayes text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classiﬁcation. ICANLP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474-485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</a:t>
            </a:r>
          </a:p>
          <a:p>
            <a:pPr marL="0" lvl="1"/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JD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Rennie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L Shih, J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Teevan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2003. Tackling the poor assumptions of naive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bayes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text classifiers. ICML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2003</a:t>
            </a:r>
            <a:endParaRPr lang="en-US" sz="12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0688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 smtClean="0"/>
              <a:t>Cross-Validation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3962400" cy="3333750"/>
          </a:xfrm>
        </p:spPr>
        <p:txBody>
          <a:bodyPr/>
          <a:lstStyle/>
          <a:p>
            <a:r>
              <a:rPr lang="en-US" dirty="0" smtClean="0"/>
              <a:t>Break </a:t>
            </a:r>
            <a:r>
              <a:rPr lang="en-US" dirty="0"/>
              <a:t>up data into 10 </a:t>
            </a:r>
            <a:r>
              <a:rPr lang="en-US" dirty="0" smtClean="0"/>
              <a:t>folds</a:t>
            </a:r>
          </a:p>
          <a:p>
            <a:pPr lvl="1"/>
            <a:r>
              <a:rPr lang="en-US" dirty="0" smtClean="0"/>
              <a:t>(Equal positive and negative inside each fold?)</a:t>
            </a:r>
            <a:endParaRPr lang="en-US" dirty="0"/>
          </a:p>
          <a:p>
            <a:r>
              <a:rPr lang="en-US" dirty="0"/>
              <a:t>For each fold</a:t>
            </a:r>
          </a:p>
          <a:p>
            <a:pPr lvl="1"/>
            <a:r>
              <a:rPr lang="en-US" dirty="0"/>
              <a:t>Choose the fold as a temporary </a:t>
            </a:r>
            <a:r>
              <a:rPr lang="en-US" dirty="0" smtClean="0"/>
              <a:t>test set</a:t>
            </a:r>
            <a:endParaRPr lang="en-US" dirty="0"/>
          </a:p>
          <a:p>
            <a:pPr lvl="1"/>
            <a:r>
              <a:rPr lang="en-US" dirty="0"/>
              <a:t>Train on 9 folds, compute performance on the test fold</a:t>
            </a:r>
          </a:p>
          <a:p>
            <a:r>
              <a:rPr lang="en-US" dirty="0"/>
              <a:t>Report </a:t>
            </a:r>
            <a:r>
              <a:rPr lang="en-US" dirty="0" smtClean="0"/>
              <a:t>average </a:t>
            </a:r>
            <a:r>
              <a:rPr lang="en-US" dirty="0"/>
              <a:t>performance of the 10 </a:t>
            </a:r>
            <a:r>
              <a:rPr lang="en-US" dirty="0" smtClean="0"/>
              <a:t>runs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crossvalidat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14400"/>
            <a:ext cx="41719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9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issues in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MaxEnt</a:t>
            </a:r>
            <a:r>
              <a:rPr lang="en-US" dirty="0" smtClean="0"/>
              <a:t> </a:t>
            </a:r>
            <a:r>
              <a:rPr lang="en-US" dirty="0"/>
              <a:t>and SVM tend to do better than Na</a:t>
            </a:r>
            <a:r>
              <a:rPr lang="fr-FR" dirty="0" err="1"/>
              <a:t>ï</a:t>
            </a:r>
            <a:r>
              <a:rPr lang="en-US" dirty="0" err="1"/>
              <a:t>ve</a:t>
            </a:r>
            <a:r>
              <a:rPr lang="en-US" dirty="0"/>
              <a:t> Bayes</a:t>
            </a:r>
          </a:p>
          <a:p>
            <a:endParaRPr lang="en-US" dirty="0" smtClean="0">
              <a:ea typeface="ＭＳ Ｐゴシック" charset="0"/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33350"/>
            <a:ext cx="7391400" cy="857250"/>
          </a:xfrm>
        </p:spPr>
        <p:txBody>
          <a:bodyPr/>
          <a:lstStyle/>
          <a:p>
            <a:r>
              <a:rPr lang="en-US" dirty="0" smtClean="0"/>
              <a:t>Problems: </a:t>
            </a:r>
            <a:br>
              <a:rPr lang="en-US" dirty="0" smtClean="0"/>
            </a:br>
            <a:r>
              <a:rPr lang="en-US" dirty="0" smtClean="0"/>
              <a:t>What makes reviews hard to classify?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219200"/>
            <a:ext cx="8610600" cy="3943350"/>
          </a:xfrm>
        </p:spPr>
        <p:txBody>
          <a:bodyPr/>
          <a:lstStyle/>
          <a:p>
            <a:r>
              <a:rPr lang="en-US" sz="2800" dirty="0" smtClean="0"/>
              <a:t>Subtlety:</a:t>
            </a:r>
            <a:endParaRPr lang="en-US" sz="2800" dirty="0"/>
          </a:p>
          <a:p>
            <a:pPr lvl="1"/>
            <a:r>
              <a:rPr lang="en-US" sz="2400" dirty="0"/>
              <a:t>Perfume review in </a:t>
            </a:r>
            <a:r>
              <a:rPr lang="en-US" sz="2400" i="1" dirty="0" smtClean="0"/>
              <a:t>Perfumes</a:t>
            </a:r>
            <a:r>
              <a:rPr lang="en-US" sz="2400" i="1" dirty="0"/>
              <a:t>: the </a:t>
            </a:r>
            <a:r>
              <a:rPr lang="en-US" sz="2400" i="1" dirty="0" smtClean="0"/>
              <a:t>Guide</a:t>
            </a:r>
            <a:r>
              <a:rPr lang="en-US" sz="2400" dirty="0"/>
              <a:t>:</a:t>
            </a:r>
          </a:p>
          <a:p>
            <a:pPr lvl="2"/>
            <a:r>
              <a:rPr lang="en-US" sz="2400" dirty="0"/>
              <a:t>“If you are reading this because it is your darling fragrance, please wear it at home exclusively, and tape the windows shut.”</a:t>
            </a:r>
          </a:p>
          <a:p>
            <a:pPr lvl="1"/>
            <a:r>
              <a:rPr lang="en-US" sz="2400" dirty="0"/>
              <a:t> </a:t>
            </a:r>
            <a:r>
              <a:rPr lang="en-US" sz="2400" dirty="0" smtClean="0"/>
              <a:t>Dorothy </a:t>
            </a:r>
            <a:r>
              <a:rPr lang="en-US" sz="2400" dirty="0"/>
              <a:t>Parker on Katherine </a:t>
            </a:r>
            <a:r>
              <a:rPr lang="en-US" sz="2400" dirty="0" smtClean="0"/>
              <a:t>Hepburn</a:t>
            </a:r>
            <a:endParaRPr lang="en-US" sz="2400" dirty="0"/>
          </a:p>
          <a:p>
            <a:pPr lvl="2"/>
            <a:r>
              <a:rPr lang="en-US" sz="2400" dirty="0" smtClean="0"/>
              <a:t>“</a:t>
            </a:r>
            <a:r>
              <a:rPr lang="en-US" sz="2400" dirty="0"/>
              <a:t>She runs the gamut of emotions from A to B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686800" y="4914900"/>
            <a:ext cx="457200" cy="228600"/>
          </a:xfrm>
          <a:prstGeom prst="rect">
            <a:avLst/>
          </a:prstGeom>
        </p:spPr>
        <p:txBody>
          <a:bodyPr/>
          <a:lstStyle/>
          <a:p>
            <a:fld id="{DCAB7E93-AD45-C349-8A19-0FCE009C7A3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Thwarted Expectations</a:t>
            </a:r>
            <a:br>
              <a:rPr lang="en-US" dirty="0" smtClean="0"/>
            </a:br>
            <a:r>
              <a:rPr lang="en-US" dirty="0" smtClean="0"/>
              <a:t>and Ordering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sz="2800" dirty="0" smtClean="0"/>
              <a:t>“</a:t>
            </a:r>
            <a:r>
              <a:rPr lang="en-US" sz="2800" dirty="0"/>
              <a:t>This film should be </a:t>
            </a:r>
            <a:r>
              <a:rPr lang="en-US" sz="2800" dirty="0">
                <a:solidFill>
                  <a:srgbClr val="0000FF"/>
                </a:solidFill>
              </a:rPr>
              <a:t>brilliant</a:t>
            </a:r>
            <a:r>
              <a:rPr lang="en-US" sz="2800" dirty="0"/>
              <a:t>.  It sounds like a </a:t>
            </a:r>
            <a:r>
              <a:rPr lang="en-US" sz="2800" dirty="0">
                <a:solidFill>
                  <a:srgbClr val="0000FF"/>
                </a:solidFill>
              </a:rPr>
              <a:t>great </a:t>
            </a:r>
            <a:r>
              <a:rPr lang="en-US" sz="2800" dirty="0"/>
              <a:t>plot, the actors are </a:t>
            </a:r>
            <a:r>
              <a:rPr lang="en-US" sz="2800" dirty="0">
                <a:solidFill>
                  <a:srgbClr val="0000FF"/>
                </a:solidFill>
              </a:rPr>
              <a:t>first grade</a:t>
            </a:r>
            <a:r>
              <a:rPr lang="en-US" sz="2800" dirty="0"/>
              <a:t>, and the supporting cast is </a:t>
            </a:r>
            <a:r>
              <a:rPr lang="en-US" sz="2800" dirty="0">
                <a:solidFill>
                  <a:srgbClr val="0000FF"/>
                </a:solidFill>
              </a:rPr>
              <a:t>good </a:t>
            </a:r>
            <a:r>
              <a:rPr lang="en-US" sz="2800" dirty="0"/>
              <a:t>as well, and Stallone is attempting to deliver a good performance. However, it </a:t>
            </a:r>
            <a:r>
              <a:rPr lang="en-US" sz="2800" b="1" dirty="0">
                <a:solidFill>
                  <a:srgbClr val="FF0000"/>
                </a:solidFill>
              </a:rPr>
              <a:t>can’t hold up</a:t>
            </a:r>
            <a:r>
              <a:rPr lang="en-US" sz="2800" dirty="0"/>
              <a:t>.</a:t>
            </a:r>
            <a:r>
              <a:rPr lang="en-US" sz="2800" dirty="0" smtClean="0"/>
              <a:t>”</a:t>
            </a:r>
            <a:endParaRPr lang="en-US" dirty="0"/>
          </a:p>
          <a:p>
            <a:r>
              <a:rPr lang="en-US" sz="2800" dirty="0" smtClean="0"/>
              <a:t>Well as usual Keanu Reeves is nothing special, but surprisingly, the </a:t>
            </a:r>
            <a:r>
              <a:rPr lang="en-US" sz="2800" dirty="0" smtClean="0">
                <a:solidFill>
                  <a:srgbClr val="0000FF"/>
                </a:solidFill>
              </a:rPr>
              <a:t>very talented </a:t>
            </a:r>
            <a:r>
              <a:rPr lang="en-US" sz="2800" dirty="0" smtClean="0"/>
              <a:t>Laurence </a:t>
            </a:r>
            <a:r>
              <a:rPr lang="en-US" sz="2800" dirty="0" err="1" smtClean="0"/>
              <a:t>Fishbourne</a:t>
            </a:r>
            <a:r>
              <a:rPr lang="en-US" sz="2800" dirty="0" smtClean="0"/>
              <a:t> is </a:t>
            </a:r>
            <a:r>
              <a:rPr lang="en-US" sz="2800" b="1" dirty="0" smtClean="0">
                <a:solidFill>
                  <a:srgbClr val="FF0000"/>
                </a:solidFill>
              </a:rPr>
              <a:t>not so good </a:t>
            </a:r>
            <a:r>
              <a:rPr lang="en-US" sz="2800" dirty="0" smtClean="0"/>
              <a:t>either, I was surprised.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 Baseline Algorithm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064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857250"/>
          </a:xfrm>
        </p:spPr>
        <p:txBody>
          <a:bodyPr/>
          <a:lstStyle/>
          <a:p>
            <a:pPr lvl="1"/>
            <a:r>
              <a:rPr lang="en-US" sz="2800" dirty="0" smtClean="0"/>
              <a:t>Sentiment Classification in Movie Reviews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038350"/>
            <a:ext cx="7772400" cy="2362200"/>
          </a:xfrm>
        </p:spPr>
        <p:txBody>
          <a:bodyPr/>
          <a:lstStyle/>
          <a:p>
            <a:r>
              <a:rPr lang="en-US" dirty="0" smtClean="0"/>
              <a:t>Polarity detection:</a:t>
            </a:r>
          </a:p>
          <a:p>
            <a:pPr lvl="1"/>
            <a:r>
              <a:rPr lang="en-US" dirty="0" smtClean="0"/>
              <a:t>Is an IMDB movie review positive or negative?</a:t>
            </a:r>
            <a:endParaRPr lang="en-US" dirty="0"/>
          </a:p>
          <a:p>
            <a:r>
              <a:rPr lang="en-US" dirty="0" smtClean="0"/>
              <a:t>Data: </a:t>
            </a:r>
            <a:r>
              <a:rPr lang="en-US" i="1" dirty="0" smtClean="0"/>
              <a:t>Polarity Data 2.0: </a:t>
            </a:r>
          </a:p>
          <a:p>
            <a:pPr lvl="1"/>
            <a:r>
              <a:rPr lang="en-US" dirty="0" smtClean="0">
                <a:hlinkClick r:id="rId2"/>
              </a:rPr>
              <a:t>http://www.cs.cornell.edu/people/pabo/movie-review-data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667000" y="931843"/>
            <a:ext cx="6629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Pang, Lillian Lee, and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Shivakumar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Vaithyanathan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  2002.  Thumbs up? Sentiment Classification using Machine Learning Techniques. EMNLP-2002,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79—86.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  <a:p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Bo Pang and Lillian Lee.  2004.  A Sentimental Education: Sentiment Analysis Using Subjectivity Summarization Based on Minimum Cuts.  ACL, 271-278</a:t>
            </a:r>
          </a:p>
        </p:txBody>
      </p:sp>
    </p:spTree>
    <p:extLst>
      <p:ext uri="{BB962C8B-B14F-4D97-AF65-F5344CB8AC3E}">
        <p14:creationId xmlns:p14="http://schemas.microsoft.com/office/powerpoint/2010/main" val="142429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857250"/>
          </a:xfrm>
        </p:spPr>
        <p:txBody>
          <a:bodyPr/>
          <a:lstStyle/>
          <a:p>
            <a:r>
              <a:rPr lang="en-US" dirty="0" smtClean="0"/>
              <a:t>IMDB data in the Pang and Lee database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1657350"/>
            <a:ext cx="4953000" cy="417195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/>
              <a:t>when _star wars_ came out some twenty years ago , the image of traveling throughout the stars has become a commonplace image . […]</a:t>
            </a:r>
          </a:p>
          <a:p>
            <a:pPr marL="0" indent="0">
              <a:buNone/>
            </a:pPr>
            <a:r>
              <a:rPr lang="en-US" sz="1800" dirty="0" smtClean="0"/>
              <a:t>when </a:t>
            </a:r>
            <a:r>
              <a:rPr lang="en-US" sz="1800" dirty="0" err="1" smtClean="0"/>
              <a:t>han</a:t>
            </a:r>
            <a:r>
              <a:rPr lang="en-US" sz="1800" dirty="0" smtClean="0"/>
              <a:t> solo goes light speed , the stars change to bright lines , going towards the viewer in lines that converge at an invisible point . </a:t>
            </a:r>
          </a:p>
          <a:p>
            <a:pPr marL="0" indent="0">
              <a:buNone/>
            </a:pPr>
            <a:r>
              <a:rPr lang="en-US" sz="1800" dirty="0" smtClean="0"/>
              <a:t>cool . </a:t>
            </a:r>
          </a:p>
          <a:p>
            <a:pPr marL="0" indent="0">
              <a:buNone/>
            </a:pPr>
            <a:r>
              <a:rPr lang="en-US" sz="1800" dirty="0" smtClean="0"/>
              <a:t>_</a:t>
            </a:r>
            <a:r>
              <a:rPr lang="en-US" sz="1800" dirty="0" err="1" smtClean="0"/>
              <a:t>october</a:t>
            </a:r>
            <a:r>
              <a:rPr lang="en-US" sz="1800" dirty="0" smtClean="0"/>
              <a:t> sky_ offers a much simpler image–that of a single white dot , traveling horizontally across the night sky .   [. . . ]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105400" y="1657350"/>
            <a:ext cx="40386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buNone/>
            </a:pPr>
            <a:r>
              <a:rPr lang="en-US" sz="1800" dirty="0" smtClean="0"/>
              <a:t>“ snake eyes ” is the most aggravating kind of movie : the kind that shows so much potential then becomes unbelievably disappointing . </a:t>
            </a:r>
          </a:p>
          <a:p>
            <a:pPr marL="0" indent="0">
              <a:buNone/>
            </a:pPr>
            <a:r>
              <a:rPr lang="en-US" sz="1800" dirty="0" smtClean="0"/>
              <a:t>it’s not just because this is a </a:t>
            </a:r>
            <a:r>
              <a:rPr lang="en-US" sz="1800" dirty="0" err="1" smtClean="0"/>
              <a:t>brian</a:t>
            </a:r>
            <a:r>
              <a:rPr lang="en-US" sz="1800" dirty="0" smtClean="0"/>
              <a:t> </a:t>
            </a:r>
            <a:r>
              <a:rPr lang="en-US" sz="1800" dirty="0" err="1" smtClean="0"/>
              <a:t>depalma</a:t>
            </a:r>
            <a:r>
              <a:rPr lang="en-US" sz="1800" dirty="0" smtClean="0"/>
              <a:t> film , and since he’s a great director and one who’s films are always greeted with at least some fanfare . </a:t>
            </a:r>
          </a:p>
          <a:p>
            <a:pPr marL="0" indent="0">
              <a:buNone/>
            </a:pPr>
            <a:r>
              <a:rPr lang="en-US" sz="1800" dirty="0" smtClean="0"/>
              <a:t>and it’s not even because this was a film starring </a:t>
            </a:r>
            <a:r>
              <a:rPr lang="en-US" sz="1800" dirty="0" err="1" smtClean="0"/>
              <a:t>nicolas</a:t>
            </a:r>
            <a:r>
              <a:rPr lang="en-US" sz="1800" dirty="0" smtClean="0"/>
              <a:t> cage and since he gives a </a:t>
            </a:r>
            <a:r>
              <a:rPr lang="en-US" sz="1800" dirty="0" err="1" smtClean="0"/>
              <a:t>brauvara</a:t>
            </a:r>
            <a:r>
              <a:rPr lang="en-US" sz="1800" dirty="0" smtClean="0"/>
              <a:t> performance , this film is hardly worth his talents .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57400" y="1047750"/>
            <a:ext cx="53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3366FF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sz="3600" dirty="0">
              <a:solidFill>
                <a:srgbClr val="3366FF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05600" y="1047750"/>
            <a:ext cx="45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3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93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Algorithm (adapted from Pang and Lee)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 smtClean="0"/>
              <a:t>Tokenization</a:t>
            </a:r>
          </a:p>
          <a:p>
            <a:r>
              <a:rPr lang="en-US" sz="2800" dirty="0" smtClean="0"/>
              <a:t>Feature Extraction</a:t>
            </a:r>
          </a:p>
          <a:p>
            <a:r>
              <a:rPr lang="en-US" sz="2800" dirty="0" smtClean="0"/>
              <a:t>Classification </a:t>
            </a:r>
            <a:r>
              <a:rPr lang="en-US" sz="2800" dirty="0"/>
              <a:t>using different classifiers</a:t>
            </a:r>
          </a:p>
          <a:p>
            <a:pPr lvl="1"/>
            <a:r>
              <a:rPr lang="en-US" sz="2400" dirty="0"/>
              <a:t>Naïve Bayes</a:t>
            </a:r>
          </a:p>
          <a:p>
            <a:pPr lvl="1"/>
            <a:r>
              <a:rPr lang="en-US" sz="2400" dirty="0" err="1"/>
              <a:t>MaxEnt</a:t>
            </a:r>
            <a:endParaRPr lang="en-US" sz="2400" dirty="0"/>
          </a:p>
          <a:p>
            <a:pPr lvl="1"/>
            <a:r>
              <a:rPr lang="en-US" sz="2400" dirty="0" smtClean="0"/>
              <a:t>SVM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282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Tokenization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096000" cy="3333750"/>
          </a:xfrm>
        </p:spPr>
        <p:txBody>
          <a:bodyPr/>
          <a:lstStyle/>
          <a:p>
            <a:r>
              <a:rPr lang="en-US" dirty="0" smtClean="0"/>
              <a:t>Deal with HTML and XML markup</a:t>
            </a:r>
          </a:p>
          <a:p>
            <a:r>
              <a:rPr lang="en-US" dirty="0" smtClean="0"/>
              <a:t>Twitter mark-up (names, hash tags)</a:t>
            </a:r>
          </a:p>
          <a:p>
            <a:r>
              <a:rPr lang="en-US" dirty="0" smtClean="0"/>
              <a:t>Capitalization (preserve for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words in all caps)</a:t>
            </a:r>
          </a:p>
          <a:p>
            <a:r>
              <a:rPr lang="en-US" dirty="0" smtClean="0"/>
              <a:t>Phone numbers, dates</a:t>
            </a:r>
          </a:p>
          <a:p>
            <a:r>
              <a:rPr lang="en-US" dirty="0" smtClean="0"/>
              <a:t>Emoticons</a:t>
            </a:r>
          </a:p>
          <a:p>
            <a:r>
              <a:rPr lang="en-US" dirty="0" smtClean="0"/>
              <a:t>Useful code:</a:t>
            </a:r>
          </a:p>
          <a:p>
            <a:pPr lvl="1"/>
            <a:r>
              <a:rPr lang="en-US" dirty="0" smtClean="0">
                <a:hlinkClick r:id="rId2"/>
              </a:rPr>
              <a:t>Christopher Potts sentiment tokenizer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Brendan O’Connor twitter tokenizer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86200" y="2647950"/>
            <a:ext cx="4986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  <a:p>
            <a:r>
              <a:rPr lang="en-US" sz="1200" dirty="0">
                <a:latin typeface="Courier"/>
                <a:cs typeface="Courier"/>
              </a:rPr>
              <a:t>[:;=8]                     </a:t>
            </a:r>
            <a:r>
              <a:rPr lang="en-US" sz="1200" dirty="0" smtClean="0">
                <a:latin typeface="Courier"/>
                <a:cs typeface="Courier"/>
              </a:rPr>
              <a:t>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      </a:t>
            </a:r>
          </a:p>
          <a:p>
            <a:r>
              <a:rPr lang="en-US" sz="1200" dirty="0">
                <a:latin typeface="Courier"/>
                <a:cs typeface="Courier"/>
              </a:rPr>
              <a:t>|                           </a:t>
            </a:r>
            <a:r>
              <a:rPr lang="en-US" sz="1200" dirty="0" smtClean="0">
                <a:latin typeface="Courier"/>
                <a:cs typeface="Courier"/>
              </a:rPr>
              <a:t>#</a:t>
            </a:r>
            <a:r>
              <a:rPr lang="en-US" sz="1200" dirty="0">
                <a:latin typeface="Courier"/>
                <a:cs typeface="Courier"/>
              </a:rPr>
              <a:t>### reverse orientation</a:t>
            </a:r>
          </a:p>
          <a:p>
            <a:r>
              <a:rPr lang="en-US" sz="1200" dirty="0">
                <a:latin typeface="Courier"/>
                <a:cs typeface="Courier"/>
              </a:rPr>
              <a:t>[\)\]\(\[</a:t>
            </a:r>
            <a:r>
              <a:rPr lang="en-US" sz="1200" dirty="0" err="1">
                <a:latin typeface="Courier"/>
                <a:cs typeface="Courier"/>
              </a:rPr>
              <a:t>dDpP</a:t>
            </a:r>
            <a:r>
              <a:rPr lang="en-US" sz="1200" dirty="0">
                <a:latin typeface="Courier"/>
                <a:cs typeface="Courier"/>
              </a:rPr>
              <a:t>/\:\}\{@\|\\]  # mouth</a:t>
            </a:r>
          </a:p>
          <a:p>
            <a:r>
              <a:rPr lang="en-US" sz="1200" dirty="0">
                <a:latin typeface="Courier"/>
                <a:cs typeface="Courier"/>
              </a:rPr>
              <a:t>[\-o\*\']? </a:t>
            </a:r>
            <a:r>
              <a:rPr lang="en-US" sz="1200" dirty="0" smtClean="0">
                <a:latin typeface="Courier"/>
                <a:cs typeface="Courier"/>
              </a:rPr>
              <a:t>                 # </a:t>
            </a:r>
            <a:r>
              <a:rPr lang="en-US" sz="1200" dirty="0">
                <a:latin typeface="Courier"/>
                <a:cs typeface="Courier"/>
              </a:rPr>
              <a:t>optional nose</a:t>
            </a:r>
          </a:p>
          <a:p>
            <a:r>
              <a:rPr lang="en-US" sz="1200" dirty="0">
                <a:latin typeface="Courier"/>
                <a:cs typeface="Courier"/>
              </a:rPr>
              <a:t>[:;=8</a:t>
            </a:r>
            <a:r>
              <a:rPr lang="en-US" sz="1200" dirty="0" smtClean="0">
                <a:latin typeface="Courier"/>
                <a:cs typeface="Courier"/>
              </a:rPr>
              <a:t>]                      # </a:t>
            </a:r>
            <a:r>
              <a:rPr lang="en-US" sz="1200" dirty="0">
                <a:latin typeface="Courier"/>
                <a:cs typeface="Courier"/>
              </a:rPr>
              <a:t>eyes</a:t>
            </a:r>
          </a:p>
          <a:p>
            <a:r>
              <a:rPr lang="en-US" sz="1200" dirty="0">
                <a:latin typeface="Courier"/>
                <a:cs typeface="Courier"/>
              </a:rPr>
              <a:t>[&lt;&gt;]? </a:t>
            </a:r>
            <a:r>
              <a:rPr lang="en-US" sz="1200" dirty="0" smtClean="0">
                <a:latin typeface="Courier"/>
                <a:cs typeface="Courier"/>
              </a:rPr>
              <a:t>                      # </a:t>
            </a:r>
            <a:r>
              <a:rPr lang="en-US" sz="1200" dirty="0">
                <a:latin typeface="Courier"/>
                <a:cs typeface="Courier"/>
              </a:rPr>
              <a:t>optional hat/brow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3600" y="226695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Potts emoticons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28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Extracting Features for Sentiment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33800"/>
          </a:xfrm>
        </p:spPr>
        <p:txBody>
          <a:bodyPr/>
          <a:lstStyle/>
          <a:p>
            <a:r>
              <a:rPr lang="en-US" dirty="0" smtClean="0"/>
              <a:t>How to handle negation</a:t>
            </a:r>
          </a:p>
          <a:p>
            <a:pPr lvl="1"/>
            <a:r>
              <a:rPr lang="en-US" dirty="0" smtClean="0">
                <a:latin typeface="Courier"/>
                <a:cs typeface="Courier"/>
              </a:rPr>
              <a:t>I </a:t>
            </a:r>
            <a:r>
              <a:rPr lang="en-US" b="1" dirty="0" smtClean="0">
                <a:latin typeface="Courier"/>
                <a:cs typeface="Courier"/>
              </a:rPr>
              <a:t>didn’t</a:t>
            </a:r>
            <a:r>
              <a:rPr lang="en-US" dirty="0" smtClean="0">
                <a:latin typeface="Courier"/>
                <a:cs typeface="Courier"/>
              </a:rPr>
              <a:t> like this movie</a:t>
            </a:r>
          </a:p>
          <a:p>
            <a:pPr marL="45720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vs</a:t>
            </a:r>
            <a:endParaRPr lang="en-US" dirty="0" smtClean="0"/>
          </a:p>
          <a:p>
            <a:pPr lvl="1"/>
            <a:r>
              <a:rPr lang="en-US" dirty="0" smtClean="0">
                <a:latin typeface="Courier"/>
                <a:cs typeface="Courier"/>
              </a:rPr>
              <a:t>I really like this movie</a:t>
            </a:r>
          </a:p>
          <a:p>
            <a:r>
              <a:rPr lang="en-US" dirty="0" smtClean="0"/>
              <a:t>Which words to use?</a:t>
            </a:r>
          </a:p>
          <a:p>
            <a:pPr lvl="1"/>
            <a:r>
              <a:rPr lang="en-US" dirty="0" smtClean="0"/>
              <a:t>Only adjectives</a:t>
            </a:r>
          </a:p>
          <a:p>
            <a:pPr lvl="1"/>
            <a:r>
              <a:rPr lang="en-US" dirty="0"/>
              <a:t>All </a:t>
            </a:r>
            <a:r>
              <a:rPr lang="en-US" dirty="0" smtClean="0"/>
              <a:t>words</a:t>
            </a:r>
          </a:p>
          <a:p>
            <a:pPr lvl="2"/>
            <a:r>
              <a:rPr lang="en-US" dirty="0" smtClean="0"/>
              <a:t>All words turns out to work better, at least on this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Negation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2038350"/>
            <a:ext cx="8839200" cy="2895600"/>
          </a:xfrm>
        </p:spPr>
        <p:txBody>
          <a:bodyPr/>
          <a:lstStyle/>
          <a:p>
            <a:pPr marL="0" indent="0">
              <a:buNone/>
            </a:pPr>
            <a:r>
              <a:rPr lang="en-US" sz="2300" dirty="0" smtClean="0"/>
              <a:t>Add NOT_ to every word between negation and following punctuation:</a:t>
            </a:r>
          </a:p>
          <a:p>
            <a:endParaRPr lang="en-US" sz="1600" dirty="0" smtClean="0"/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like this movie , but I</a:t>
            </a:r>
          </a:p>
          <a:p>
            <a:endParaRPr lang="en-US" sz="2700" dirty="0" smtClean="0">
              <a:solidFill>
                <a:srgbClr val="660066"/>
              </a:solidFill>
            </a:endParaRPr>
          </a:p>
          <a:p>
            <a:pPr>
              <a:buNone/>
            </a:pP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didn’t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NOT_like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NOT_this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</a:t>
            </a:r>
            <a:r>
              <a:rPr lang="en-US" sz="2700" dirty="0" err="1" smtClean="0">
                <a:solidFill>
                  <a:srgbClr val="660066"/>
                </a:solidFill>
                <a:latin typeface="Courier"/>
                <a:cs typeface="Courier"/>
              </a:rPr>
              <a:t>NOT_movie</a:t>
            </a:r>
            <a:r>
              <a:rPr lang="en-US" sz="2700" dirty="0" smtClean="0">
                <a:solidFill>
                  <a:srgbClr val="660066"/>
                </a:solidFill>
                <a:latin typeface="Courier"/>
                <a:cs typeface="Courier"/>
              </a:rPr>
              <a:t> but I</a:t>
            </a:r>
            <a:endParaRPr lang="en-US" sz="2700" dirty="0">
              <a:solidFill>
                <a:srgbClr val="660066"/>
              </a:solidFill>
              <a:latin typeface="Courier"/>
              <a:cs typeface="Courier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3124200" y="3333750"/>
            <a:ext cx="914400" cy="400050"/>
          </a:xfrm>
          <a:prstGeom prst="down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971550"/>
            <a:ext cx="746206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Das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, </a:t>
            </a:r>
            <a:r>
              <a:rPr lang="en-US" sz="1400" dirty="0" err="1">
                <a:solidFill>
                  <a:srgbClr val="28817A"/>
                </a:solidFill>
                <a:latin typeface="+mn-lt"/>
              </a:rPr>
              <a:t>Sanjiv</a:t>
            </a:r>
            <a:r>
              <a:rPr lang="en-US" sz="1400" dirty="0">
                <a:solidFill>
                  <a:srgbClr val="28817A"/>
                </a:solidFill>
                <a:latin typeface="+mn-lt"/>
              </a:rPr>
              <a:t> and Mike Chen. 2001. Yahoo! for Amazon: Extracting market sentiment from stock message boards. In Proceedings of the Asia Pacific Finance Association Annual Conference (APFA</a:t>
            </a:r>
            <a:r>
              <a:rPr lang="en-US" sz="1400" dirty="0" smtClean="0">
                <a:solidFill>
                  <a:srgbClr val="28817A"/>
                </a:solidFill>
                <a:latin typeface="+mn-lt"/>
              </a:rPr>
              <a:t>).</a:t>
            </a:r>
          </a:p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Pang, Lillian Lee, and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Shivakumar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Vaithyanathan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.  2002.  Thumbs up? Sentiment Classification using Machine Learning Techniques. EMNLP-2002, 79—86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6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Reminder: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147700"/>
              </p:ext>
            </p:extLst>
          </p:nvPr>
        </p:nvGraphicFramePr>
        <p:xfrm>
          <a:off x="1443038" y="3028950"/>
          <a:ext cx="48926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Equation" r:id="rId3" imgW="1524000" imgH="444500" progId="Equation.3">
                  <p:embed/>
                </p:oleObj>
              </mc:Choice>
              <mc:Fallback>
                <p:oleObj name="Equation" r:id="rId3" imgW="1524000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028950"/>
                        <a:ext cx="4892675" cy="142716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278355"/>
              </p:ext>
            </p:extLst>
          </p:nvPr>
        </p:nvGraphicFramePr>
        <p:xfrm>
          <a:off x="990600" y="1504950"/>
          <a:ext cx="6400800" cy="115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5" imgW="2171700" imgH="393700" progId="Equation.3">
                  <p:embed/>
                </p:oleObj>
              </mc:Choice>
              <mc:Fallback>
                <p:oleObj name="Equation" r:id="rId5" imgW="2171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504950"/>
                        <a:ext cx="6400800" cy="1154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644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-95250"/>
            <a:ext cx="7772400" cy="742950"/>
          </a:xfrm>
        </p:spPr>
        <p:txBody>
          <a:bodyPr/>
          <a:lstStyle/>
          <a:p>
            <a:r>
              <a:rPr lang="en-US" sz="2600" dirty="0" err="1"/>
              <a:t>Binarized</a:t>
            </a:r>
            <a:r>
              <a:rPr lang="en-US" sz="2600" dirty="0"/>
              <a:t> (Boolean feature)  Multinomial Na</a:t>
            </a:r>
            <a:r>
              <a:rPr lang="fr-FR" sz="2600" dirty="0" err="1"/>
              <a:t>ï</a:t>
            </a:r>
            <a:r>
              <a:rPr lang="en-US" sz="2600" dirty="0" err="1"/>
              <a:t>ve</a:t>
            </a:r>
            <a:r>
              <a:rPr lang="en-US" sz="2600" dirty="0"/>
              <a:t>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Intuition:</a:t>
            </a:r>
          </a:p>
          <a:p>
            <a:pPr lvl="1"/>
            <a:r>
              <a:rPr lang="en-US" dirty="0" smtClean="0"/>
              <a:t>For sentiment (and probably for other text classification domains)</a:t>
            </a:r>
          </a:p>
          <a:p>
            <a:pPr lvl="1"/>
            <a:r>
              <a:rPr lang="en-US" dirty="0" smtClean="0"/>
              <a:t>Word occurrence may matter more than word frequency</a:t>
            </a:r>
          </a:p>
          <a:p>
            <a:pPr lvl="2"/>
            <a:r>
              <a:rPr lang="en-US" dirty="0" smtClean="0"/>
              <a:t>The occurrence of the word </a:t>
            </a:r>
            <a:r>
              <a:rPr lang="en-US" i="1" dirty="0" smtClean="0"/>
              <a:t>fantastic</a:t>
            </a:r>
            <a:r>
              <a:rPr lang="en-US" dirty="0" smtClean="0"/>
              <a:t> tells us a lot</a:t>
            </a:r>
          </a:p>
          <a:p>
            <a:pPr lvl="2"/>
            <a:r>
              <a:rPr lang="en-US" dirty="0" smtClean="0"/>
              <a:t>The fact that it occurs 5 times may not tell us much more.</a:t>
            </a:r>
          </a:p>
          <a:p>
            <a:pPr lvl="1"/>
            <a:r>
              <a:rPr lang="en-US" dirty="0" smtClean="0"/>
              <a:t>Boolean Multinomial Na</a:t>
            </a:r>
            <a:r>
              <a:rPr lang="fr-FR" dirty="0" err="1" smtClean="0"/>
              <a:t>ï</a:t>
            </a:r>
            <a:r>
              <a:rPr lang="en-US" dirty="0" err="1" smtClean="0"/>
              <a:t>ve</a:t>
            </a:r>
            <a:r>
              <a:rPr lang="en-US" dirty="0" smtClean="0"/>
              <a:t> Bayes</a:t>
            </a:r>
          </a:p>
          <a:p>
            <a:pPr lvl="2"/>
            <a:r>
              <a:rPr lang="en-US" dirty="0" smtClean="0"/>
              <a:t>Clips all the word counts in each document at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1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1099</Words>
  <Application>Microsoft Office PowerPoint</Application>
  <PresentationFormat>On-screen Show (16:9)</PresentationFormat>
  <Paragraphs>171</Paragraphs>
  <Slides>18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NLP-jurafsky</vt:lpstr>
      <vt:lpstr>Equation</vt:lpstr>
      <vt:lpstr>Sentiment Analysis</vt:lpstr>
      <vt:lpstr>Sentiment Classification in Movie Reviews</vt:lpstr>
      <vt:lpstr>IMDB data in the Pang and Lee database</vt:lpstr>
      <vt:lpstr>Baseline Algorithm (adapted from Pang and Lee)</vt:lpstr>
      <vt:lpstr>Sentiment Tokenization Issues</vt:lpstr>
      <vt:lpstr>Extracting Features for Sentiment Classification</vt:lpstr>
      <vt:lpstr>Negation</vt:lpstr>
      <vt:lpstr>Reminder: Naïve Bayes</vt:lpstr>
      <vt:lpstr>Binarized (Boolean feature)  Multinomial Naïve Bayes</vt:lpstr>
      <vt:lpstr>Boolean Multinomial Naïve Bayes: Learning</vt:lpstr>
      <vt:lpstr>Boolean Multinomial Naïve Bayes  on a test document d</vt:lpstr>
      <vt:lpstr>Normal vs. Boolean Multinomial NB</vt:lpstr>
      <vt:lpstr>Binarized (Boolean feature)  Multinomial Naïve Bayes</vt:lpstr>
      <vt:lpstr>Cross-Validation</vt:lpstr>
      <vt:lpstr>Other issues in Classification</vt:lpstr>
      <vt:lpstr>Problems:  What makes reviews hard to classify?</vt:lpstr>
      <vt:lpstr>Thwarted Expectations and Ordering Effects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337</cp:revision>
  <cp:lastPrinted>2012-01-23T20:23:20Z</cp:lastPrinted>
  <dcterms:created xsi:type="dcterms:W3CDTF">2010-04-19T15:31:24Z</dcterms:created>
  <dcterms:modified xsi:type="dcterms:W3CDTF">2012-03-21T18:41:17Z</dcterms:modified>
</cp:coreProperties>
</file>