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14"/>
  </p:notesMasterIdLst>
  <p:handoutMasterIdLst>
    <p:handoutMasterId r:id="rId15"/>
  </p:handoutMasterIdLst>
  <p:sldIdLst>
    <p:sldId id="475" r:id="rId2"/>
    <p:sldId id="445" r:id="rId3"/>
    <p:sldId id="446" r:id="rId4"/>
    <p:sldId id="495" r:id="rId5"/>
    <p:sldId id="487" r:id="rId6"/>
    <p:sldId id="486" r:id="rId7"/>
    <p:sldId id="465" r:id="rId8"/>
    <p:sldId id="541" r:id="rId9"/>
    <p:sldId id="542" r:id="rId10"/>
    <p:sldId id="447" r:id="rId11"/>
    <p:sldId id="448" r:id="rId12"/>
    <p:sldId id="476" r:id="rId13"/>
  </p:sldIdLst>
  <p:sldSz cx="9144000" cy="5143500" type="screen16x9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49" autoAdjust="0"/>
    <p:restoredTop sz="96377" autoAdjust="0"/>
  </p:normalViewPr>
  <p:slideViewPr>
    <p:cSldViewPr>
      <p:cViewPr varScale="1">
        <p:scale>
          <a:sx n="101" d="100"/>
          <a:sy n="101" d="100"/>
        </p:scale>
        <p:origin x="-84" y="-1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r>
              <a:rPr lang="en-US" baseline="0" dirty="0" smtClean="0"/>
              <a:t> to Chris Potts for permission to use figure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859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Thanks</a:t>
            </a:r>
            <a:r>
              <a:rPr lang="en-US" baseline="0" dirty="0" smtClean="0"/>
              <a:t> to Chris Potts for permission to use figures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3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Thanks</a:t>
            </a:r>
            <a:r>
              <a:rPr lang="en-US" baseline="0" dirty="0" smtClean="0"/>
              <a:t> to Chris Potts for permission to use figures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086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12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510778"/>
            <a:ext cx="3890964" cy="1298972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8" descr="wordcloud2.jpg"/>
          <p:cNvPicPr>
            <a:picLocks noChangeAspect="1"/>
          </p:cNvPicPr>
          <p:nvPr userDrawn="1"/>
        </p:nvPicPr>
        <p:blipFill rotWithShape="1">
          <a:blip r:embed="rId2"/>
          <a:srcRect l="19740" t="8415" r="20308" b="8153"/>
          <a:stretch/>
        </p:blipFill>
        <p:spPr>
          <a:xfrm>
            <a:off x="781451" y="165818"/>
            <a:ext cx="2647549" cy="4768132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285750"/>
            <a:ext cx="2114550" cy="4400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619125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68580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816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77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468630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5372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33550"/>
            <a:ext cx="4040188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25372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733550"/>
            <a:ext cx="4041775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343150"/>
            <a:ext cx="3008313" cy="22514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81000"/>
            <a:ext cx="74676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52550"/>
            <a:ext cx="77724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4056" y="325348"/>
            <a:ext cx="868944" cy="8748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" y="8750"/>
            <a:ext cx="1295400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A4001D"/>
                </a:solidFill>
                <a:latin typeface="+mn-lt"/>
              </a:rPr>
              <a:t>Dan Jurafsky</a:t>
            </a:r>
            <a:endParaRPr lang="en-US" sz="1100" dirty="0">
              <a:solidFill>
                <a:srgbClr val="A4001D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1" r:id="rId13"/>
    <p:sldLayoutId id="2147483712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jh.harvard.edu/~inquirer/homecat.htm" TargetMode="External"/><Relationship Id="rId2" Type="http://schemas.openxmlformats.org/officeDocument/2006/relationships/hyperlink" Target="http://www.wjh.harvard.edu/~inquir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jh.harvard.edu/~inquirer/inquirerbasic.xl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wc.ne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pitt.edu/mpqa/subj_lexicon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ic.edu/~liub/FBS/opinion-lexicon-English.rar" TargetMode="External"/><Relationship Id="rId2" Type="http://schemas.openxmlformats.org/officeDocument/2006/relationships/hyperlink" Target="http://www.cs.uic.edu/~liub/FBS/sentiment-analysis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sentiwordnet.isti.cnr.it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sentiment.christopherpotts.net/lexicons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dirty="0" smtClean="0">
                <a:latin typeface="Calibri (Headings)"/>
                <a:cs typeface="Calibri (Headings)"/>
              </a:rPr>
              <a:t>Sentiment Analysis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Sentiment Lexicons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02402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3350"/>
            <a:ext cx="7467600" cy="742950"/>
          </a:xfrm>
        </p:spPr>
        <p:txBody>
          <a:bodyPr/>
          <a:lstStyle/>
          <a:p>
            <a:r>
              <a:rPr lang="en-US" dirty="0" smtClean="0"/>
              <a:t>Other sentiment feature: Logical negation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885950"/>
            <a:ext cx="8534400" cy="2895600"/>
          </a:xfrm>
        </p:spPr>
        <p:txBody>
          <a:bodyPr/>
          <a:lstStyle/>
          <a:p>
            <a:r>
              <a:rPr lang="en-US" sz="2800" dirty="0" smtClean="0"/>
              <a:t>Is logical negation (</a:t>
            </a:r>
            <a:r>
              <a:rPr lang="en-US" sz="2800" i="1" dirty="0" smtClean="0"/>
              <a:t>no, not</a:t>
            </a:r>
            <a:r>
              <a:rPr lang="en-US" sz="2800" dirty="0" smtClean="0"/>
              <a:t>) associated </a:t>
            </a:r>
            <a:r>
              <a:rPr lang="en-US" sz="2800" dirty="0"/>
              <a:t>with negative sentiment?</a:t>
            </a:r>
          </a:p>
          <a:p>
            <a:r>
              <a:rPr lang="en-US" sz="2800" dirty="0" smtClean="0"/>
              <a:t>Potts experiment:</a:t>
            </a:r>
            <a:endParaRPr lang="en-US" sz="2800" dirty="0"/>
          </a:p>
          <a:p>
            <a:pPr lvl="1"/>
            <a:r>
              <a:rPr lang="en-US" sz="2400" dirty="0" smtClean="0"/>
              <a:t>Count negation (</a:t>
            </a:r>
            <a:r>
              <a:rPr lang="en-US" sz="2400" i="1" dirty="0" smtClean="0"/>
              <a:t>not, </a:t>
            </a:r>
            <a:r>
              <a:rPr lang="en-US" sz="2400" i="1" dirty="0" err="1" smtClean="0"/>
              <a:t>n’t</a:t>
            </a:r>
            <a:r>
              <a:rPr lang="en-US" sz="2400" i="1" dirty="0" smtClean="0"/>
              <a:t>, no, never</a:t>
            </a:r>
            <a:r>
              <a:rPr lang="en-US" sz="2400" dirty="0" smtClean="0"/>
              <a:t>) </a:t>
            </a:r>
            <a:r>
              <a:rPr lang="en-US" sz="2400" dirty="0"/>
              <a:t>i</a:t>
            </a:r>
            <a:r>
              <a:rPr lang="en-US" sz="2400" dirty="0" smtClean="0"/>
              <a:t>n online reviews</a:t>
            </a:r>
            <a:endParaRPr lang="en-US" sz="2400" dirty="0"/>
          </a:p>
          <a:p>
            <a:pPr lvl="1"/>
            <a:r>
              <a:rPr lang="en-US" sz="2400" dirty="0" smtClean="0"/>
              <a:t>Regress against the review rating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209800" y="971550"/>
            <a:ext cx="65465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28817A"/>
                </a:solidFill>
                <a:latin typeface="+mn-lt"/>
              </a:rPr>
              <a:t>Potts, Christopher. 2011. On the negativity of negation.  </a:t>
            </a:r>
            <a:r>
              <a:rPr lang="en-US" sz="1600" dirty="0" smtClean="0">
                <a:solidFill>
                  <a:srgbClr val="28817A"/>
                </a:solidFill>
                <a:latin typeface="+mn-lt"/>
              </a:rPr>
              <a:t>SALT  </a:t>
            </a:r>
            <a:r>
              <a:rPr lang="en-US" sz="1600" dirty="0">
                <a:solidFill>
                  <a:srgbClr val="28817A"/>
                </a:solidFill>
                <a:latin typeface="+mn-lt"/>
              </a:rPr>
              <a:t>20, 636-659.</a:t>
            </a:r>
          </a:p>
        </p:txBody>
      </p:sp>
    </p:spTree>
    <p:extLst>
      <p:ext uri="{BB962C8B-B14F-4D97-AF65-F5344CB8AC3E}">
        <p14:creationId xmlns:p14="http://schemas.microsoft.com/office/powerpoint/2010/main" val="336799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Potts 2011 Results:</a:t>
            </a:r>
            <a:br>
              <a:rPr lang="en-US" sz="3600" dirty="0" smtClean="0"/>
            </a:br>
            <a:r>
              <a:rPr lang="en-US" sz="3600" dirty="0" smtClean="0"/>
              <a:t>More negation in negative sentiment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600200" y="1581150"/>
            <a:ext cx="8534400" cy="333375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a</a:t>
            </a:r>
            <a:endParaRPr lang="en-US" dirty="0"/>
          </a:p>
        </p:txBody>
      </p:sp>
      <p:pic>
        <p:nvPicPr>
          <p:cNvPr id="5" name="Picture 4" descr="potts.tif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0" r="-4860"/>
          <a:stretch/>
        </p:blipFill>
        <p:spPr>
          <a:xfrm>
            <a:off x="1005840" y="1352550"/>
            <a:ext cx="8153400" cy="35041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6200000">
            <a:off x="-273329" y="2921280"/>
            <a:ext cx="1679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n-lt"/>
              </a:rPr>
              <a:t>Scaled likelihood</a:t>
            </a:r>
          </a:p>
          <a:p>
            <a:r>
              <a:rPr lang="en-US" sz="1400" dirty="0" smtClean="0">
                <a:latin typeface="+mn-lt"/>
              </a:rPr>
              <a:t>P(</a:t>
            </a:r>
            <a:r>
              <a:rPr lang="en-US" sz="1400" dirty="0" err="1" smtClean="0">
                <a:latin typeface="+mn-lt"/>
              </a:rPr>
              <a:t>w|c</a:t>
            </a:r>
            <a:r>
              <a:rPr lang="en-US" sz="1400" dirty="0" smtClean="0">
                <a:latin typeface="+mn-lt"/>
              </a:rPr>
              <a:t>)/P(w)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5333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dirty="0" smtClean="0">
                <a:latin typeface="Calibri (Headings)"/>
                <a:cs typeface="Calibri (Headings)"/>
              </a:rPr>
              <a:t>Sentiment Analysis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Sentiment Lexicons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43655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-171450"/>
            <a:ext cx="8229600" cy="857250"/>
          </a:xfrm>
        </p:spPr>
        <p:txBody>
          <a:bodyPr/>
          <a:lstStyle/>
          <a:p>
            <a:r>
              <a:rPr lang="en-US" dirty="0" smtClean="0"/>
              <a:t>The General Inquirer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504950"/>
            <a:ext cx="8534400" cy="3333750"/>
          </a:xfrm>
        </p:spPr>
        <p:txBody>
          <a:bodyPr/>
          <a:lstStyle/>
          <a:p>
            <a:pPr marL="342900" lvl="1" indent="-342900">
              <a:buClr>
                <a:srgbClr val="CC0000"/>
              </a:buClr>
            </a:pPr>
            <a:r>
              <a:rPr lang="en-US" sz="2400" dirty="0" smtClean="0"/>
              <a:t>Home page: </a:t>
            </a:r>
            <a:r>
              <a:rPr lang="en-US" dirty="0" smtClean="0">
                <a:hlinkClick r:id="rId2"/>
              </a:rPr>
              <a:t>http://www.wjh.harvard.edu/~inquirer</a:t>
            </a:r>
            <a:endParaRPr lang="en-US" dirty="0"/>
          </a:p>
          <a:p>
            <a:pPr marL="342900" lvl="1" indent="-342900">
              <a:buClr>
                <a:srgbClr val="CC0000"/>
              </a:buClr>
            </a:pPr>
            <a:r>
              <a:rPr lang="en-US" sz="2400" dirty="0" smtClean="0"/>
              <a:t>List of Categories: </a:t>
            </a:r>
            <a:r>
              <a:rPr lang="en-US" sz="2400" dirty="0"/>
              <a:t> </a:t>
            </a:r>
            <a:r>
              <a:rPr lang="en-US" dirty="0" smtClean="0">
                <a:hlinkClick r:id="rId3"/>
              </a:rPr>
              <a:t>http://www.wjh.harvard.edu/~inquirer/homecat.htm</a:t>
            </a:r>
            <a:endParaRPr lang="en-US" dirty="0" smtClean="0"/>
          </a:p>
          <a:p>
            <a:pPr marL="342900" lvl="1" indent="-342900">
              <a:buClr>
                <a:srgbClr val="CC0000"/>
              </a:buClr>
            </a:pPr>
            <a:r>
              <a:rPr lang="en-US" sz="2400" dirty="0" smtClean="0"/>
              <a:t>Spreadsheet: </a:t>
            </a:r>
            <a:r>
              <a:rPr lang="en-US" dirty="0" smtClean="0">
                <a:hlinkClick r:id="rId4"/>
              </a:rPr>
              <a:t>http://www.wjh.harvard.edu/~inquirer/inquirerbasic.xls</a:t>
            </a:r>
            <a:endParaRPr lang="en-US" dirty="0" smtClean="0"/>
          </a:p>
          <a:p>
            <a:r>
              <a:rPr lang="en-US" dirty="0" smtClean="0"/>
              <a:t>Categories:</a:t>
            </a:r>
          </a:p>
          <a:p>
            <a:pPr lvl="1"/>
            <a:r>
              <a:rPr lang="en-US" dirty="0" err="1" smtClean="0"/>
              <a:t>Positiv</a:t>
            </a:r>
            <a:r>
              <a:rPr lang="en-US" dirty="0" smtClean="0"/>
              <a:t> (1915 words) and </a:t>
            </a:r>
            <a:r>
              <a:rPr lang="en-US" dirty="0" err="1" smtClean="0"/>
              <a:t>Negativ</a:t>
            </a:r>
            <a:r>
              <a:rPr lang="en-US" dirty="0" smtClean="0"/>
              <a:t> (2291 words)</a:t>
            </a:r>
          </a:p>
          <a:p>
            <a:pPr lvl="1"/>
            <a:r>
              <a:rPr lang="en-US" dirty="0" smtClean="0"/>
              <a:t>Strong </a:t>
            </a:r>
            <a:r>
              <a:rPr lang="en-US" dirty="0" err="1" smtClean="0"/>
              <a:t>vs</a:t>
            </a:r>
            <a:r>
              <a:rPr lang="en-US" dirty="0" smtClean="0"/>
              <a:t> Weak, Active </a:t>
            </a:r>
            <a:r>
              <a:rPr lang="en-US" dirty="0" err="1" smtClean="0"/>
              <a:t>vs</a:t>
            </a:r>
            <a:r>
              <a:rPr lang="en-US" dirty="0" smtClean="0"/>
              <a:t> Passive, Overstated versus Understated</a:t>
            </a:r>
          </a:p>
          <a:p>
            <a:pPr lvl="1"/>
            <a:r>
              <a:rPr lang="en-US" dirty="0" smtClean="0"/>
              <a:t>Pleasure, Pain, Virtue, Vice, Motivation, Cognitive Orientation,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Free for Research Use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0200" y="829330"/>
            <a:ext cx="701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Philip 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+mn-lt"/>
              </a:rPr>
              <a:t>J.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Stone, Dexter C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+mn-lt"/>
              </a:rPr>
              <a:t>Dunphy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, Marshall 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+mn-lt"/>
              </a:rPr>
              <a:t>S.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Smith, Daniel 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+mn-lt"/>
              </a:rPr>
              <a:t>M.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Ogilvie. 1966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+mn-lt"/>
              </a:rPr>
              <a:t>. The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General Inquirer: A Computer Approach to Content 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+mn-lt"/>
              </a:rPr>
              <a:t>Analysis. MIT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Press</a:t>
            </a:r>
          </a:p>
        </p:txBody>
      </p:sp>
    </p:spTree>
    <p:extLst>
      <p:ext uri="{BB962C8B-B14F-4D97-AF65-F5344CB8AC3E}">
        <p14:creationId xmlns:p14="http://schemas.microsoft.com/office/powerpoint/2010/main" val="266658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-95250"/>
            <a:ext cx="7772400" cy="857250"/>
          </a:xfrm>
        </p:spPr>
        <p:txBody>
          <a:bodyPr/>
          <a:lstStyle/>
          <a:p>
            <a:r>
              <a:rPr lang="en-US" dirty="0" smtClean="0"/>
              <a:t>LIWC </a:t>
            </a:r>
            <a:r>
              <a:rPr lang="en-US" dirty="0"/>
              <a:t>(Linguistic Inquiry and Word Count)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819150"/>
            <a:ext cx="7924800" cy="3429000"/>
          </a:xfrm>
        </p:spPr>
        <p:txBody>
          <a:bodyPr/>
          <a:lstStyle/>
          <a:p>
            <a:pPr marL="457200" lvl="1" indent="0">
              <a:buNone/>
            </a:pPr>
            <a:r>
              <a:rPr lang="en-US" sz="1600" dirty="0" err="1">
                <a:solidFill>
                  <a:srgbClr val="28817A"/>
                </a:solidFill>
              </a:rPr>
              <a:t>Pennebaker</a:t>
            </a:r>
            <a:r>
              <a:rPr lang="en-US" sz="1600" dirty="0">
                <a:solidFill>
                  <a:srgbClr val="28817A"/>
                </a:solidFill>
              </a:rPr>
              <a:t>, J.W., Booth, R.J., &amp; Francis, M.E. (2007). Linguistic Inquiry and Word Count: LIWC 2007. Austin, </a:t>
            </a:r>
            <a:r>
              <a:rPr lang="en-US" sz="1600" dirty="0" smtClean="0">
                <a:solidFill>
                  <a:srgbClr val="28817A"/>
                </a:solidFill>
              </a:rPr>
              <a:t>TX</a:t>
            </a:r>
            <a:endParaRPr lang="en-US" sz="1600" dirty="0">
              <a:solidFill>
                <a:srgbClr val="28817A"/>
              </a:solidFill>
            </a:endParaRPr>
          </a:p>
          <a:p>
            <a:r>
              <a:rPr lang="en-US" dirty="0" smtClean="0"/>
              <a:t>Home page: </a:t>
            </a:r>
            <a:r>
              <a:rPr lang="pl-PL" dirty="0">
                <a:hlinkClick r:id="rId2"/>
              </a:rPr>
              <a:t>http://www.liwc.net</a:t>
            </a:r>
            <a:r>
              <a:rPr lang="pl-PL" dirty="0" smtClean="0">
                <a:hlinkClick r:id="rId2"/>
              </a:rPr>
              <a:t>/</a:t>
            </a:r>
            <a:endParaRPr lang="pl-PL" dirty="0" smtClean="0"/>
          </a:p>
          <a:p>
            <a:r>
              <a:rPr lang="en-US" dirty="0" smtClean="0"/>
              <a:t>2300 words, &gt;70 classes</a:t>
            </a:r>
          </a:p>
          <a:p>
            <a:r>
              <a:rPr lang="en-US" sz="2200" b="1" dirty="0" smtClean="0"/>
              <a:t>Affective Processes</a:t>
            </a:r>
          </a:p>
          <a:p>
            <a:pPr lvl="1"/>
            <a:r>
              <a:rPr lang="en-US" dirty="0" smtClean="0"/>
              <a:t>negative emotion (</a:t>
            </a:r>
            <a:r>
              <a:rPr lang="en-US" i="1" dirty="0" smtClean="0"/>
              <a:t>bad, weird, hate, problem, tough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positive emotion (</a:t>
            </a:r>
            <a:r>
              <a:rPr lang="en-US" i="1" dirty="0" smtClean="0"/>
              <a:t>love, nice, sweet</a:t>
            </a:r>
            <a:r>
              <a:rPr lang="en-US" dirty="0" smtClean="0"/>
              <a:t>)</a:t>
            </a:r>
          </a:p>
          <a:p>
            <a:r>
              <a:rPr lang="en-US" sz="2200" b="1" dirty="0" smtClean="0"/>
              <a:t>Cognitive Processes</a:t>
            </a:r>
          </a:p>
          <a:p>
            <a:pPr lvl="1"/>
            <a:r>
              <a:rPr lang="en-US" dirty="0" smtClean="0"/>
              <a:t>Tentative (</a:t>
            </a:r>
            <a:r>
              <a:rPr lang="en-US" i="1" dirty="0" smtClean="0"/>
              <a:t>maybe, perhaps, guess</a:t>
            </a:r>
            <a:r>
              <a:rPr lang="en-US" dirty="0" smtClean="0"/>
              <a:t>), Inhibition (</a:t>
            </a:r>
            <a:r>
              <a:rPr lang="en-US" i="1" dirty="0" smtClean="0"/>
              <a:t>block, constraint</a:t>
            </a:r>
            <a:r>
              <a:rPr lang="en-US" dirty="0" smtClean="0"/>
              <a:t>)</a:t>
            </a:r>
          </a:p>
          <a:p>
            <a:r>
              <a:rPr lang="en-US" sz="2200" b="1" dirty="0" smtClean="0"/>
              <a:t>Pronouns, Negation </a:t>
            </a:r>
            <a:r>
              <a:rPr lang="en-US" sz="2200" dirty="0" smtClean="0"/>
              <a:t>(</a:t>
            </a:r>
            <a:r>
              <a:rPr lang="en-US" sz="2200" i="1" dirty="0" smtClean="0"/>
              <a:t>no, never</a:t>
            </a:r>
            <a:r>
              <a:rPr lang="en-US" sz="2200" dirty="0" smtClean="0"/>
              <a:t>), </a:t>
            </a:r>
            <a:r>
              <a:rPr lang="en-US" sz="2200" b="1" dirty="0" smtClean="0"/>
              <a:t>Quantifiers </a:t>
            </a:r>
            <a:r>
              <a:rPr lang="en-US" sz="2200" dirty="0" smtClean="0"/>
              <a:t>(</a:t>
            </a:r>
            <a:r>
              <a:rPr lang="en-US" sz="2200" i="1" dirty="0" smtClean="0"/>
              <a:t>few, many</a:t>
            </a:r>
            <a:r>
              <a:rPr lang="en-US" sz="2200" dirty="0" smtClean="0"/>
              <a:t>) </a:t>
            </a:r>
          </a:p>
          <a:p>
            <a:r>
              <a:rPr lang="en-US" sz="2200" dirty="0" smtClean="0"/>
              <a:t>$30 or $90 fee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52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3350"/>
            <a:ext cx="7467600" cy="742950"/>
          </a:xfrm>
        </p:spPr>
        <p:txBody>
          <a:bodyPr/>
          <a:lstStyle/>
          <a:p>
            <a:r>
              <a:rPr lang="en-US" dirty="0" smtClean="0"/>
              <a:t>MPQA Subjectivity Cues Lexicon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190750"/>
            <a:ext cx="8534400" cy="2514600"/>
          </a:xfrm>
        </p:spPr>
        <p:txBody>
          <a:bodyPr/>
          <a:lstStyle/>
          <a:p>
            <a:r>
              <a:rPr lang="en-US" dirty="0"/>
              <a:t>Home page: </a:t>
            </a:r>
            <a:r>
              <a:rPr lang="en-US" dirty="0">
                <a:hlinkClick r:id="rId2"/>
              </a:rPr>
              <a:t>http://www.cs.pitt.edu/mpqa/</a:t>
            </a:r>
            <a:r>
              <a:rPr lang="en-US" dirty="0" smtClean="0">
                <a:hlinkClick r:id="rId2"/>
              </a:rPr>
              <a:t>subj_lexicon.html</a:t>
            </a:r>
            <a:endParaRPr lang="en-US" dirty="0" smtClean="0"/>
          </a:p>
          <a:p>
            <a:r>
              <a:rPr lang="en-US" dirty="0" smtClean="0"/>
              <a:t>6885 words from 8221 lemmas</a:t>
            </a:r>
          </a:p>
          <a:p>
            <a:pPr lvl="1"/>
            <a:r>
              <a:rPr lang="en-US" dirty="0" smtClean="0"/>
              <a:t>2718 positive</a:t>
            </a:r>
          </a:p>
          <a:p>
            <a:pPr lvl="1"/>
            <a:r>
              <a:rPr lang="en-US" dirty="0" smtClean="0"/>
              <a:t>4912 negative</a:t>
            </a:r>
          </a:p>
          <a:p>
            <a:r>
              <a:rPr lang="en-US" dirty="0" smtClean="0"/>
              <a:t>Each word annotated for intensity (strong, weak)</a:t>
            </a:r>
          </a:p>
          <a:p>
            <a:r>
              <a:rPr lang="en-US" smtClean="0"/>
              <a:t>GNU GPL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971550"/>
            <a:ext cx="72412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err="1">
                <a:solidFill>
                  <a:srgbClr val="28817A"/>
                </a:solidFill>
              </a:rPr>
              <a:t>Theresa</a:t>
            </a:r>
            <a:r>
              <a:rPr lang="pl-PL" sz="1200" dirty="0">
                <a:solidFill>
                  <a:srgbClr val="28817A"/>
                </a:solidFill>
              </a:rPr>
              <a:t> Wilson, </a:t>
            </a:r>
            <a:r>
              <a:rPr lang="pl-PL" sz="1200" dirty="0" err="1">
                <a:solidFill>
                  <a:srgbClr val="28817A"/>
                </a:solidFill>
              </a:rPr>
              <a:t>Janyce</a:t>
            </a:r>
            <a:r>
              <a:rPr lang="pl-PL" sz="1200" dirty="0">
                <a:solidFill>
                  <a:srgbClr val="28817A"/>
                </a:solidFill>
              </a:rPr>
              <a:t> </a:t>
            </a:r>
            <a:r>
              <a:rPr lang="pl-PL" sz="1200" dirty="0" err="1">
                <a:solidFill>
                  <a:srgbClr val="28817A"/>
                </a:solidFill>
              </a:rPr>
              <a:t>Wiebe</a:t>
            </a:r>
            <a:r>
              <a:rPr lang="pl-PL" sz="1200" dirty="0">
                <a:solidFill>
                  <a:srgbClr val="28817A"/>
                </a:solidFill>
              </a:rPr>
              <a:t>, and Paul Hoffmann (2005). </a:t>
            </a:r>
            <a:r>
              <a:rPr lang="pl-PL" sz="1200" dirty="0" err="1">
                <a:solidFill>
                  <a:srgbClr val="28817A"/>
                </a:solidFill>
              </a:rPr>
              <a:t>Recognizing</a:t>
            </a:r>
            <a:r>
              <a:rPr lang="pl-PL" sz="1200" dirty="0">
                <a:solidFill>
                  <a:srgbClr val="28817A"/>
                </a:solidFill>
              </a:rPr>
              <a:t> </a:t>
            </a:r>
            <a:r>
              <a:rPr lang="pl-PL" sz="1200" dirty="0" err="1">
                <a:solidFill>
                  <a:srgbClr val="28817A"/>
                </a:solidFill>
              </a:rPr>
              <a:t>Contextual</a:t>
            </a:r>
            <a:r>
              <a:rPr lang="pl-PL" sz="1200" dirty="0">
                <a:solidFill>
                  <a:srgbClr val="28817A"/>
                </a:solidFill>
              </a:rPr>
              <a:t> </a:t>
            </a:r>
            <a:r>
              <a:rPr lang="pl-PL" sz="1200" dirty="0" err="1">
                <a:solidFill>
                  <a:srgbClr val="28817A"/>
                </a:solidFill>
              </a:rPr>
              <a:t>Polarity</a:t>
            </a:r>
            <a:r>
              <a:rPr lang="pl-PL" sz="1200" dirty="0">
                <a:solidFill>
                  <a:srgbClr val="28817A"/>
                </a:solidFill>
              </a:rPr>
              <a:t> in </a:t>
            </a:r>
          </a:p>
          <a:p>
            <a:r>
              <a:rPr lang="pl-PL" sz="1200" dirty="0" err="1">
                <a:solidFill>
                  <a:srgbClr val="28817A"/>
                </a:solidFill>
              </a:rPr>
              <a:t>Phrase</a:t>
            </a:r>
            <a:r>
              <a:rPr lang="pl-PL" sz="1200" dirty="0">
                <a:solidFill>
                  <a:srgbClr val="28817A"/>
                </a:solidFill>
              </a:rPr>
              <a:t>-Level </a:t>
            </a:r>
            <a:r>
              <a:rPr lang="pl-PL" sz="1200" dirty="0" err="1">
                <a:solidFill>
                  <a:srgbClr val="28817A"/>
                </a:solidFill>
              </a:rPr>
              <a:t>Sentiment</a:t>
            </a:r>
            <a:r>
              <a:rPr lang="pl-PL" sz="1200" dirty="0">
                <a:solidFill>
                  <a:srgbClr val="28817A"/>
                </a:solidFill>
              </a:rPr>
              <a:t> Analysis. Proc. of HLT-EMNLP-2005</a:t>
            </a:r>
            <a:r>
              <a:rPr lang="pl-PL" sz="1200" dirty="0" smtClean="0">
                <a:solidFill>
                  <a:srgbClr val="28817A"/>
                </a:solidFill>
              </a:rPr>
              <a:t>.</a:t>
            </a:r>
          </a:p>
          <a:p>
            <a:endParaRPr lang="pl-PL" sz="1200" dirty="0">
              <a:solidFill>
                <a:srgbClr val="28817A"/>
              </a:solidFill>
            </a:endParaRPr>
          </a:p>
          <a:p>
            <a:r>
              <a:rPr lang="en-US" sz="1200" dirty="0" err="1">
                <a:solidFill>
                  <a:srgbClr val="28817A"/>
                </a:solidFill>
              </a:rPr>
              <a:t>Riloff</a:t>
            </a:r>
            <a:r>
              <a:rPr lang="en-US" sz="1200" dirty="0">
                <a:solidFill>
                  <a:srgbClr val="28817A"/>
                </a:solidFill>
              </a:rPr>
              <a:t> and </a:t>
            </a:r>
            <a:r>
              <a:rPr lang="en-US" sz="1200" dirty="0" err="1">
                <a:solidFill>
                  <a:srgbClr val="28817A"/>
                </a:solidFill>
              </a:rPr>
              <a:t>Wiebe</a:t>
            </a:r>
            <a:r>
              <a:rPr lang="en-US" sz="1200" dirty="0">
                <a:solidFill>
                  <a:srgbClr val="28817A"/>
                </a:solidFill>
              </a:rPr>
              <a:t> (2003). Learning extraction patterns for subjective expressions. EMNLP-2003.</a:t>
            </a:r>
          </a:p>
          <a:p>
            <a:endParaRPr 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303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Bing Liu Opinion Lexicon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038350"/>
            <a:ext cx="8534400" cy="333375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Bing Liu's Page on Opinion Mining</a:t>
            </a:r>
            <a:endParaRPr lang="en-US" dirty="0" smtClean="0"/>
          </a:p>
          <a:p>
            <a:r>
              <a:rPr lang="en-US" dirty="0">
                <a:hlinkClick r:id="rId3"/>
              </a:rPr>
              <a:t>http://www.cs.uic.edu/~liub/FBS/opinion-lexicon-</a:t>
            </a:r>
            <a:r>
              <a:rPr lang="en-US" dirty="0" smtClean="0">
                <a:hlinkClick r:id="rId3"/>
              </a:rPr>
              <a:t>English.rar</a:t>
            </a:r>
            <a:endParaRPr lang="en-US" dirty="0" smtClean="0"/>
          </a:p>
          <a:p>
            <a:endParaRPr lang="en-US" dirty="0" smtClean="0"/>
          </a:p>
          <a:p>
            <a:r>
              <a:rPr lang="en-US" sz="2800" dirty="0" smtClean="0"/>
              <a:t>6786 words</a:t>
            </a:r>
            <a:endParaRPr lang="en-US" sz="2800" dirty="0"/>
          </a:p>
          <a:p>
            <a:pPr lvl="1"/>
            <a:r>
              <a:rPr lang="en-US" sz="2400" dirty="0" smtClean="0"/>
              <a:t>2006 positive</a:t>
            </a:r>
          </a:p>
          <a:p>
            <a:pPr lvl="1"/>
            <a:r>
              <a:rPr lang="en-US" sz="2400" dirty="0" smtClean="0"/>
              <a:t>4783 negative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09295" y="1123950"/>
            <a:ext cx="7662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28817A"/>
                </a:solidFill>
                <a:latin typeface="+mn-lt"/>
              </a:rPr>
              <a:t>Minqing</a:t>
            </a:r>
            <a:r>
              <a:rPr lang="en-US" sz="1600" dirty="0" smtClean="0">
                <a:solidFill>
                  <a:srgbClr val="28817A"/>
                </a:solidFill>
                <a:latin typeface="+mn-lt"/>
              </a:rPr>
              <a:t> </a:t>
            </a:r>
            <a:r>
              <a:rPr lang="en-US" sz="1600" dirty="0">
                <a:solidFill>
                  <a:srgbClr val="28817A"/>
                </a:solidFill>
                <a:latin typeface="+mn-lt"/>
              </a:rPr>
              <a:t>Hu and Bing Liu. </a:t>
            </a:r>
            <a:r>
              <a:rPr lang="en-US" sz="1600" dirty="0" smtClean="0">
                <a:solidFill>
                  <a:srgbClr val="28817A"/>
                </a:solidFill>
                <a:latin typeface="+mn-lt"/>
              </a:rPr>
              <a:t>Mining </a:t>
            </a:r>
            <a:r>
              <a:rPr lang="en-US" sz="1600" dirty="0">
                <a:solidFill>
                  <a:srgbClr val="28817A"/>
                </a:solidFill>
                <a:latin typeface="+mn-lt"/>
              </a:rPr>
              <a:t>and Summarizing Customer </a:t>
            </a:r>
            <a:r>
              <a:rPr lang="en-US" sz="1600" dirty="0" smtClean="0">
                <a:solidFill>
                  <a:srgbClr val="28817A"/>
                </a:solidFill>
                <a:latin typeface="+mn-lt"/>
              </a:rPr>
              <a:t>Reviews. ACM SIGKDD-2004.</a:t>
            </a:r>
            <a:endParaRPr lang="en-US" sz="1600" dirty="0">
              <a:solidFill>
                <a:srgbClr val="28817A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2303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-95250"/>
            <a:ext cx="7772400" cy="857250"/>
          </a:xfrm>
        </p:spPr>
        <p:txBody>
          <a:bodyPr/>
          <a:lstStyle/>
          <a:p>
            <a:r>
              <a:rPr lang="en-US" dirty="0" err="1" smtClean="0"/>
              <a:t>SentiWordNet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819150"/>
            <a:ext cx="7924800" cy="3429000"/>
          </a:xfrm>
        </p:spPr>
        <p:txBody>
          <a:bodyPr/>
          <a:lstStyle/>
          <a:p>
            <a:pPr marL="457200" lvl="1" indent="0">
              <a:buNone/>
            </a:pPr>
            <a:r>
              <a:rPr lang="it-IT" sz="1600" dirty="0">
                <a:solidFill>
                  <a:srgbClr val="28817A"/>
                </a:solidFill>
              </a:rPr>
              <a:t>Stefano </a:t>
            </a:r>
            <a:r>
              <a:rPr lang="it-IT" sz="1600" dirty="0" err="1">
                <a:solidFill>
                  <a:srgbClr val="28817A"/>
                </a:solidFill>
              </a:rPr>
              <a:t>Baccianella</a:t>
            </a:r>
            <a:r>
              <a:rPr lang="it-IT" sz="1600" dirty="0">
                <a:solidFill>
                  <a:srgbClr val="28817A"/>
                </a:solidFill>
              </a:rPr>
              <a:t>, Andrea Esuli, and Fabrizio Sebastiani. </a:t>
            </a:r>
            <a:r>
              <a:rPr lang="it-IT" sz="1600" dirty="0" smtClean="0">
                <a:solidFill>
                  <a:srgbClr val="28817A"/>
                </a:solidFill>
              </a:rPr>
              <a:t>2010 SENTIWORDNET </a:t>
            </a:r>
            <a:r>
              <a:rPr lang="it-IT" sz="1600" dirty="0">
                <a:solidFill>
                  <a:srgbClr val="28817A"/>
                </a:solidFill>
              </a:rPr>
              <a:t>3.0: An </a:t>
            </a:r>
            <a:r>
              <a:rPr lang="it-IT" sz="1600" dirty="0" err="1">
                <a:solidFill>
                  <a:srgbClr val="28817A"/>
                </a:solidFill>
              </a:rPr>
              <a:t>Enhanced</a:t>
            </a:r>
            <a:r>
              <a:rPr lang="it-IT" sz="1600" dirty="0">
                <a:solidFill>
                  <a:srgbClr val="28817A"/>
                </a:solidFill>
              </a:rPr>
              <a:t> </a:t>
            </a:r>
            <a:r>
              <a:rPr lang="it-IT" sz="1600" dirty="0" err="1">
                <a:solidFill>
                  <a:srgbClr val="28817A"/>
                </a:solidFill>
              </a:rPr>
              <a:t>Lexical</a:t>
            </a:r>
            <a:r>
              <a:rPr lang="it-IT" sz="1600" dirty="0">
                <a:solidFill>
                  <a:srgbClr val="28817A"/>
                </a:solidFill>
              </a:rPr>
              <a:t> </a:t>
            </a:r>
            <a:r>
              <a:rPr lang="it-IT" sz="1600" dirty="0" smtClean="0">
                <a:solidFill>
                  <a:srgbClr val="28817A"/>
                </a:solidFill>
              </a:rPr>
              <a:t>Resource for </a:t>
            </a:r>
            <a:r>
              <a:rPr lang="it-IT" sz="1600" dirty="0" err="1">
                <a:solidFill>
                  <a:srgbClr val="28817A"/>
                </a:solidFill>
              </a:rPr>
              <a:t>Sentiment</a:t>
            </a:r>
            <a:r>
              <a:rPr lang="it-IT" sz="1600" dirty="0">
                <a:solidFill>
                  <a:srgbClr val="28817A"/>
                </a:solidFill>
              </a:rPr>
              <a:t> Analysis and Opinion </a:t>
            </a:r>
            <a:r>
              <a:rPr lang="it-IT" sz="1600" dirty="0" err="1">
                <a:solidFill>
                  <a:srgbClr val="28817A"/>
                </a:solidFill>
              </a:rPr>
              <a:t>Mining</a:t>
            </a:r>
            <a:r>
              <a:rPr lang="it-IT" sz="1600" dirty="0">
                <a:solidFill>
                  <a:srgbClr val="28817A"/>
                </a:solidFill>
              </a:rPr>
              <a:t>. </a:t>
            </a:r>
            <a:r>
              <a:rPr lang="it-IT" sz="1600" dirty="0" smtClean="0">
                <a:solidFill>
                  <a:srgbClr val="28817A"/>
                </a:solidFill>
              </a:rPr>
              <a:t>LREC-2010</a:t>
            </a:r>
          </a:p>
          <a:p>
            <a:pPr marL="342900" lvl="1" indent="-342900">
              <a:buClr>
                <a:srgbClr val="CC0000"/>
              </a:buClr>
            </a:pPr>
            <a:r>
              <a:rPr lang="en-US" sz="2400" dirty="0"/>
              <a:t>Home page: </a:t>
            </a:r>
            <a:r>
              <a:rPr lang="pl-PL" dirty="0">
                <a:hlinkClick r:id="rId2"/>
              </a:rPr>
              <a:t>http://sentiwordnet.isti.cnr.it</a:t>
            </a:r>
            <a:r>
              <a:rPr lang="pl-PL" dirty="0" smtClean="0">
                <a:hlinkClick r:id="rId2"/>
              </a:rPr>
              <a:t>/</a:t>
            </a:r>
            <a:endParaRPr lang="pl-PL" dirty="0" smtClean="0"/>
          </a:p>
          <a:p>
            <a:pPr marL="342900" lvl="1" indent="-342900">
              <a:buClr>
                <a:srgbClr val="CC0000"/>
              </a:buClr>
            </a:pPr>
            <a:r>
              <a:rPr lang="en-US" dirty="0" smtClean="0"/>
              <a:t>All </a:t>
            </a:r>
            <a:r>
              <a:rPr lang="en-US" dirty="0" err="1" smtClean="0"/>
              <a:t>WordNet</a:t>
            </a:r>
            <a:r>
              <a:rPr lang="en-US" dirty="0" smtClean="0"/>
              <a:t> </a:t>
            </a:r>
            <a:r>
              <a:rPr lang="en-US" dirty="0" err="1"/>
              <a:t>synsets</a:t>
            </a:r>
            <a:r>
              <a:rPr lang="en-US" dirty="0"/>
              <a:t> </a:t>
            </a:r>
            <a:r>
              <a:rPr lang="en-US" dirty="0" smtClean="0"/>
              <a:t>automatically annotated for degrees </a:t>
            </a:r>
            <a:r>
              <a:rPr lang="en-US" dirty="0"/>
              <a:t>of positivity</a:t>
            </a:r>
            <a:r>
              <a:rPr lang="en-US" dirty="0" smtClean="0"/>
              <a:t>, negativity, and neutrality/objectiveness</a:t>
            </a:r>
          </a:p>
          <a:p>
            <a:pPr marL="342900" lvl="1" indent="-342900">
              <a:buClr>
                <a:srgbClr val="CC0000"/>
              </a:buClr>
            </a:pPr>
            <a:r>
              <a:rPr lang="en-US" dirty="0" smtClean="0"/>
              <a:t> </a:t>
            </a:r>
            <a:r>
              <a:rPr lang="en-US" dirty="0"/>
              <a:t>[estimable(J,3)</a:t>
            </a:r>
            <a:r>
              <a:rPr lang="en-US" dirty="0" smtClean="0"/>
              <a:t>] “</a:t>
            </a:r>
            <a:r>
              <a:rPr lang="en-US" dirty="0"/>
              <a:t>may be computed or estimated” </a:t>
            </a:r>
          </a:p>
          <a:p>
            <a:pPr marL="0" lvl="1" indent="0">
              <a:buClr>
                <a:srgbClr val="CC0000"/>
              </a:buClr>
              <a:buNone/>
            </a:pPr>
            <a:r>
              <a:rPr lang="en-US" dirty="0" smtClean="0">
                <a:latin typeface="Courier"/>
                <a:cs typeface="Courier"/>
              </a:rPr>
              <a:t>	</a:t>
            </a:r>
            <a:r>
              <a:rPr lang="en-US" dirty="0" err="1" smtClean="0">
                <a:latin typeface="Courier"/>
                <a:cs typeface="Courier"/>
              </a:rPr>
              <a:t>Pos</a:t>
            </a:r>
            <a:r>
              <a:rPr lang="en-US" dirty="0" smtClean="0">
                <a:latin typeface="Courier"/>
                <a:cs typeface="Courier"/>
              </a:rPr>
              <a:t>  0   </a:t>
            </a:r>
            <a:r>
              <a:rPr lang="en-US" dirty="0" err="1" smtClean="0">
                <a:latin typeface="Courier"/>
                <a:cs typeface="Courier"/>
              </a:rPr>
              <a:t>Neg</a:t>
            </a:r>
            <a:r>
              <a:rPr lang="en-US" dirty="0" smtClean="0">
                <a:latin typeface="Courier"/>
                <a:cs typeface="Courier"/>
              </a:rPr>
              <a:t> 0   </a:t>
            </a:r>
            <a:r>
              <a:rPr lang="en-US" dirty="0" err="1" smtClean="0">
                <a:latin typeface="Courier"/>
                <a:cs typeface="Courier"/>
              </a:rPr>
              <a:t>Obj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1 </a:t>
            </a:r>
            <a:endParaRPr lang="en-US" dirty="0" smtClean="0">
              <a:latin typeface="Courier"/>
              <a:cs typeface="Courier"/>
            </a:endParaRPr>
          </a:p>
          <a:p>
            <a:pPr marL="342900" lvl="1" indent="-342900">
              <a:buClr>
                <a:srgbClr val="CC0000"/>
              </a:buClr>
            </a:pPr>
            <a:r>
              <a:rPr lang="en-US" dirty="0" smtClean="0"/>
              <a:t>[</a:t>
            </a:r>
            <a:r>
              <a:rPr lang="en-US" dirty="0"/>
              <a:t>estimable(J,1)] </a:t>
            </a:r>
            <a:r>
              <a:rPr lang="en-US" dirty="0" smtClean="0"/>
              <a:t>“</a:t>
            </a:r>
            <a:r>
              <a:rPr lang="en-US" dirty="0"/>
              <a:t>deserving of respect or high regard</a:t>
            </a:r>
            <a:r>
              <a:rPr lang="en-US" dirty="0" smtClean="0"/>
              <a:t>” </a:t>
            </a:r>
          </a:p>
          <a:p>
            <a:pPr marL="0" lvl="1" indent="0">
              <a:buClr>
                <a:srgbClr val="CC0000"/>
              </a:buClr>
              <a:buNone/>
            </a:pPr>
            <a:r>
              <a:rPr lang="en-US" dirty="0" smtClean="0">
                <a:latin typeface="Courier"/>
                <a:cs typeface="Courier"/>
              </a:rPr>
              <a:t>	</a:t>
            </a:r>
            <a:r>
              <a:rPr lang="en-US" dirty="0" err="1" smtClean="0">
                <a:latin typeface="Courier"/>
                <a:cs typeface="Courier"/>
              </a:rPr>
              <a:t>Pos</a:t>
            </a:r>
            <a:r>
              <a:rPr lang="en-US" dirty="0" smtClean="0">
                <a:latin typeface="Courier"/>
                <a:cs typeface="Courier"/>
              </a:rPr>
              <a:t> .75  </a:t>
            </a:r>
            <a:r>
              <a:rPr lang="en-US" dirty="0" err="1" smtClean="0">
                <a:latin typeface="Courier"/>
                <a:cs typeface="Courier"/>
              </a:rPr>
              <a:t>Neg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0 </a:t>
            </a:r>
            <a:r>
              <a:rPr lang="en-US" dirty="0" smtClean="0">
                <a:latin typeface="Courier"/>
                <a:cs typeface="Courier"/>
              </a:rPr>
              <a:t>  </a:t>
            </a:r>
            <a:r>
              <a:rPr lang="en-US" dirty="0" err="1">
                <a:latin typeface="Courier"/>
                <a:cs typeface="Courier"/>
              </a:rPr>
              <a:t>Obj</a:t>
            </a:r>
            <a:r>
              <a:rPr lang="en-US" dirty="0">
                <a:latin typeface="Courier"/>
                <a:cs typeface="Courier"/>
              </a:rPr>
              <a:t> .25 </a:t>
            </a:r>
          </a:p>
          <a:p>
            <a:pPr marL="342900" lvl="1" indent="-342900">
              <a:buClr>
                <a:srgbClr val="CC0000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29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3350"/>
            <a:ext cx="7696200" cy="742950"/>
          </a:xfrm>
        </p:spPr>
        <p:txBody>
          <a:bodyPr/>
          <a:lstStyle/>
          <a:p>
            <a:r>
              <a:rPr lang="en-US" dirty="0" smtClean="0"/>
              <a:t>Disagreements between polarity lexicons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183245"/>
              </p:ext>
            </p:extLst>
          </p:nvPr>
        </p:nvGraphicFramePr>
        <p:xfrm>
          <a:off x="228600" y="1733550"/>
          <a:ext cx="8686800" cy="2494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8800"/>
                <a:gridCol w="1676400"/>
                <a:gridCol w="1581665"/>
                <a:gridCol w="1956486"/>
                <a:gridCol w="1643449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Opinion Lexicon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General</a:t>
                      </a:r>
                      <a:r>
                        <a:rPr lang="en-US" baseline="0" dirty="0" smtClean="0"/>
                        <a:t> Inquirer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SentiWordNet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LIWC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MPQA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33/5402</a:t>
                      </a:r>
                      <a:r>
                        <a:rPr lang="en-US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b="1" baseline="0" dirty="0" smtClean="0"/>
                        <a:t>(0.6%)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49/2867 </a:t>
                      </a:r>
                      <a:r>
                        <a:rPr lang="en-US" b="1" dirty="0" smtClean="0"/>
                        <a:t>(2%)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1127/4214 </a:t>
                      </a:r>
                      <a:r>
                        <a:rPr lang="en-US" b="1" dirty="0" smtClean="0"/>
                        <a:t>(27%)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12/363 </a:t>
                      </a:r>
                      <a:r>
                        <a:rPr lang="en-US" b="1" dirty="0" smtClean="0"/>
                        <a:t>(3%)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Opinion Lexicon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32/2411</a:t>
                      </a:r>
                      <a:r>
                        <a:rPr lang="en-US" dirty="0" smtClean="0"/>
                        <a:t> </a:t>
                      </a:r>
                      <a:r>
                        <a:rPr lang="en-US" b="1" dirty="0" smtClean="0"/>
                        <a:t>(1%)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1004/3994</a:t>
                      </a:r>
                      <a:r>
                        <a:rPr lang="en-US" dirty="0" smtClean="0"/>
                        <a:t> </a:t>
                      </a:r>
                      <a:r>
                        <a:rPr lang="en-US" b="1" dirty="0" smtClean="0"/>
                        <a:t>(25%)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9/403 </a:t>
                      </a:r>
                      <a:r>
                        <a:rPr lang="en-US" b="1" dirty="0" smtClean="0"/>
                        <a:t>(2%)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General Inquirer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520/2306 </a:t>
                      </a:r>
                      <a:r>
                        <a:rPr lang="en-US" b="1" dirty="0" smtClean="0"/>
                        <a:t>(23%)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1/204</a:t>
                      </a:r>
                      <a:r>
                        <a:rPr lang="en-US" dirty="0" smtClean="0"/>
                        <a:t> </a:t>
                      </a:r>
                      <a:r>
                        <a:rPr lang="en-US" b="1" dirty="0" smtClean="0"/>
                        <a:t>(0.5%)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SentiWordNet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174/694 </a:t>
                      </a:r>
                      <a:r>
                        <a:rPr lang="en-US" b="1" dirty="0" smtClean="0"/>
                        <a:t>(25%)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LIWC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62200" y="971550"/>
            <a:ext cx="4315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Christopher Potts</a:t>
            </a:r>
            <a:r>
              <a:rPr lang="en-US" sz="1800" dirty="0">
                <a:latin typeface="+mn-lt"/>
              </a:rPr>
              <a:t>, </a:t>
            </a:r>
            <a:r>
              <a:rPr lang="en-US" sz="1800" dirty="0">
                <a:latin typeface="+mn-lt"/>
                <a:hlinkClick r:id="rId2"/>
              </a:rPr>
              <a:t>Sentiment Tutorial</a:t>
            </a:r>
            <a:r>
              <a:rPr lang="en-US" sz="1800" dirty="0">
                <a:latin typeface="+mn-lt"/>
              </a:rPr>
              <a:t>, </a:t>
            </a:r>
            <a:r>
              <a:rPr lang="en-US" sz="1800" dirty="0" smtClean="0">
                <a:latin typeface="+mn-lt"/>
              </a:rPr>
              <a:t>2011 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3448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85750"/>
            <a:ext cx="7772400" cy="514350"/>
          </a:xfrm>
        </p:spPr>
        <p:txBody>
          <a:bodyPr/>
          <a:lstStyle/>
          <a:p>
            <a:r>
              <a:rPr lang="en-US" dirty="0" smtClean="0"/>
              <a:t>Analyzing the polarity of each word in IMDB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likely is each word to appear in each sentiment class?</a:t>
            </a:r>
          </a:p>
          <a:p>
            <a:r>
              <a:rPr lang="en-US" dirty="0" smtClean="0"/>
              <a:t>Count(“bad”) in 1-star, 2-star, 3-star, etc.</a:t>
            </a:r>
          </a:p>
          <a:p>
            <a:r>
              <a:rPr lang="en-US" dirty="0" smtClean="0"/>
              <a:t>But can’t use raw counts: </a:t>
            </a:r>
          </a:p>
          <a:p>
            <a:r>
              <a:rPr lang="en-US" dirty="0" smtClean="0"/>
              <a:t>Instead, </a:t>
            </a:r>
            <a:r>
              <a:rPr lang="en-US" b="1" dirty="0" smtClean="0"/>
              <a:t>likelihood: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Make them comparable between words</a:t>
            </a:r>
          </a:p>
          <a:p>
            <a:pPr lvl="1"/>
            <a:r>
              <a:rPr lang="en-US" b="1" dirty="0" smtClean="0"/>
              <a:t>Scaled likelihood: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38400" y="895350"/>
            <a:ext cx="65465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28817A"/>
                </a:solidFill>
                <a:latin typeface="+mn-lt"/>
              </a:rPr>
              <a:t>Potts, Christopher. 2011. On the negativity of negation.  </a:t>
            </a:r>
            <a:r>
              <a:rPr lang="en-US" sz="1600" dirty="0" smtClean="0">
                <a:solidFill>
                  <a:srgbClr val="28817A"/>
                </a:solidFill>
                <a:latin typeface="+mn-lt"/>
              </a:rPr>
              <a:t>SALT  </a:t>
            </a:r>
            <a:r>
              <a:rPr lang="en-US" sz="1600" dirty="0">
                <a:solidFill>
                  <a:srgbClr val="28817A"/>
                </a:solidFill>
                <a:latin typeface="+mn-lt"/>
              </a:rPr>
              <a:t>20, 636-659.</a:t>
            </a:r>
          </a:p>
        </p:txBody>
      </p:sp>
      <p:pic>
        <p:nvPicPr>
          <p:cNvPr id="12" name="Picture 11" descr="imdb-bad-cou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809750"/>
            <a:ext cx="2743200" cy="2743200"/>
          </a:xfrm>
          <a:prstGeom prst="rect">
            <a:avLst/>
          </a:prstGeom>
        </p:spPr>
      </p:pic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8035609"/>
              </p:ext>
            </p:extLst>
          </p:nvPr>
        </p:nvGraphicFramePr>
        <p:xfrm>
          <a:off x="3484563" y="2679700"/>
          <a:ext cx="2578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0" name="Equation" r:id="rId5" imgW="1460500" imgH="482600" progId="Equation.3">
                  <p:embed/>
                </p:oleObj>
              </mc:Choice>
              <mc:Fallback>
                <p:oleObj name="Equation" r:id="rId5" imgW="14605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84563" y="2679700"/>
                        <a:ext cx="2578100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9342852"/>
              </p:ext>
            </p:extLst>
          </p:nvPr>
        </p:nvGraphicFramePr>
        <p:xfrm>
          <a:off x="3352800" y="3943350"/>
          <a:ext cx="1258824" cy="989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1" name="Equation" r:id="rId7" imgW="533400" imgH="419100" progId="Equation.3">
                  <p:embed/>
                </p:oleObj>
              </mc:Choice>
              <mc:Fallback>
                <p:oleObj name="Equation" r:id="rId7" imgW="533400" imgH="419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52800" y="3943350"/>
                        <a:ext cx="1258824" cy="9890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052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-19050"/>
            <a:ext cx="7772400" cy="742950"/>
          </a:xfrm>
        </p:spPr>
        <p:txBody>
          <a:bodyPr/>
          <a:lstStyle/>
          <a:p>
            <a:r>
              <a:rPr lang="en-US" dirty="0" smtClean="0"/>
              <a:t>Analyzing the polarity of each word in IMDB</a:t>
            </a:r>
            <a:endParaRPr lang="en-US" dirty="0"/>
          </a:p>
        </p:txBody>
      </p:sp>
      <p:pic>
        <p:nvPicPr>
          <p:cNvPr id="5" name="Picture 4" descr="scalarpos-imdb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r="-2430"/>
          <a:stretch/>
        </p:blipFill>
        <p:spPr>
          <a:xfrm>
            <a:off x="740664" y="1200150"/>
            <a:ext cx="8534400" cy="2133600"/>
          </a:xfrm>
          <a:prstGeom prst="rect">
            <a:avLst/>
          </a:prstGeom>
        </p:spPr>
      </p:pic>
      <p:pic>
        <p:nvPicPr>
          <p:cNvPr id="6" name="Picture 5" descr="scalarneg-imdb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9" r="-2679"/>
          <a:stretch/>
        </p:blipFill>
        <p:spPr>
          <a:xfrm>
            <a:off x="685800" y="3257550"/>
            <a:ext cx="8534400" cy="2133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16200000">
            <a:off x="-138412" y="2124753"/>
            <a:ext cx="1058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+mn-lt"/>
              </a:rPr>
              <a:t>Scaled likelihood</a:t>
            </a:r>
          </a:p>
          <a:p>
            <a:r>
              <a:rPr lang="en-US" sz="1000" dirty="0" smtClean="0">
                <a:latin typeface="+mn-lt"/>
              </a:rPr>
              <a:t>P(</a:t>
            </a:r>
            <a:r>
              <a:rPr lang="en-US" sz="1000" dirty="0" err="1" smtClean="0">
                <a:latin typeface="+mn-lt"/>
              </a:rPr>
              <a:t>w|c</a:t>
            </a:r>
            <a:r>
              <a:rPr lang="en-US" sz="1000" dirty="0" smtClean="0">
                <a:latin typeface="+mn-lt"/>
              </a:rPr>
              <a:t>)/P(w)</a:t>
            </a:r>
            <a:endParaRPr lang="en-US" sz="1000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 rot="16200000">
            <a:off x="-138412" y="4087735"/>
            <a:ext cx="1058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+mn-lt"/>
              </a:rPr>
              <a:t>Scaled likelihood</a:t>
            </a:r>
          </a:p>
          <a:p>
            <a:r>
              <a:rPr lang="en-US" sz="1000" dirty="0" smtClean="0">
                <a:latin typeface="+mn-lt"/>
              </a:rPr>
              <a:t>P(</a:t>
            </a:r>
            <a:r>
              <a:rPr lang="en-US" sz="1000" dirty="0" err="1" smtClean="0">
                <a:latin typeface="+mn-lt"/>
              </a:rPr>
              <a:t>w|c</a:t>
            </a:r>
            <a:r>
              <a:rPr lang="en-US" sz="1000" dirty="0" smtClean="0">
                <a:latin typeface="+mn-lt"/>
              </a:rPr>
              <a:t>)/P(w)</a:t>
            </a:r>
            <a:endParaRPr lang="en-US" sz="1000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21285" y="742950"/>
            <a:ext cx="65465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28817A"/>
                </a:solidFill>
                <a:latin typeface="+mn-lt"/>
              </a:rPr>
              <a:t>Potts, Christopher. 2011. On the negativity of negation.  </a:t>
            </a:r>
            <a:r>
              <a:rPr lang="en-US" sz="1600" dirty="0" smtClean="0">
                <a:solidFill>
                  <a:srgbClr val="28817A"/>
                </a:solidFill>
                <a:latin typeface="+mn-lt"/>
              </a:rPr>
              <a:t>SALT  </a:t>
            </a:r>
            <a:r>
              <a:rPr lang="en-US" sz="1600" dirty="0">
                <a:solidFill>
                  <a:srgbClr val="28817A"/>
                </a:solidFill>
                <a:latin typeface="+mn-lt"/>
              </a:rPr>
              <a:t>20, 636-659.</a:t>
            </a:r>
          </a:p>
        </p:txBody>
      </p:sp>
    </p:spTree>
    <p:extLst>
      <p:ext uri="{BB962C8B-B14F-4D97-AF65-F5344CB8AC3E}">
        <p14:creationId xmlns:p14="http://schemas.microsoft.com/office/powerpoint/2010/main" val="2831681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NLP-jurafsky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>
            <a:latin typeface="+mn-lt"/>
          </a:defRPr>
        </a:defPPr>
      </a:lstStyle>
    </a:tx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NLP-jurafsky.potx</Template>
  <TotalTime>16451</TotalTime>
  <Words>659</Words>
  <Application>Microsoft Office PowerPoint</Application>
  <PresentationFormat>On-screen Show (16:9)</PresentationFormat>
  <Paragraphs>109</Paragraphs>
  <Slides>12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NLP-jurafsky</vt:lpstr>
      <vt:lpstr>Equation</vt:lpstr>
      <vt:lpstr>Sentiment Analysis</vt:lpstr>
      <vt:lpstr>The General Inquirer</vt:lpstr>
      <vt:lpstr>LIWC (Linguistic Inquiry and Word Count)</vt:lpstr>
      <vt:lpstr>MPQA Subjectivity Cues Lexicon</vt:lpstr>
      <vt:lpstr>Bing Liu Opinion Lexicon</vt:lpstr>
      <vt:lpstr>SentiWordNet</vt:lpstr>
      <vt:lpstr>Disagreements between polarity lexicons</vt:lpstr>
      <vt:lpstr>Analyzing the polarity of each word in IMDB</vt:lpstr>
      <vt:lpstr>Analyzing the polarity of each word in IMDB</vt:lpstr>
      <vt:lpstr>Other sentiment feature: Logical negation</vt:lpstr>
      <vt:lpstr>Potts 2011 Results: More negation in negative sentiment</vt:lpstr>
      <vt:lpstr>Sentiment Analysis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Robin</cp:lastModifiedBy>
  <cp:revision>337</cp:revision>
  <cp:lastPrinted>2012-01-23T20:23:20Z</cp:lastPrinted>
  <dcterms:created xsi:type="dcterms:W3CDTF">2010-04-19T15:31:24Z</dcterms:created>
  <dcterms:modified xsi:type="dcterms:W3CDTF">2012-03-21T18:42:38Z</dcterms:modified>
</cp:coreProperties>
</file>