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480" r:id="rId2"/>
    <p:sldId id="538" r:id="rId3"/>
    <p:sldId id="467" r:id="rId4"/>
    <p:sldId id="536" r:id="rId5"/>
    <p:sldId id="535" r:id="rId6"/>
    <p:sldId id="537" r:id="rId7"/>
    <p:sldId id="469" r:id="rId8"/>
    <p:sldId id="470" r:id="rId9"/>
    <p:sldId id="456" r:id="rId10"/>
    <p:sldId id="531" r:id="rId11"/>
    <p:sldId id="532" r:id="rId12"/>
    <p:sldId id="539" r:id="rId13"/>
    <p:sldId id="540" r:id="rId14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96377" autoAdjust="0"/>
  </p:normalViewPr>
  <p:slideViewPr>
    <p:cSldViewPr>
      <p:cViewPr varScale="1">
        <p:scale>
          <a:sx n="101" d="100"/>
          <a:sy n="101" d="100"/>
        </p:scale>
        <p:origin x="-84" y="-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entiment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asks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4220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</a:t>
            </a:r>
            <a:r>
              <a:rPr lang="en-US" sz="1800" dirty="0" smtClean="0"/>
              <a:t>colored </a:t>
            </a:r>
            <a:r>
              <a:rPr lang="en-US" sz="1800" dirty="0"/>
              <a:t>beliefs, dispositions towards objects or persons</a:t>
            </a:r>
          </a:p>
          <a:p>
            <a:pPr lvl="1"/>
            <a:r>
              <a:rPr lang="en-US" sz="1800" i="1" dirty="0"/>
              <a:t> 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051988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sz="3100" dirty="0" smtClean="0"/>
              <a:t>Computational work on other affective states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84139" y="1276350"/>
            <a:ext cx="8355061" cy="3733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 dirty="0"/>
              <a:t>Emotion</a:t>
            </a:r>
            <a:r>
              <a:rPr lang="en-US" dirty="0"/>
              <a:t>: 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Detecting annoyed callers to dialogue system</a:t>
            </a:r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Detecting confused/frustrated  versus confident students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Mood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Finding traumatized or depressed writers</a:t>
            </a:r>
          </a:p>
          <a:p>
            <a:pPr>
              <a:lnSpc>
                <a:spcPct val="90000"/>
              </a:lnSpc>
            </a:pPr>
            <a:r>
              <a:rPr lang="en-US" b="1" dirty="0" smtClean="0"/>
              <a:t>Interpersonal </a:t>
            </a:r>
            <a:r>
              <a:rPr lang="en-US" b="1" dirty="0"/>
              <a:t>stances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Detection of flirtation or friendliness in conversations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b="1" dirty="0" smtClean="0"/>
              <a:t>Personality </a:t>
            </a:r>
            <a:r>
              <a:rPr lang="en-US" b="1" dirty="0"/>
              <a:t>traits</a:t>
            </a:r>
            <a:r>
              <a:rPr lang="en-US" dirty="0"/>
              <a:t>: </a:t>
            </a:r>
            <a:endParaRPr lang="en-US" dirty="0" smtClean="0"/>
          </a:p>
          <a:p>
            <a:pPr lvl="1">
              <a:lnSpc>
                <a:spcPct val="90000"/>
              </a:lnSpc>
            </a:pPr>
            <a:r>
              <a:rPr lang="en-US" sz="2400" dirty="0" smtClean="0"/>
              <a:t>Detection of extroverts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313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Detection of Friendliness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505200"/>
          </a:xfrm>
        </p:spPr>
        <p:txBody>
          <a:bodyPr/>
          <a:lstStyle/>
          <a:p>
            <a:r>
              <a:rPr lang="en-US" dirty="0" smtClean="0"/>
              <a:t>Friendly speakers use collaborative conversational style</a:t>
            </a:r>
          </a:p>
          <a:p>
            <a:pPr lvl="1"/>
            <a:r>
              <a:rPr lang="en-US" dirty="0" smtClean="0"/>
              <a:t>Laughter</a:t>
            </a:r>
          </a:p>
          <a:p>
            <a:pPr lvl="1"/>
            <a:r>
              <a:rPr lang="en-US" dirty="0" smtClean="0"/>
              <a:t>Less use of negative emotional words</a:t>
            </a:r>
          </a:p>
          <a:p>
            <a:pPr lvl="1"/>
            <a:r>
              <a:rPr lang="en-US" dirty="0" smtClean="0"/>
              <a:t>More sympathy 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That’s too bad    I’m sorry to hear that</a:t>
            </a:r>
          </a:p>
          <a:p>
            <a:pPr lvl="1"/>
            <a:r>
              <a:rPr lang="en-US" dirty="0" smtClean="0"/>
              <a:t>More agreement</a:t>
            </a:r>
          </a:p>
          <a:p>
            <a:pPr lvl="2"/>
            <a:r>
              <a:rPr lang="en-US" dirty="0" smtClean="0">
                <a:latin typeface="Courier"/>
                <a:cs typeface="Courier"/>
              </a:rPr>
              <a:t>I think so too</a:t>
            </a:r>
          </a:p>
          <a:p>
            <a:pPr lvl="1"/>
            <a:r>
              <a:rPr lang="en-US" dirty="0" smtClean="0"/>
              <a:t>Less hedges</a:t>
            </a:r>
          </a:p>
          <a:p>
            <a:pPr lvl="2"/>
            <a:r>
              <a:rPr lang="en-US" dirty="0">
                <a:latin typeface="Courier"/>
                <a:cs typeface="Courier"/>
              </a:rPr>
              <a:t>k</a:t>
            </a:r>
            <a:r>
              <a:rPr lang="en-US" dirty="0" smtClean="0">
                <a:latin typeface="Courier"/>
                <a:cs typeface="Courier"/>
              </a:rPr>
              <a:t>ind of   sort of   a little …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24400" y="971550"/>
            <a:ext cx="316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Ranganath</a:t>
            </a:r>
            <a:r>
              <a:rPr lang="en-US" sz="1800" dirty="0" smtClean="0">
                <a:latin typeface="+mn-lt"/>
              </a:rPr>
              <a:t>, Jurafsky, McFarland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7510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Other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S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entiment </a:t>
            </a:r>
            <a:r>
              <a:rPr lang="en-US" sz="3600" dirty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T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asks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9587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sentiment of a sentence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686800" cy="3333750"/>
          </a:xfrm>
        </p:spPr>
        <p:txBody>
          <a:bodyPr/>
          <a:lstStyle/>
          <a:p>
            <a:r>
              <a:rPr lang="en-US" dirty="0" smtClean="0"/>
              <a:t>Important for finding aspects or attributes</a:t>
            </a:r>
            <a:endParaRPr lang="en-US" dirty="0"/>
          </a:p>
          <a:p>
            <a:pPr lvl="1"/>
            <a:r>
              <a:rPr lang="en-US" dirty="0" smtClean="0"/>
              <a:t>Target of sentiment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latin typeface="Courier"/>
                <a:cs typeface="Courier"/>
              </a:rPr>
              <a:t>The food was great but the service was awful</a:t>
            </a: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4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533400"/>
          </a:xfrm>
        </p:spPr>
        <p:txBody>
          <a:bodyPr/>
          <a:lstStyle/>
          <a:p>
            <a:r>
              <a:rPr lang="en-US" sz="2800" dirty="0" smtClean="0"/>
              <a:t>Finding aspect/attribute/target of sentiment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534400" cy="3333750"/>
          </a:xfrm>
        </p:spPr>
        <p:txBody>
          <a:bodyPr/>
          <a:lstStyle/>
          <a:p>
            <a:r>
              <a:rPr lang="en-US" dirty="0" smtClean="0"/>
              <a:t>Frequent phrases + rules</a:t>
            </a:r>
          </a:p>
          <a:p>
            <a:pPr lvl="1"/>
            <a:r>
              <a:rPr lang="en-US" dirty="0" smtClean="0"/>
              <a:t>Find all highly frequent phrases across reviews (“</a:t>
            </a:r>
            <a:r>
              <a:rPr lang="en-US" dirty="0" smtClean="0">
                <a:latin typeface="Courier"/>
                <a:cs typeface="Courier"/>
              </a:rPr>
              <a:t>fish tacos”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Filter by rules like “occurs right after sentiment word”</a:t>
            </a:r>
          </a:p>
          <a:p>
            <a:pPr lvl="2"/>
            <a:r>
              <a:rPr lang="en-US" dirty="0" smtClean="0"/>
              <a:t>“…</a:t>
            </a:r>
            <a:r>
              <a:rPr lang="en-US" dirty="0" smtClean="0">
                <a:latin typeface="Courier"/>
                <a:cs typeface="Courier"/>
              </a:rPr>
              <a:t>great fish tacos</a:t>
            </a:r>
            <a:r>
              <a:rPr lang="en-US" dirty="0" smtClean="0"/>
              <a:t>”  means </a:t>
            </a:r>
            <a:r>
              <a:rPr lang="en-US" dirty="0" smtClean="0">
                <a:latin typeface="Courier"/>
                <a:cs typeface="Courier"/>
              </a:rPr>
              <a:t>fish tacos </a:t>
            </a:r>
            <a:r>
              <a:rPr lang="en-US" dirty="0" smtClean="0"/>
              <a:t>a likely aspect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0164793"/>
              </p:ext>
            </p:extLst>
          </p:nvPr>
        </p:nvGraphicFramePr>
        <p:xfrm>
          <a:off x="533400" y="3325593"/>
          <a:ext cx="8229600" cy="160835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13055"/>
                <a:gridCol w="5516545"/>
              </a:tblGrid>
              <a:tr h="291921">
                <a:tc>
                  <a:txBody>
                    <a:bodyPr/>
                    <a:lstStyle/>
                    <a:p>
                      <a:r>
                        <a:rPr lang="da-DK" sz="2000" b="0" dirty="0" smtClean="0"/>
                        <a:t>Casino</a:t>
                      </a:r>
                      <a:endParaRPr lang="en-US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b="0" dirty="0" err="1" smtClean="0"/>
                        <a:t>casino</a:t>
                      </a:r>
                      <a:r>
                        <a:rPr lang="da-DK" sz="2000" b="0" dirty="0" smtClean="0"/>
                        <a:t>, buffet, pool, </a:t>
                      </a:r>
                      <a:r>
                        <a:rPr lang="da-DK" sz="2000" b="0" dirty="0" err="1" smtClean="0"/>
                        <a:t>resort</a:t>
                      </a:r>
                      <a:r>
                        <a:rPr lang="da-DK" sz="2000" b="0" dirty="0" smtClean="0"/>
                        <a:t>, beds</a:t>
                      </a:r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fr-FR" sz="2000" dirty="0" err="1" smtClean="0"/>
                        <a:t>Children’s</a:t>
                      </a:r>
                      <a:r>
                        <a:rPr lang="fr-FR" sz="2000" dirty="0" smtClean="0"/>
                        <a:t> Barber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dirty="0" err="1" smtClean="0"/>
                        <a:t>haircut</a:t>
                      </a:r>
                      <a:r>
                        <a:rPr lang="fr-FR" sz="2000" dirty="0" smtClean="0"/>
                        <a:t>, job, </a:t>
                      </a:r>
                      <a:r>
                        <a:rPr lang="fr-FR" sz="2000" dirty="0" err="1" smtClean="0"/>
                        <a:t>experience</a:t>
                      </a:r>
                      <a:r>
                        <a:rPr lang="fr-FR" sz="2000" dirty="0" smtClean="0"/>
                        <a:t>, kids</a:t>
                      </a:r>
                    </a:p>
                  </a:txBody>
                  <a:tcPr/>
                </a:tc>
              </a:tr>
              <a:tr h="291921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Greek Restaurant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food, wine, service, appetizer, lamb</a:t>
                      </a:r>
                    </a:p>
                  </a:txBody>
                  <a:tcPr/>
                </a:tc>
              </a:tr>
              <a:tr h="41963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Department Store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selection, department, sales, shop, clothing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709973" y="742950"/>
            <a:ext cx="7205427" cy="76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M. Hu and B. Liu.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2004. Mining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and summarizing customer reviews. In Proceedings of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KDD.</a:t>
            </a:r>
          </a:p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 Sentiment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Summarizer for Local Service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Reviews.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WWW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Workshop.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525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620000" cy="742950"/>
          </a:xfrm>
        </p:spPr>
        <p:txBody>
          <a:bodyPr/>
          <a:lstStyle/>
          <a:p>
            <a:r>
              <a:rPr lang="en-US" sz="2800" dirty="0"/>
              <a:t>Finding aspect/attribute/target of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aspect name may not be in the sentence</a:t>
            </a:r>
          </a:p>
          <a:p>
            <a:r>
              <a:rPr lang="en-US" dirty="0" smtClean="0"/>
              <a:t>For restaurants/hotels, aspects are well-understood</a:t>
            </a:r>
          </a:p>
          <a:p>
            <a:r>
              <a:rPr lang="en-US" dirty="0" smtClean="0"/>
              <a:t>Supervised classification</a:t>
            </a:r>
          </a:p>
          <a:p>
            <a:pPr lvl="1"/>
            <a:r>
              <a:rPr lang="en-US" dirty="0" smtClean="0"/>
              <a:t>Hand-label a small corpus of restaurant review sentences with aspect</a:t>
            </a:r>
          </a:p>
          <a:p>
            <a:pPr lvl="2"/>
            <a:r>
              <a:rPr lang="en-US" dirty="0" smtClean="0"/>
              <a:t>food</a:t>
            </a:r>
            <a:r>
              <a:rPr lang="en-US" dirty="0"/>
              <a:t>, décor, service, </a:t>
            </a:r>
            <a:r>
              <a:rPr lang="en-US" dirty="0" smtClean="0"/>
              <a:t>value, NONE</a:t>
            </a:r>
          </a:p>
          <a:p>
            <a:pPr lvl="1"/>
            <a:r>
              <a:rPr lang="en-US" dirty="0" smtClean="0"/>
              <a:t>Train a classifier to assign an aspect to </a:t>
            </a:r>
            <a:r>
              <a:rPr lang="en-US" dirty="0" err="1" smtClean="0"/>
              <a:t>asentence</a:t>
            </a:r>
            <a:endParaRPr lang="en-US" dirty="0" smtClean="0"/>
          </a:p>
          <a:p>
            <a:pPr lvl="2"/>
            <a:r>
              <a:rPr lang="en-US" sz="1800" dirty="0" smtClean="0"/>
              <a:t>“Given this sentence, is the aspect </a:t>
            </a:r>
            <a:r>
              <a:rPr lang="en-US" sz="1800" i="1" dirty="0" smtClean="0"/>
              <a:t>food, décor, service, value, </a:t>
            </a:r>
            <a:r>
              <a:rPr lang="en-US" sz="1800" dirty="0" smtClean="0"/>
              <a:t>or</a:t>
            </a:r>
            <a:r>
              <a:rPr lang="en-US" sz="1800" i="1" dirty="0" smtClean="0"/>
              <a:t> NONE</a:t>
            </a:r>
            <a:r>
              <a:rPr lang="en-US" sz="1800" dirty="0" smtClean="0"/>
              <a:t>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67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990600"/>
          </a:xfrm>
        </p:spPr>
        <p:txBody>
          <a:bodyPr/>
          <a:lstStyle/>
          <a:p>
            <a:r>
              <a:rPr lang="en-US" dirty="0" smtClean="0"/>
              <a:t>Putting it all together:</a:t>
            </a:r>
            <a:br>
              <a:rPr lang="en-US" dirty="0" smtClean="0"/>
            </a:br>
            <a:r>
              <a:rPr lang="en-US" dirty="0" smtClean="0"/>
              <a:t>Finding sentiment for aspects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" name="Multidocument 7"/>
          <p:cNvSpPr/>
          <p:nvPr/>
        </p:nvSpPr>
        <p:spPr bwMode="auto">
          <a:xfrm>
            <a:off x="152400" y="3409950"/>
            <a:ext cx="685800" cy="838200"/>
          </a:xfrm>
          <a:prstGeom prst="flowChartMultidocument">
            <a:avLst/>
          </a:prstGeom>
          <a:solidFill>
            <a:schemeClr val="accent4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382000" y="3486150"/>
            <a:ext cx="533400" cy="685800"/>
          </a:xfrm>
          <a:prstGeom prst="rect">
            <a:avLst/>
          </a:prstGeom>
          <a:solidFill>
            <a:srgbClr val="83E6B5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Lucida Sans" pitchFamily="-65" charset="0"/>
            </a:endParaRPr>
          </a:p>
        </p:txBody>
      </p:sp>
      <p:grpSp>
        <p:nvGrpSpPr>
          <p:cNvPr id="46" name="Group 45"/>
          <p:cNvGrpSpPr/>
          <p:nvPr/>
        </p:nvGrpSpPr>
        <p:grpSpPr>
          <a:xfrm>
            <a:off x="4343400" y="2724150"/>
            <a:ext cx="381000" cy="2209800"/>
            <a:chOff x="3429000" y="244341"/>
            <a:chExt cx="381000" cy="2209800"/>
          </a:xfrm>
        </p:grpSpPr>
        <p:sp>
          <p:nvSpPr>
            <p:cNvPr id="14" name="Process 13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Straight Connector 20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2" name="Straight Connector 21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Straight Connector 23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Straight Connector 40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2" name="Straight Connector 41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Straight Connector 42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4" name="Straight Connector 43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7" name="Group 46"/>
          <p:cNvGrpSpPr/>
          <p:nvPr/>
        </p:nvGrpSpPr>
        <p:grpSpPr>
          <a:xfrm>
            <a:off x="2362200" y="2724150"/>
            <a:ext cx="381000" cy="2209800"/>
            <a:chOff x="3429000" y="244341"/>
            <a:chExt cx="381000" cy="2209800"/>
          </a:xfrm>
        </p:grpSpPr>
        <p:sp>
          <p:nvSpPr>
            <p:cNvPr id="48" name="Process 47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49" name="Straight Connector 48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Straight Connector 49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Straight Connector 50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Straight Connector 51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Straight Connector 52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Straight Connector 53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Straight Connector 54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6" name="Straight Connector 55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7" name="Straight Connector 56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8" name="Straight Connector 57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Straight Connector 58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Straight Connector 60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Straight Connector 61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Straight Connector 62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Straight Connector 63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5" name="Group 64"/>
          <p:cNvGrpSpPr/>
          <p:nvPr/>
        </p:nvGrpSpPr>
        <p:grpSpPr>
          <a:xfrm>
            <a:off x="6324600" y="2724150"/>
            <a:ext cx="381000" cy="2209800"/>
            <a:chOff x="3429000" y="244341"/>
            <a:chExt cx="381000" cy="2209800"/>
          </a:xfrm>
        </p:grpSpPr>
        <p:sp>
          <p:nvSpPr>
            <p:cNvPr id="66" name="Process 65"/>
            <p:cNvSpPr/>
            <p:nvPr/>
          </p:nvSpPr>
          <p:spPr bwMode="auto">
            <a:xfrm>
              <a:off x="3429000" y="244341"/>
              <a:ext cx="381000" cy="2209800"/>
            </a:xfrm>
            <a:prstGeom prst="flowChartProcess">
              <a:avLst/>
            </a:prstGeom>
            <a:solidFill>
              <a:srgbClr val="FF6600"/>
            </a:solidFill>
            <a:ln w="9525" cap="flat" cmpd="sng" algn="ctr">
              <a:noFill/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Lucida Sans" pitchFamily="-65" charset="0"/>
              </a:endParaRPr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>
              <a:off x="3505200" y="11544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Straight Connector 67"/>
            <p:cNvCxnSpPr/>
            <p:nvPr/>
          </p:nvCxnSpPr>
          <p:spPr bwMode="auto">
            <a:xfrm>
              <a:off x="3505200" y="14185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>
              <a:off x="3505200" y="16827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>
              <a:off x="3505200" y="19469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>
              <a:off x="3505200" y="22110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3505200" y="12865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Straight Connector 72"/>
            <p:cNvCxnSpPr/>
            <p:nvPr/>
          </p:nvCxnSpPr>
          <p:spPr bwMode="auto">
            <a:xfrm>
              <a:off x="3505200" y="15506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Straight Connector 73"/>
            <p:cNvCxnSpPr/>
            <p:nvPr/>
          </p:nvCxnSpPr>
          <p:spPr bwMode="auto">
            <a:xfrm>
              <a:off x="3505200" y="18148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5" name="Straight Connector 74"/>
            <p:cNvCxnSpPr/>
            <p:nvPr/>
          </p:nvCxnSpPr>
          <p:spPr bwMode="auto">
            <a:xfrm>
              <a:off x="3505200" y="20789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6" name="Straight Connector 75"/>
            <p:cNvCxnSpPr/>
            <p:nvPr/>
          </p:nvCxnSpPr>
          <p:spPr bwMode="auto">
            <a:xfrm>
              <a:off x="3505200" y="23431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7" name="Straight Connector 76"/>
            <p:cNvCxnSpPr/>
            <p:nvPr/>
          </p:nvCxnSpPr>
          <p:spPr bwMode="auto">
            <a:xfrm>
              <a:off x="3505200" y="89027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8" name="Straight Connector 77"/>
            <p:cNvCxnSpPr/>
            <p:nvPr/>
          </p:nvCxnSpPr>
          <p:spPr bwMode="auto">
            <a:xfrm>
              <a:off x="3505200" y="75819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79" name="Straight Connector 78"/>
            <p:cNvCxnSpPr/>
            <p:nvPr/>
          </p:nvCxnSpPr>
          <p:spPr bwMode="auto">
            <a:xfrm>
              <a:off x="3505200" y="49403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0" name="Straight Connector 79"/>
            <p:cNvCxnSpPr/>
            <p:nvPr/>
          </p:nvCxnSpPr>
          <p:spPr bwMode="auto">
            <a:xfrm>
              <a:off x="3505200" y="62611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1" name="Straight Connector 80"/>
            <p:cNvCxnSpPr/>
            <p:nvPr/>
          </p:nvCxnSpPr>
          <p:spPr bwMode="auto">
            <a:xfrm>
              <a:off x="3505200" y="10223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82" name="Straight Connector 81"/>
            <p:cNvCxnSpPr/>
            <p:nvPr/>
          </p:nvCxnSpPr>
          <p:spPr bwMode="auto">
            <a:xfrm>
              <a:off x="3505200" y="361950"/>
              <a:ext cx="219456" cy="0"/>
            </a:xfrm>
            <a:prstGeom prst="line">
              <a:avLst/>
            </a:prstGeom>
            <a:gradFill rotWithShape="0">
              <a:gsLst>
                <a:gs pos="0">
                  <a:srgbClr val="A50021"/>
                </a:gs>
                <a:gs pos="100000">
                  <a:schemeClr val="tx1"/>
                </a:gs>
              </a:gsLst>
              <a:lin ang="0" scaled="1"/>
            </a:gradFill>
            <a:ln w="9525" cap="flat" cmpd="sng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</p:grpSp>
      <p:sp>
        <p:nvSpPr>
          <p:cNvPr id="122" name="TextBox 121"/>
          <p:cNvSpPr txBox="1"/>
          <p:nvPr/>
        </p:nvSpPr>
        <p:spPr>
          <a:xfrm>
            <a:off x="76200" y="2990850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Reviews</a:t>
            </a:r>
            <a:endParaRPr lang="en-US" sz="1800" dirty="0">
              <a:latin typeface="+mn-lt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8220076" y="2700102"/>
            <a:ext cx="979755" cy="5396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Final</a:t>
            </a:r>
          </a:p>
          <a:p>
            <a:pPr>
              <a:lnSpc>
                <a:spcPct val="90000"/>
              </a:lnSpc>
            </a:pPr>
            <a:r>
              <a:rPr lang="en-US" sz="1600" dirty="0" smtClean="0">
                <a:latin typeface="+mn-lt"/>
              </a:rPr>
              <a:t>Summary</a:t>
            </a:r>
            <a:endParaRPr lang="en-US" sz="1600" dirty="0">
              <a:latin typeface="+mn-lt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401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981200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3730332" y="2000250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latin typeface="+mn-lt"/>
              </a:rPr>
              <a:t>Sentences</a:t>
            </a:r>
          </a:p>
          <a:p>
            <a:r>
              <a:rPr lang="en-US" sz="1800" dirty="0" smtClean="0">
                <a:latin typeface="+mn-lt"/>
              </a:rPr>
              <a:t>&amp; Phrases</a:t>
            </a:r>
            <a:endParaRPr lang="en-US" sz="1800" dirty="0">
              <a:latin typeface="+mn-lt"/>
            </a:endParaRPr>
          </a:p>
        </p:txBody>
      </p:sp>
      <p:sp>
        <p:nvSpPr>
          <p:cNvPr id="128" name="Pentagon 127"/>
          <p:cNvSpPr/>
          <p:nvPr/>
        </p:nvSpPr>
        <p:spPr bwMode="auto">
          <a:xfrm>
            <a:off x="1066800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>
                <a:latin typeface="Lucida Sans" pitchFamily="-65" charset="0"/>
              </a:rPr>
              <a:t>Text</a:t>
            </a:r>
          </a:p>
          <a:p>
            <a:r>
              <a:rPr lang="en-US" sz="1400" dirty="0">
                <a:latin typeface="Lucida Sans" pitchFamily="-65" charset="0"/>
              </a:rPr>
              <a:t>Extractor</a:t>
            </a:r>
          </a:p>
        </p:txBody>
      </p:sp>
      <p:sp>
        <p:nvSpPr>
          <p:cNvPr id="129" name="Pentagon 128"/>
          <p:cNvSpPr/>
          <p:nvPr/>
        </p:nvSpPr>
        <p:spPr bwMode="auto">
          <a:xfrm>
            <a:off x="3048000" y="3562350"/>
            <a:ext cx="11430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Sentiment</a:t>
            </a:r>
          </a:p>
          <a:p>
            <a:r>
              <a:rPr lang="en-US" sz="1400" dirty="0" smtClean="0">
                <a:latin typeface="Lucida Sans" pitchFamily="-65" charset="0"/>
              </a:rPr>
              <a:t>Classifier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0" name="Pentagon 129"/>
          <p:cNvSpPr/>
          <p:nvPr/>
        </p:nvSpPr>
        <p:spPr bwMode="auto">
          <a:xfrm>
            <a:off x="5015395" y="3562350"/>
            <a:ext cx="10668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Aspect</a:t>
            </a:r>
          </a:p>
          <a:p>
            <a:r>
              <a:rPr lang="en-US" sz="1400" dirty="0" smtClean="0">
                <a:latin typeface="Lucida Sans" pitchFamily="-65" charset="0"/>
              </a:rPr>
              <a:t>Extractor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1" name="Pentagon 130"/>
          <p:cNvSpPr/>
          <p:nvPr/>
        </p:nvSpPr>
        <p:spPr bwMode="auto">
          <a:xfrm>
            <a:off x="6934200" y="3562350"/>
            <a:ext cx="1219200" cy="533400"/>
          </a:xfrm>
          <a:prstGeom prst="homePlate">
            <a:avLst/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400" dirty="0" smtClean="0">
                <a:latin typeface="Lucida Sans" pitchFamily="-65" charset="0"/>
              </a:rPr>
              <a:t>Aggregator</a:t>
            </a:r>
            <a:endParaRPr lang="en-US" sz="1400" dirty="0">
              <a:latin typeface="Lucida Sans" pitchFamily="-65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1686045" y="1123950"/>
            <a:ext cx="74621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. Blair-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Goldensohn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K.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Hannan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R. McDonald, T. </a:t>
            </a:r>
            <a:r>
              <a:rPr lang="en-US" sz="1400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Neylon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, G. Reis, and J. Reynar. 2008.  Building a Sentiment Summarizer for Local Service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Reviews.  </a:t>
            </a:r>
            <a:r>
              <a:rPr lang="en-US" sz="140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WWW </a:t>
            </a:r>
            <a:r>
              <a:rPr lang="en-US" sz="1400" dirty="0" smtClean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Workshop</a:t>
            </a:r>
            <a:endParaRPr lang="en-US" sz="14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0119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of </a:t>
            </a:r>
            <a:r>
              <a:rPr lang="en-US" dirty="0" smtClean="0">
                <a:cs typeface="Calibri"/>
              </a:rPr>
              <a:t>Blair</a:t>
            </a:r>
            <a:r>
              <a:rPr lang="en-US" dirty="0">
                <a:cs typeface="Calibri"/>
              </a:rPr>
              <a:t>-</a:t>
            </a:r>
            <a:r>
              <a:rPr lang="en-US" dirty="0" err="1">
                <a:cs typeface="Calibri"/>
              </a:rPr>
              <a:t>Goldensohn</a:t>
            </a:r>
            <a:r>
              <a:rPr lang="en-US" dirty="0" smtClean="0"/>
              <a:t> et al.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886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R</a:t>
            </a:r>
            <a:r>
              <a:rPr lang="fr-FR" sz="2000" dirty="0" err="1" smtClean="0"/>
              <a:t>ooms</a:t>
            </a:r>
            <a:r>
              <a:rPr lang="fr-FR" sz="2000" dirty="0" smtClean="0"/>
              <a:t>  </a:t>
            </a:r>
            <a:r>
              <a:rPr lang="fr-FR" sz="2000" dirty="0"/>
              <a:t>(3/5 stars, 41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</a:t>
            </a:r>
            <a:r>
              <a:rPr lang="en-US" sz="1600" dirty="0">
                <a:solidFill>
                  <a:srgbClr val="008000"/>
                </a:solidFill>
              </a:rPr>
              <a:t> The room was clean and everything worked fine – even the water </a:t>
            </a:r>
            <a:r>
              <a:rPr lang="en-US" sz="1600" dirty="0" smtClean="0">
                <a:solidFill>
                  <a:srgbClr val="008000"/>
                </a:solidFill>
              </a:rPr>
              <a:t>pressure .</a:t>
            </a:r>
            <a:r>
              <a:rPr lang="en-US" sz="1600" dirty="0"/>
              <a:t>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We went because of the free room and was pleasantly pleased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 smtClean="0">
                <a:solidFill>
                  <a:srgbClr val="0000FF"/>
                </a:solidFill>
              </a:rPr>
              <a:t>…the </a:t>
            </a:r>
            <a:r>
              <a:rPr lang="en-US" sz="1600" dirty="0">
                <a:solidFill>
                  <a:srgbClr val="0000FF"/>
                </a:solidFill>
              </a:rPr>
              <a:t>worst hotel I had ever stayed at ...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S</a:t>
            </a:r>
            <a:r>
              <a:rPr lang="fr-FR" sz="2000" dirty="0" err="1" smtClean="0"/>
              <a:t>ervice</a:t>
            </a:r>
            <a:r>
              <a:rPr lang="fr-FR" sz="2000" dirty="0" smtClean="0"/>
              <a:t>  </a:t>
            </a:r>
            <a:r>
              <a:rPr lang="fr-FR" sz="2000" dirty="0"/>
              <a:t>(3/5 stars, 31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Upon checking out another couple was checking early due to a problem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8000"/>
                </a:solidFill>
              </a:rPr>
              <a:t>(+) </a:t>
            </a:r>
            <a:r>
              <a:rPr lang="en-US" sz="1600" dirty="0">
                <a:solidFill>
                  <a:srgbClr val="008000"/>
                </a:solidFill>
              </a:rPr>
              <a:t>Every single hotel staff member treated us great and answered every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>
                <a:solidFill>
                  <a:srgbClr val="0000FF"/>
                </a:solidFill>
              </a:rPr>
              <a:t>(-) </a:t>
            </a:r>
            <a:r>
              <a:rPr lang="en-US" sz="1600" dirty="0">
                <a:solidFill>
                  <a:srgbClr val="0000FF"/>
                </a:solidFill>
              </a:rPr>
              <a:t>The food is cold and the service gives new meaning to </a:t>
            </a:r>
            <a:r>
              <a:rPr lang="en-US" sz="1600" dirty="0" smtClean="0">
                <a:solidFill>
                  <a:srgbClr val="0000FF"/>
                </a:solidFill>
              </a:rPr>
              <a:t>SLOW</a:t>
            </a:r>
            <a:r>
              <a:rPr lang="en-US" sz="1600" dirty="0">
                <a:solidFill>
                  <a:srgbClr val="0000FF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2000" dirty="0" smtClean="0"/>
              <a:t>D</a:t>
            </a:r>
            <a:r>
              <a:rPr lang="fr-FR" sz="2000" dirty="0" err="1" smtClean="0"/>
              <a:t>ining</a:t>
            </a:r>
            <a:r>
              <a:rPr lang="fr-FR" sz="2000" dirty="0" smtClean="0"/>
              <a:t> (</a:t>
            </a:r>
            <a:r>
              <a:rPr lang="fr-FR" sz="2000" dirty="0"/>
              <a:t>3/5 stars, 18 </a:t>
            </a:r>
            <a:r>
              <a:rPr lang="fr-FR" sz="2000" dirty="0" err="1"/>
              <a:t>comments</a:t>
            </a:r>
            <a:r>
              <a:rPr lang="fr-FR" sz="2000" dirty="0"/>
              <a:t>)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(+) </a:t>
            </a:r>
            <a:r>
              <a:rPr lang="en-US" sz="1600" dirty="0" smtClean="0">
                <a:solidFill>
                  <a:srgbClr val="008000"/>
                </a:solidFill>
              </a:rPr>
              <a:t>our favorite place to stay in </a:t>
            </a:r>
            <a:r>
              <a:rPr lang="en-US" sz="1600" dirty="0" err="1" smtClean="0">
                <a:solidFill>
                  <a:srgbClr val="008000"/>
                </a:solidFill>
              </a:rPr>
              <a:t>biloxi.the</a:t>
            </a:r>
            <a:r>
              <a:rPr lang="en-US" sz="1600" dirty="0" smtClean="0">
                <a:solidFill>
                  <a:srgbClr val="008000"/>
                </a:solidFill>
              </a:rPr>
              <a:t> food is great also the service ...</a:t>
            </a:r>
          </a:p>
          <a:p>
            <a:pPr marL="457200" lvl="1" indent="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8000"/>
                </a:solidFill>
              </a:rPr>
              <a:t>(+) </a:t>
            </a:r>
            <a:r>
              <a:rPr lang="en-US" sz="1600" dirty="0" smtClean="0">
                <a:solidFill>
                  <a:srgbClr val="008000"/>
                </a:solidFill>
              </a:rPr>
              <a:t>Offer of free buffet for joining the Play</a:t>
            </a:r>
            <a:endParaRPr lang="en-US" sz="16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765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Baseline </a:t>
            </a:r>
            <a:r>
              <a:rPr lang="en-US" dirty="0"/>
              <a:t>methods assume classes have equal </a:t>
            </a:r>
            <a:r>
              <a:rPr lang="en-US" dirty="0" smtClean="0"/>
              <a:t>frequencies!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dirty="0" smtClean="0"/>
              <a:t>If not balanced (common in the real world) </a:t>
            </a:r>
          </a:p>
          <a:p>
            <a:pPr lvl="1"/>
            <a:r>
              <a:rPr lang="en-US" dirty="0" smtClean="0"/>
              <a:t>can’t use accuracies as an evaluation </a:t>
            </a:r>
          </a:p>
          <a:p>
            <a:pPr lvl="1"/>
            <a:r>
              <a:rPr lang="en-US" dirty="0" smtClean="0"/>
              <a:t>need to use F-scores</a:t>
            </a:r>
          </a:p>
          <a:p>
            <a:r>
              <a:rPr lang="en-US" dirty="0" smtClean="0"/>
              <a:t>Severe </a:t>
            </a:r>
            <a:r>
              <a:rPr lang="en-US" dirty="0" err="1"/>
              <a:t>i</a:t>
            </a:r>
            <a:r>
              <a:rPr lang="en-US" dirty="0" err="1" smtClean="0"/>
              <a:t>mbalancing</a:t>
            </a:r>
            <a:r>
              <a:rPr lang="en-US" dirty="0" smtClean="0"/>
              <a:t> also can degrade classifier performance</a:t>
            </a:r>
          </a:p>
          <a:p>
            <a:r>
              <a:rPr lang="en-US" dirty="0" smtClean="0"/>
              <a:t>Two common solutions:</a:t>
            </a: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Resampling in training</a:t>
            </a:r>
          </a:p>
          <a:p>
            <a:pPr lvl="2"/>
            <a:r>
              <a:rPr lang="en-US" dirty="0" smtClean="0"/>
              <a:t>Random </a:t>
            </a:r>
            <a:r>
              <a:rPr lang="en-US" dirty="0" err="1" smtClean="0"/>
              <a:t>undersampling</a:t>
            </a:r>
            <a:endParaRPr lang="en-US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dirty="0" smtClean="0"/>
              <a:t>Cost-sensitive learning</a:t>
            </a:r>
          </a:p>
          <a:p>
            <a:pPr lvl="2"/>
            <a:r>
              <a:rPr lang="en-US" dirty="0" smtClean="0"/>
              <a:t> Penalize SVM more for misclassification of the rare thing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55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How to deal with </a:t>
            </a:r>
            <a:r>
              <a:rPr lang="en-US" dirty="0"/>
              <a:t>7</a:t>
            </a:r>
            <a:r>
              <a:rPr lang="en-US" dirty="0" smtClean="0"/>
              <a:t> stars?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57350"/>
            <a:ext cx="8534400" cy="29718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Map to binary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 smtClean="0"/>
              <a:t>Use linear or ordinal regression</a:t>
            </a:r>
          </a:p>
          <a:p>
            <a:pPr lvl="1"/>
            <a:r>
              <a:rPr lang="en-US" sz="2800" dirty="0" smtClean="0"/>
              <a:t>Or  specialized models like metric labeling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374437" y="819150"/>
            <a:ext cx="6769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Bo Pang and Lillian Lee.  2005.  Seeing stars: Exploiting class relationships for sentiment categorization with respect to rating scales.  ACL,  115–124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82126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on Sentiment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534400" cy="3657600"/>
          </a:xfrm>
        </p:spPr>
        <p:txBody>
          <a:bodyPr/>
          <a:lstStyle/>
          <a:p>
            <a:r>
              <a:rPr lang="en-US" sz="2800" dirty="0"/>
              <a:t>Generally modeled as classification or regression task</a:t>
            </a:r>
          </a:p>
          <a:p>
            <a:pPr lvl="1"/>
            <a:r>
              <a:rPr lang="en-US" sz="2400" dirty="0"/>
              <a:t>predict a binary or ordinal </a:t>
            </a:r>
            <a:r>
              <a:rPr lang="en-US" sz="2400" dirty="0" smtClean="0"/>
              <a:t>label</a:t>
            </a:r>
          </a:p>
          <a:p>
            <a:r>
              <a:rPr lang="en-US" sz="2800" dirty="0" smtClean="0"/>
              <a:t>Features:</a:t>
            </a:r>
          </a:p>
          <a:p>
            <a:pPr lvl="1"/>
            <a:r>
              <a:rPr lang="en-US" sz="2400" dirty="0" smtClean="0"/>
              <a:t>Negation is important</a:t>
            </a:r>
          </a:p>
          <a:p>
            <a:pPr lvl="1"/>
            <a:r>
              <a:rPr lang="en-US" sz="2400" dirty="0" smtClean="0"/>
              <a:t>Using all words (in naïve </a:t>
            </a:r>
            <a:r>
              <a:rPr lang="en-US" sz="2400" dirty="0" err="1" smtClean="0"/>
              <a:t>bayes</a:t>
            </a:r>
            <a:r>
              <a:rPr lang="en-US" sz="2400" dirty="0" smtClean="0"/>
              <a:t>) works well for some tasks</a:t>
            </a:r>
          </a:p>
          <a:p>
            <a:pPr lvl="1"/>
            <a:r>
              <a:rPr lang="en-US" sz="2400" dirty="0" smtClean="0"/>
              <a:t>Finding </a:t>
            </a:r>
            <a:r>
              <a:rPr lang="en-US" sz="2400" dirty="0"/>
              <a:t>subsets of words may help in other </a:t>
            </a:r>
            <a:r>
              <a:rPr lang="en-US" sz="2400" dirty="0" smtClean="0"/>
              <a:t>tasks</a:t>
            </a:r>
          </a:p>
          <a:p>
            <a:pPr lvl="2"/>
            <a:r>
              <a:rPr lang="en-US" sz="2400" dirty="0" smtClean="0"/>
              <a:t>Hand-built polarity lexicons</a:t>
            </a:r>
          </a:p>
          <a:p>
            <a:pPr lvl="2"/>
            <a:r>
              <a:rPr lang="en-US" sz="2400" dirty="0" smtClean="0"/>
              <a:t>Use seeds and semi-supervised learning to induce lexicons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43812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16451</TotalTime>
  <Words>815</Words>
  <Application>Microsoft Office PowerPoint</Application>
  <PresentationFormat>On-screen Show (16:9)</PresentationFormat>
  <Paragraphs>126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NLP-jurafsky</vt:lpstr>
      <vt:lpstr>Sentiment Analysis</vt:lpstr>
      <vt:lpstr>Finding sentiment of a sentence</vt:lpstr>
      <vt:lpstr>Finding aspect/attribute/target of sentiment</vt:lpstr>
      <vt:lpstr>Finding aspect/attribute/target of sentiment</vt:lpstr>
      <vt:lpstr>Putting it all together: Finding sentiment for aspects</vt:lpstr>
      <vt:lpstr>Results of Blair-Goldensohn et al. method</vt:lpstr>
      <vt:lpstr>Baseline methods assume classes have equal frequencies!</vt:lpstr>
      <vt:lpstr>How to deal with 7 stars?</vt:lpstr>
      <vt:lpstr>Summary on Sentiment</vt:lpstr>
      <vt:lpstr>Scherer Typology of Affective States</vt:lpstr>
      <vt:lpstr>Computational work on other affective states</vt:lpstr>
      <vt:lpstr>Detection of Friendliness</vt:lpstr>
      <vt:lpstr>Sentiment Analysis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337</cp:revision>
  <cp:lastPrinted>2012-01-23T20:23:20Z</cp:lastPrinted>
  <dcterms:created xsi:type="dcterms:W3CDTF">2010-04-19T15:31:24Z</dcterms:created>
  <dcterms:modified xsi:type="dcterms:W3CDTF">2012-03-21T18:45:18Z</dcterms:modified>
</cp:coreProperties>
</file>