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499" r:id="rId2"/>
    <p:sldId id="658" r:id="rId3"/>
    <p:sldId id="659" r:id="rId4"/>
    <p:sldId id="519" r:id="rId5"/>
    <p:sldId id="660" r:id="rId6"/>
    <p:sldId id="503" r:id="rId7"/>
    <p:sldId id="392" r:id="rId8"/>
    <p:sldId id="394" r:id="rId9"/>
    <p:sldId id="689" r:id="rId10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 xmlns="">
        <p14:section name="Maximum Entropy Models and Discriminative Estimation" id="{4F138930-6F7F-B44E-AF40-93E18FA63609}">
          <p14:sldIdLst>
            <p14:sldId id="384"/>
            <p14:sldId id="385"/>
            <p14:sldId id="386"/>
            <p14:sldId id="512"/>
            <p14:sldId id="387"/>
            <p14:sldId id="521"/>
            <p14:sldId id="388"/>
            <p14:sldId id="513"/>
            <p14:sldId id="499"/>
            <p14:sldId id="500"/>
            <p14:sldId id="658"/>
            <p14:sldId id="501"/>
            <p14:sldId id="659"/>
            <p14:sldId id="519"/>
            <p14:sldId id="502"/>
            <p14:sldId id="660"/>
            <p14:sldId id="503"/>
            <p14:sldId id="392"/>
            <p14:sldId id="394"/>
            <p14:sldId id="689"/>
            <p14:sldId id="688"/>
            <p14:sldId id="505"/>
            <p14:sldId id="661"/>
            <p14:sldId id="506"/>
            <p14:sldId id="507"/>
            <p14:sldId id="508"/>
            <p14:sldId id="520"/>
            <p14:sldId id="509"/>
            <p14:sldId id="690"/>
            <p14:sldId id="691"/>
            <p14:sldId id="652"/>
            <p14:sldId id="537"/>
            <p14:sldId id="692"/>
            <p14:sldId id="522"/>
            <p14:sldId id="534"/>
            <p14:sldId id="523"/>
            <p14:sldId id="524"/>
            <p14:sldId id="525"/>
            <p14:sldId id="526"/>
            <p14:sldId id="527"/>
            <p14:sldId id="528"/>
            <p14:sldId id="529"/>
            <p14:sldId id="536"/>
            <p14:sldId id="531"/>
            <p14:sldId id="532"/>
            <p14:sldId id="533"/>
          </p14:sldIdLst>
        </p14:section>
        <p14:section name="Maxent Model estimation and smoothing" id="{6359BEAC-69BD-974C-9807-1D0E50EC7B2D}">
          <p14:sldIdLst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657"/>
            <p14:sldId id="662"/>
            <p14:sldId id="717"/>
            <p14:sldId id="718"/>
            <p14:sldId id="713"/>
            <p14:sldId id="719"/>
            <p14:sldId id="712"/>
            <p14:sldId id="714"/>
            <p14:sldId id="715"/>
            <p14:sldId id="716"/>
            <p14:sldId id="700"/>
            <p14:sldId id="709"/>
            <p14:sldId id="710"/>
            <p14:sldId id="701"/>
            <p14:sldId id="698"/>
            <p14:sldId id="720"/>
            <p14:sldId id="722"/>
            <p14:sldId id="727"/>
            <p14:sldId id="723"/>
            <p14:sldId id="724"/>
            <p14:sldId id="728"/>
            <p14:sldId id="721"/>
            <p14:sldId id="725"/>
            <p14:sldId id="726"/>
            <p14:sldId id="734"/>
            <p14:sldId id="735"/>
            <p14:sldId id="736"/>
            <p14:sldId id="738"/>
            <p14:sldId id="739"/>
            <p14:sldId id="737"/>
            <p14:sldId id="742"/>
            <p14:sldId id="756"/>
            <p14:sldId id="743"/>
            <p14:sldId id="755"/>
            <p14:sldId id="759"/>
            <p14:sldId id="744"/>
            <p14:sldId id="745"/>
            <p14:sldId id="746"/>
            <p14:sldId id="747"/>
            <p14:sldId id="760"/>
            <p14:sldId id="761"/>
            <p14:sldId id="812"/>
            <p14:sldId id="813"/>
            <p14:sldId id="814"/>
            <p14:sldId id="764"/>
            <p14:sldId id="765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766"/>
            <p14:sldId id="768"/>
            <p14:sldId id="816"/>
            <p14:sldId id="770"/>
            <p14:sldId id="771"/>
            <p14:sldId id="772"/>
            <p14:sldId id="773"/>
            <p14:sldId id="787"/>
            <p14:sldId id="785"/>
            <p14:sldId id="786"/>
            <p14:sldId id="790"/>
            <p14:sldId id="794"/>
            <p14:sldId id="792"/>
            <p14:sldId id="815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693"/>
            <p14:sldId id="694"/>
            <p14:sldId id="580"/>
            <p14:sldId id="581"/>
            <p14:sldId id="582"/>
            <p14:sldId id="583"/>
            <p14:sldId id="584"/>
            <p14:sldId id="585"/>
            <p14:sldId id="586"/>
            <p14:sldId id="695"/>
            <p14:sldId id="696"/>
            <p14:sldId id="587"/>
            <p14:sldId id="588"/>
            <p14:sldId id="589"/>
            <p14:sldId id="590"/>
            <p14:sldId id="697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</p14:sldIdLst>
        </p14:section>
        <p14:section name="Part-of-Speech Tagging and Maxent Sequence Models" id="{EBC58517-C585-0B42-ACB8-0E9F9DA5DA5B}">
          <p14:sldIdLst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9406" autoAdjust="0"/>
    <p:restoredTop sz="88551" autoAdjust="0"/>
  </p:normalViewPr>
  <p:slideViewPr>
    <p:cSldViewPr>
      <p:cViewPr>
        <p:scale>
          <a:sx n="100" d="100"/>
          <a:sy n="100" d="100"/>
        </p:scale>
        <p:origin x="-1224" y="-6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59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169" y="0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796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9" y="9722796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9" y="0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4" y="4862263"/>
            <a:ext cx="5205934" cy="460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796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9" y="9722796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0480737" indent="-39992813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87924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7584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46377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95169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300"/>
              <a:pPr eaLnBrk="1" hangingPunct="1"/>
              <a:t>1</a:t>
            </a:fld>
            <a:endParaRPr lang="en-US" sz="13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75848">
              <a:defRPr/>
            </a:pPr>
            <a:r>
              <a:rPr lang="en-US" dirty="0" smtClean="0"/>
              <a:t>Write:</a:t>
            </a:r>
            <a:r>
              <a:rPr lang="en-US" baseline="0" dirty="0" smtClean="0"/>
              <a:t> </a:t>
            </a:r>
            <a:r>
              <a:rPr lang="en-US" sz="1300" dirty="0" smtClean="0">
                <a:ea typeface="ＭＳ Ｐゴシック" charset="0"/>
                <a:cs typeface="ＭＳ Ｐゴシック" charset="0"/>
              </a:rPr>
              <a:t>: 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f: C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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 D 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Times New Roman" charset="0"/>
              </a:rPr>
              <a:t>→ </a:t>
            </a:r>
            <a:r>
              <a:rPr lang="en-US" b="1" dirty="0" err="1" smtClean="0">
                <a:solidFill>
                  <a:srgbClr val="008000"/>
                </a:solidFill>
                <a:latin typeface="Cambria Math"/>
                <a:ea typeface="ＭＳ Ｐゴシック" charset="0"/>
                <a:cs typeface="Cambria Math"/>
              </a:rPr>
              <a:t>ℝ</a:t>
            </a:r>
            <a:r>
              <a:rPr lang="en-US" b="1" dirty="0" smtClean="0">
                <a:solidFill>
                  <a:srgbClr val="008000"/>
                </a:solidFill>
                <a:ea typeface="ＭＳ Ｐゴシック" charset="0"/>
                <a:cs typeface="Times New Roman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724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Purple is left 2</a:t>
            </a:r>
          </a:p>
          <a:p>
            <a:r>
              <a:rPr lang="en-US" dirty="0" smtClean="0"/>
              <a:t>Orange/red is second</a:t>
            </a:r>
          </a:p>
          <a:p>
            <a:r>
              <a:rPr lang="en-US" dirty="0" smtClean="0"/>
              <a:t>Green is 3rd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8454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that “every feature we present in this class</a:t>
            </a:r>
            <a:r>
              <a:rPr lang="en-US" baseline="0" dirty="0" smtClean="0"/>
              <a:t> is like this.”</a:t>
            </a:r>
          </a:p>
          <a:p>
            <a:pPr defTabSz="975848">
              <a:defRPr/>
            </a:pPr>
            <a:r>
              <a:rPr lang="en-US" sz="1300" dirty="0" smtClean="0">
                <a:ea typeface="ＭＳ Ｐゴシック" charset="0"/>
                <a:cs typeface="ＭＳ Ｐゴシック" charset="0"/>
              </a:rPr>
              <a:t>We will say that </a:t>
            </a:r>
            <a:r>
              <a:rPr lang="en-US" sz="13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Φ(</a:t>
            </a:r>
            <a:r>
              <a:rPr lang="en-US" sz="1300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13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1300" dirty="0" smtClean="0">
                <a:ea typeface="ＭＳ Ｐゴシック" charset="0"/>
                <a:cs typeface="ＭＳ Ｐゴシック" charset="0"/>
              </a:rPr>
              <a:t>is a feature of the data 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1300" dirty="0" smtClean="0">
                <a:ea typeface="ＭＳ Ｐゴシック" charset="0"/>
                <a:cs typeface="ＭＳ Ｐゴシック" charset="0"/>
              </a:rPr>
              <a:t>, when, for each </a:t>
            </a:r>
            <a:r>
              <a:rPr lang="en-US" sz="1300" i="1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1300" i="1" baseline="-25000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sz="1300" dirty="0" smtClean="0">
                <a:ea typeface="ＭＳ Ｐゴシック" charset="0"/>
                <a:cs typeface="ＭＳ Ｐゴシック" charset="0"/>
              </a:rPr>
              <a:t>, the conjunction </a:t>
            </a:r>
            <a:r>
              <a:rPr lang="en-US" sz="13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Φ(</a:t>
            </a:r>
            <a:r>
              <a:rPr lang="en-US" sz="1300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d) </a:t>
            </a:r>
            <a:r>
              <a:rPr lang="en-US" sz="1300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</a:t>
            </a:r>
            <a:r>
              <a:rPr lang="en-US" sz="13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300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13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300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13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300" i="1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1300" i="1" baseline="-25000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sz="1300" dirty="0" smtClean="0">
                <a:latin typeface="Lucida San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300" dirty="0" smtClean="0">
                <a:ea typeface="ＭＳ Ｐゴシック" charset="0"/>
                <a:cs typeface="ＭＳ Ｐゴシック" charset="0"/>
              </a:rPr>
              <a:t>is a feature of the data-class pair </a:t>
            </a:r>
            <a:r>
              <a:rPr lang="en-US" sz="13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300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c, d</a:t>
            </a:r>
            <a:r>
              <a:rPr lang="en-US" sz="13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endParaRPr lang="en-US" sz="1300" dirty="0" smtClean="0">
              <a:latin typeface="Lucida Sans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4937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0480737" indent="-39992813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87924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7584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46377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95169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300"/>
              <a:pPr eaLnBrk="1" hangingPunct="1"/>
              <a:t>9</a:t>
            </a:fld>
            <a:endParaRPr lang="en-US" sz="13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Discriminative Model Features</a:t>
            </a:r>
            <a:endParaRPr lang="en-US" dirty="0"/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features from text for discriminative NLP models</a:t>
            </a:r>
          </a:p>
          <a:p>
            <a:endParaRPr lang="en-US" dirty="0"/>
          </a:p>
          <a:p>
            <a:r>
              <a:rPr lang="en-US" dirty="0" smtClean="0"/>
              <a:t>Christopher Manning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9526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In these slides and most </a:t>
            </a:r>
            <a:r>
              <a:rPr lang="en-US" sz="2400" dirty="0" err="1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maxent</a:t>
            </a:r>
            <a:r>
              <a:rPr lang="en-US" sz="2400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 work: </a:t>
            </a:r>
            <a:r>
              <a:rPr lang="en-US" sz="2400" i="1" dirty="0" smtClean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features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are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elementary pieces of evidence that link aspects of what we observe </a:t>
            </a:r>
            <a:r>
              <a:rPr lang="en-US" sz="2400" i="1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d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with a category </a:t>
            </a:r>
            <a:r>
              <a:rPr lang="en-US" sz="2400" i="1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that we want to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predict</a:t>
            </a:r>
            <a:endParaRPr lang="en-US" sz="2400" i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 feature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is a function with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bounded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real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value</a:t>
            </a:r>
            <a:r>
              <a:rPr lang="en-US" b="1" dirty="0" smtClean="0">
                <a:solidFill>
                  <a:srgbClr val="008000"/>
                </a:solidFill>
                <a:ea typeface="ＭＳ Ｐゴシック" charset="0"/>
                <a:cs typeface="Times New Roman" charset="0"/>
              </a:rPr>
              <a:t> </a:t>
            </a:r>
            <a:endParaRPr lang="en-US" b="1" dirty="0">
              <a:solidFill>
                <a:srgbClr val="008000"/>
              </a:solidFill>
              <a:ea typeface="ＭＳ Ｐゴシック" charset="0"/>
              <a:cs typeface="Times New Roman" charset="0"/>
            </a:endParaRPr>
          </a:p>
          <a:p>
            <a:pPr marL="0" indent="0" eaLnBrk="1" hangingPunct="1">
              <a:buNone/>
            </a:pPr>
            <a:endParaRPr lang="en-US" sz="2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9532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Example features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355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5000"/>
              </a:lnSpc>
            </a:pPr>
            <a:r>
              <a:rPr lang="en-US" i="1" dirty="0" smtClean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 smtClean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-1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ja-JP" alt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in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isCapitalized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]</a:t>
            </a:r>
          </a:p>
          <a:p>
            <a:pPr lvl="1">
              <a:lnSpc>
                <a:spcPct val="95000"/>
              </a:lnSpc>
            </a:pPr>
            <a:r>
              <a:rPr lang="en-US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hasAccentedLatinChar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</a:t>
            </a:r>
          </a:p>
          <a:p>
            <a:pPr lvl="1">
              <a:lnSpc>
                <a:spcPct val="95000"/>
              </a:lnSpc>
            </a:pP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DRUG 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ends(</a:t>
            </a:r>
            <a:r>
              <a:rPr lang="en-US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, 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ja-JP" alt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]</a:t>
            </a:r>
          </a:p>
          <a:p>
            <a:pPr lvl="1">
              <a:lnSpc>
                <a:spcPct val="95000"/>
              </a:lnSpc>
            </a:pPr>
            <a:endParaRPr lang="en-US" dirty="0" smtClean="0">
              <a:solidFill>
                <a:srgbClr val="008000"/>
              </a:solidFill>
              <a:latin typeface="Times New Roman" charset="0"/>
              <a:ea typeface="ＭＳ Ｐゴシック" charset="0"/>
            </a:endParaRPr>
          </a:p>
          <a:p>
            <a:pPr marL="457200" lvl="1" indent="0" eaLnBrk="1" hangingPunct="1">
              <a:buNone/>
            </a:pPr>
            <a:endParaRPr lang="en-US" dirty="0">
              <a:solidFill>
                <a:srgbClr val="008000"/>
              </a:solidFill>
              <a:latin typeface="Times New Roman" charset="0"/>
              <a:ea typeface="ＭＳ Ｐゴシック" charset="0"/>
            </a:endParaRPr>
          </a:p>
          <a:p>
            <a:pPr lvl="1" eaLnBrk="1" hangingPunct="1"/>
            <a:endParaRPr lang="en-US" dirty="0">
              <a:solidFill>
                <a:srgbClr val="008000"/>
              </a:solidFill>
              <a:latin typeface="Times New Roman" charset="0"/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Models will assign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to each </a:t>
            </a:r>
            <a:r>
              <a:rPr lang="en-US" dirty="0">
                <a:ea typeface="ＭＳ Ｐゴシック" charset="0"/>
                <a:cs typeface="ＭＳ Ｐゴシック" charset="0"/>
              </a:rPr>
              <a:t>feature a </a:t>
            </a:r>
            <a:r>
              <a:rPr lang="en-US" i="1" dirty="0" smtClean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weight</a:t>
            </a:r>
            <a:r>
              <a:rPr lang="en-US" i="1" dirty="0" smtClean="0"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A positive weight votes that this configuration is likely correct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A negative weight votes that this configuration is likely incorrect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19200" y="2668369"/>
            <a:ext cx="7081900" cy="665381"/>
            <a:chOff x="1219200" y="2668369"/>
            <a:chExt cx="7081900" cy="665381"/>
          </a:xfrm>
        </p:grpSpPr>
        <p:sp>
          <p:nvSpPr>
            <p:cNvPr id="23558" name="Text Box 1028"/>
            <p:cNvSpPr txBox="1">
              <a:spLocks noChangeArrowheads="1"/>
            </p:cNvSpPr>
            <p:nvPr/>
          </p:nvSpPr>
          <p:spPr bwMode="auto">
            <a:xfrm>
              <a:off x="3048000" y="2687419"/>
              <a:ext cx="145165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smtClean="0">
                  <a:solidFill>
                    <a:schemeClr val="accent6"/>
                  </a:solidFill>
                </a:rPr>
                <a:t> LOCATION</a:t>
              </a:r>
              <a:endParaRPr lang="en-US" sz="1800" dirty="0">
                <a:solidFill>
                  <a:schemeClr val="accent6"/>
                </a:solidFill>
              </a:endParaRPr>
            </a:p>
            <a:p>
              <a:pPr eaLnBrk="1" hangingPunct="1"/>
              <a:r>
                <a:rPr lang="en-US" sz="1800" i="1" dirty="0">
                  <a:solidFill>
                    <a:srgbClr val="CC0000"/>
                  </a:solidFill>
                </a:rPr>
                <a:t>in </a:t>
              </a:r>
              <a:r>
                <a:rPr lang="en-US" sz="1800" i="1" dirty="0" smtClean="0">
                  <a:solidFill>
                    <a:srgbClr val="CC0000"/>
                  </a:solidFill>
                </a:rPr>
                <a:t>Québec</a:t>
              </a:r>
              <a:endParaRPr lang="en-US" sz="1800" i="1" dirty="0">
                <a:solidFill>
                  <a:srgbClr val="CC0000"/>
                </a:solidFill>
              </a:endParaRPr>
            </a:p>
          </p:txBody>
        </p:sp>
        <p:sp>
          <p:nvSpPr>
            <p:cNvPr id="23559" name="Text Box 1029"/>
            <p:cNvSpPr txBox="1">
              <a:spLocks noChangeArrowheads="1"/>
            </p:cNvSpPr>
            <p:nvPr/>
          </p:nvSpPr>
          <p:spPr bwMode="auto">
            <a:xfrm>
              <a:off x="7162800" y="2668369"/>
              <a:ext cx="11383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dirty="0" smtClean="0">
                  <a:solidFill>
                    <a:srgbClr val="FF8700"/>
                  </a:solidFill>
                </a:rPr>
                <a:t>PERSON</a:t>
              </a:r>
              <a:endParaRPr lang="en-US" sz="1800" dirty="0">
                <a:solidFill>
                  <a:srgbClr val="FF8700"/>
                </a:solidFill>
              </a:endParaRPr>
            </a:p>
            <a:p>
              <a:pPr eaLnBrk="1" hangingPunct="1"/>
              <a:r>
                <a:rPr lang="en-US" sz="1800" i="1" dirty="0" smtClean="0">
                  <a:solidFill>
                    <a:srgbClr val="CC0000"/>
                  </a:solidFill>
                </a:rPr>
                <a:t>saw Sue</a:t>
              </a:r>
              <a:endParaRPr lang="en-US" sz="1800" i="1" dirty="0">
                <a:solidFill>
                  <a:srgbClr val="CC0000"/>
                </a:solidFill>
              </a:endParaRPr>
            </a:p>
          </p:txBody>
        </p:sp>
        <p:sp>
          <p:nvSpPr>
            <p:cNvPr id="23560" name="Text Box 1030"/>
            <p:cNvSpPr txBox="1">
              <a:spLocks noChangeArrowheads="1"/>
            </p:cNvSpPr>
            <p:nvPr/>
          </p:nvSpPr>
          <p:spPr bwMode="auto">
            <a:xfrm>
              <a:off x="5181600" y="2668369"/>
              <a:ext cx="17526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r" eaLnBrk="1" hangingPunct="1"/>
              <a:r>
                <a:rPr lang="en-US" sz="1800" dirty="0" smtClean="0">
                  <a:solidFill>
                    <a:srgbClr val="FF8700"/>
                  </a:solidFill>
                </a:rPr>
                <a:t>DRUG</a:t>
              </a:r>
              <a:endParaRPr lang="en-US" sz="1800" dirty="0">
                <a:solidFill>
                  <a:srgbClr val="FF8700"/>
                </a:solidFill>
              </a:endParaRPr>
            </a:p>
            <a:p>
              <a:pPr eaLnBrk="1" hangingPunct="1"/>
              <a:r>
                <a:rPr lang="en-US" sz="1800" i="1" dirty="0" smtClean="0">
                  <a:solidFill>
                    <a:srgbClr val="CC0000"/>
                  </a:solidFill>
                </a:rPr>
                <a:t>taking Zantac</a:t>
              </a:r>
              <a:endParaRPr lang="en-US" sz="1800" i="1" dirty="0">
                <a:solidFill>
                  <a:srgbClr val="CC0000"/>
                </a:solidFill>
              </a:endParaRPr>
            </a:p>
          </p:txBody>
        </p:sp>
        <p:sp>
          <p:nvSpPr>
            <p:cNvPr id="23561" name="Text Box 1031"/>
            <p:cNvSpPr txBox="1">
              <a:spLocks noChangeArrowheads="1"/>
            </p:cNvSpPr>
            <p:nvPr/>
          </p:nvSpPr>
          <p:spPr bwMode="auto">
            <a:xfrm>
              <a:off x="1219200" y="2687419"/>
              <a:ext cx="139449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smtClean="0">
                  <a:solidFill>
                    <a:schemeClr val="accent6"/>
                  </a:solidFill>
                </a:rPr>
                <a:t>LOCATION</a:t>
              </a:r>
              <a:endParaRPr lang="en-US" sz="1800" dirty="0">
                <a:solidFill>
                  <a:schemeClr val="accent6"/>
                </a:solidFill>
              </a:endParaRPr>
            </a:p>
            <a:p>
              <a:pPr eaLnBrk="1" hangingPunct="1"/>
              <a:r>
                <a:rPr lang="en-US" sz="1800" i="1" dirty="0" smtClean="0">
                  <a:solidFill>
                    <a:srgbClr val="CC0000"/>
                  </a:solidFill>
                </a:rPr>
                <a:t>in Arcadia</a:t>
              </a:r>
              <a:endParaRPr lang="en-US" sz="1800" i="1" dirty="0">
                <a:solidFill>
                  <a:srgbClr val="CC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926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Expectations</a:t>
            </a:r>
            <a:endParaRPr lang="en-US" dirty="0"/>
          </a:p>
        </p:txBody>
      </p:sp>
      <p:sp>
        <p:nvSpPr>
          <p:cNvPr id="2355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crucially make use of two </a:t>
            </a:r>
            <a:r>
              <a:rPr lang="en-US" i="1" dirty="0" smtClean="0">
                <a:solidFill>
                  <a:schemeClr val="accent3"/>
                </a:solidFill>
              </a:rPr>
              <a:t>expectations</a:t>
            </a:r>
            <a:r>
              <a:rPr lang="en-US" i="1" dirty="0" smtClean="0"/>
              <a:t> </a:t>
            </a:r>
          </a:p>
          <a:p>
            <a:pPr lvl="2"/>
            <a:r>
              <a:rPr lang="en-US" dirty="0" smtClean="0"/>
              <a:t>actual or predicted counts of a feature firing: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Empirical count (expectation) of a feature: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Model expectation of a feature:</a:t>
            </a:r>
            <a:endParaRPr lang="en-US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92624885"/>
              </p:ext>
            </p:extLst>
          </p:nvPr>
        </p:nvGraphicFramePr>
        <p:xfrm>
          <a:off x="1600200" y="2952750"/>
          <a:ext cx="4915597" cy="533400"/>
        </p:xfrm>
        <a:graphic>
          <a:graphicData uri="http://schemas.openxmlformats.org/presentationml/2006/ole">
            <p:oleObj spid="_x0000_s46179" name="Equation" r:id="rId3" imgW="2568960" imgH="26496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74223302"/>
              </p:ext>
            </p:extLst>
          </p:nvPr>
        </p:nvGraphicFramePr>
        <p:xfrm>
          <a:off x="1600200" y="4171950"/>
          <a:ext cx="3971366" cy="533400"/>
        </p:xfrm>
        <a:graphic>
          <a:graphicData uri="http://schemas.openxmlformats.org/presentationml/2006/ole">
            <p:oleObj spid="_x0000_s46180" name="Equation" r:id="rId4" imgW="2075400" imgH="2649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004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Features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610600" cy="3333750"/>
          </a:xfrm>
        </p:spPr>
        <p:txBody>
          <a:bodyPr/>
          <a:lstStyle/>
          <a:p>
            <a:pPr eaLnBrk="1" hangingPunct="1"/>
            <a:r>
              <a:rPr lang="en-US" sz="2400" dirty="0" smtClean="0">
                <a:ea typeface="ＭＳ Ｐゴシック" charset="0"/>
                <a:cs typeface="ＭＳ Ｐゴシック" charset="0"/>
              </a:rPr>
              <a:t>In NLP uses, usually a feature specifies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ea typeface="ＭＳ Ｐゴシック" charset="0"/>
                <a:cs typeface="ＭＳ Ｐゴシック" charset="0"/>
              </a:rPr>
              <a:t>an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indicator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function – a yes/no </a:t>
            </a:r>
            <a:r>
              <a:rPr lang="en-US" sz="2000" dirty="0" err="1" smtClean="0">
                <a:ea typeface="ＭＳ Ｐゴシック" charset="0"/>
                <a:cs typeface="ＭＳ Ｐゴシック" charset="0"/>
              </a:rPr>
              <a:t>boolean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 matching function –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of properties of the input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particular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class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ea typeface="ＭＳ Ｐゴシック" charset="0"/>
              <a:cs typeface="ＭＳ Ｐゴシック" charset="0"/>
            </a:endParaRPr>
          </a:p>
          <a:p>
            <a:pPr marL="457200" lvl="1" indent="0">
              <a:buNone/>
            </a:pPr>
            <a:r>
              <a:rPr lang="en-US" sz="2800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        f</a:t>
            </a:r>
            <a:r>
              <a:rPr lang="en-US" sz="2800" i="1" baseline="-250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2800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sz="2800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sz="2800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Φ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2800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d) </a:t>
            </a:r>
            <a:r>
              <a:rPr lang="en-US" sz="2800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800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800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800" i="1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sz="2800" i="1" baseline="-25000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j</a:t>
            </a:r>
            <a:r>
              <a:rPr lang="en-US" sz="28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]</a:t>
            </a:r>
            <a:r>
              <a:rPr lang="en-US" i="1" baseline="-25000" dirty="0" smtClean="0">
                <a:solidFill>
                  <a:srgbClr val="008000"/>
                </a:solidFill>
                <a:latin typeface="Lucida Sans" charset="0"/>
                <a:ea typeface="ＭＳ Ｐゴシック" charset="0"/>
              </a:rPr>
              <a:t>            </a:t>
            </a:r>
            <a:r>
              <a:rPr lang="en-US" dirty="0" smtClean="0">
                <a:solidFill>
                  <a:schemeClr val="accent6"/>
                </a:solidFill>
                <a:ea typeface="ＭＳ Ｐゴシック" charset="0"/>
              </a:rPr>
              <a:t>[Value is 0 or 1]</a:t>
            </a:r>
          </a:p>
          <a:p>
            <a:pPr lvl="1"/>
            <a:endParaRPr lang="en-US" i="1" baseline="-25000" dirty="0" smtClean="0">
              <a:solidFill>
                <a:schemeClr val="accent6"/>
              </a:solidFill>
              <a:ea typeface="ＭＳ Ｐゴシック" charset="0"/>
            </a:endParaRPr>
          </a:p>
          <a:p>
            <a:pPr lvl="1"/>
            <a:r>
              <a:rPr lang="en-US" sz="2400" dirty="0" smtClean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Each feature picks </a:t>
            </a:r>
            <a:r>
              <a:rPr lang="en-US" sz="2400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out a </a:t>
            </a:r>
            <a:r>
              <a:rPr lang="en-US" sz="2400" dirty="0" smtClean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data subset and suggests a label for it</a:t>
            </a:r>
          </a:p>
        </p:txBody>
      </p:sp>
    </p:spTree>
    <p:extLst>
      <p:ext uri="{BB962C8B-B14F-4D97-AF65-F5344CB8AC3E}">
        <p14:creationId xmlns:p14="http://schemas.microsoft.com/office/powerpoint/2010/main" xmlns="" val="273644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Feature-Based Models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47775"/>
            <a:ext cx="7772400" cy="372427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decision about a data point is based only on the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features</a:t>
            </a:r>
            <a:r>
              <a:rPr lang="en-US" dirty="0">
                <a:ea typeface="ＭＳ Ｐゴシック" charset="0"/>
                <a:cs typeface="ＭＳ Ｐゴシック" charset="0"/>
              </a:rPr>
              <a:t> active at that point.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5450" y="1990726"/>
            <a:ext cx="2630487" cy="3140332"/>
            <a:chOff x="425450" y="1990726"/>
            <a:chExt cx="2630487" cy="3140332"/>
          </a:xfrm>
        </p:grpSpPr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425450" y="2038350"/>
              <a:ext cx="2622550" cy="24110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434975" y="2241948"/>
              <a:ext cx="255428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chemeClr val="tx2"/>
                  </a:solidFill>
                </a:rPr>
                <a:t>BUSINESS: </a:t>
              </a:r>
              <a:r>
                <a:rPr lang="en-US" sz="2000" dirty="0">
                  <a:solidFill>
                    <a:srgbClr val="A4001D"/>
                  </a:solidFill>
                </a:rPr>
                <a:t>Stocks hit a yearly low …</a:t>
              </a:r>
            </a:p>
          </p:txBody>
        </p:sp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>
              <a:off x="714375" y="1990726"/>
              <a:ext cx="2084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/>
                <a:t>Data</a:t>
              </a:r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768350" y="3418285"/>
              <a:ext cx="2084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/>
                <a:t>Features</a:t>
              </a:r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587375" y="3693319"/>
              <a:ext cx="243205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A4001D"/>
                  </a:solidFill>
                </a:rPr>
                <a:t>{…, stocks, hit, a, yearly, low, …}</a:t>
              </a: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582613" y="3105150"/>
              <a:ext cx="24320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 smtClean="0"/>
                <a:t>Label: </a:t>
              </a:r>
              <a:r>
                <a:rPr lang="en-US" sz="2000" dirty="0" smtClean="0">
                  <a:solidFill>
                    <a:schemeClr val="tx2"/>
                  </a:solidFill>
                </a:rPr>
                <a:t>BUSINESS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434975" y="3101578"/>
              <a:ext cx="2620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512764" y="4423172"/>
              <a:ext cx="25304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/>
                <a:t>Text Categorization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41688" y="1996679"/>
            <a:ext cx="2678112" cy="3111757"/>
            <a:chOff x="3341688" y="1996679"/>
            <a:chExt cx="2678112" cy="3111757"/>
          </a:xfrm>
        </p:grpSpPr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3352800" y="2044303"/>
              <a:ext cx="2667000" cy="24110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4590" name="Text Box 14"/>
            <p:cNvSpPr txBox="1">
              <a:spLocks noChangeArrowheads="1"/>
            </p:cNvSpPr>
            <p:nvPr/>
          </p:nvSpPr>
          <p:spPr bwMode="auto">
            <a:xfrm>
              <a:off x="3397251" y="2247901"/>
              <a:ext cx="253206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A4001D"/>
                  </a:solidFill>
                </a:rPr>
                <a:t>… to restructure </a:t>
              </a:r>
              <a:r>
                <a:rPr lang="en-US" sz="2000" dirty="0" err="1">
                  <a:solidFill>
                    <a:srgbClr val="A4001D"/>
                  </a:solidFill>
                </a:rPr>
                <a:t>bank</a:t>
              </a:r>
              <a:r>
                <a:rPr lang="en-US" sz="2000" dirty="0" err="1">
                  <a:solidFill>
                    <a:schemeClr val="tx2"/>
                  </a:solidFill>
                </a:rPr>
                <a:t>:MONEY</a:t>
              </a:r>
              <a:r>
                <a:rPr lang="en-US" sz="2000" dirty="0">
                  <a:solidFill>
                    <a:srgbClr val="CC0000"/>
                  </a:solidFill>
                </a:rPr>
                <a:t> </a:t>
              </a:r>
              <a:r>
                <a:rPr lang="en-US" sz="2000" dirty="0">
                  <a:solidFill>
                    <a:srgbClr val="A4001D"/>
                  </a:solidFill>
                </a:rPr>
                <a:t>debt.</a:t>
              </a:r>
            </a:p>
          </p:txBody>
        </p:sp>
        <p:sp>
          <p:nvSpPr>
            <p:cNvPr id="24591" name="Text Box 15"/>
            <p:cNvSpPr txBox="1">
              <a:spLocks noChangeArrowheads="1"/>
            </p:cNvSpPr>
            <p:nvPr/>
          </p:nvSpPr>
          <p:spPr bwMode="auto">
            <a:xfrm>
              <a:off x="3621089" y="1996679"/>
              <a:ext cx="20843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Data</a:t>
              </a:r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3675064" y="3424238"/>
              <a:ext cx="20843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Features</a:t>
              </a:r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3416300" y="3699273"/>
              <a:ext cx="250983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>
                  <a:solidFill>
                    <a:srgbClr val="A4001D"/>
                  </a:solidFill>
                </a:rPr>
                <a:t>{…, </a:t>
              </a:r>
              <a:r>
                <a:rPr lang="en-US" sz="1800" i="1" dirty="0">
                  <a:solidFill>
                    <a:srgbClr val="A4001D"/>
                  </a:solidFill>
                  <a:latin typeface="Times New Roman" charset="0"/>
                </a:rPr>
                <a:t>w</a:t>
              </a:r>
              <a:r>
                <a:rPr lang="en-US" sz="1800" baseline="-25000" dirty="0">
                  <a:solidFill>
                    <a:srgbClr val="A4001D"/>
                  </a:solidFill>
                  <a:latin typeface="Times New Roman" charset="0"/>
                </a:rPr>
                <a:t>-1</a:t>
              </a:r>
              <a:r>
                <a:rPr lang="en-US" sz="1800" dirty="0" smtClean="0">
                  <a:solidFill>
                    <a:srgbClr val="A4001D"/>
                  </a:solidFill>
                </a:rPr>
                <a:t>=</a:t>
              </a:r>
              <a:r>
                <a:rPr lang="en-US" sz="1800" dirty="0">
                  <a:solidFill>
                    <a:srgbClr val="A4001D"/>
                  </a:solidFill>
                </a:rPr>
                <a:t>restructure, </a:t>
              </a:r>
              <a:r>
                <a:rPr lang="en-US" sz="1800" i="1" dirty="0" smtClean="0">
                  <a:solidFill>
                    <a:srgbClr val="A4001D"/>
                  </a:solidFill>
                  <a:latin typeface="Times New Roman" charset="0"/>
                </a:rPr>
                <a:t>w</a:t>
              </a:r>
              <a:r>
                <a:rPr lang="en-US" sz="1800" baseline="-25000" dirty="0" smtClean="0">
                  <a:solidFill>
                    <a:srgbClr val="A4001D"/>
                  </a:solidFill>
                  <a:latin typeface="Times New Roman" charset="0"/>
                </a:rPr>
                <a:t>+1</a:t>
              </a:r>
              <a:r>
                <a:rPr lang="en-US" sz="1800" dirty="0" smtClean="0">
                  <a:solidFill>
                    <a:srgbClr val="A4001D"/>
                  </a:solidFill>
                </a:rPr>
                <a:t>=</a:t>
              </a:r>
              <a:r>
                <a:rPr lang="en-US" sz="1800" dirty="0">
                  <a:solidFill>
                    <a:srgbClr val="A4001D"/>
                  </a:solidFill>
                </a:rPr>
                <a:t>debt, </a:t>
              </a:r>
              <a:r>
                <a:rPr lang="en-US" sz="1800" dirty="0" smtClean="0">
                  <a:solidFill>
                    <a:srgbClr val="A4001D"/>
                  </a:solidFill>
                </a:rPr>
                <a:t>L=</a:t>
              </a:r>
              <a:r>
                <a:rPr lang="en-US" sz="1800" dirty="0">
                  <a:solidFill>
                    <a:srgbClr val="A4001D"/>
                  </a:solidFill>
                </a:rPr>
                <a:t>12, …}</a:t>
              </a:r>
            </a:p>
          </p:txBody>
        </p:sp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3489325" y="3111104"/>
              <a:ext cx="24320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/>
                <a:t>Label: </a:t>
              </a:r>
              <a:r>
                <a:rPr lang="en-US" sz="2000" dirty="0" smtClean="0">
                  <a:solidFill>
                    <a:schemeClr val="tx2"/>
                  </a:solidFill>
                </a:rPr>
                <a:t>MONEY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>
              <a:off x="3341688" y="3107532"/>
              <a:ext cx="2620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3419476" y="4400550"/>
              <a:ext cx="253047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Word-Sense Disambiguation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72200" y="2002632"/>
            <a:ext cx="2743200" cy="2820650"/>
            <a:chOff x="6172200" y="2002632"/>
            <a:chExt cx="2743200" cy="2820650"/>
          </a:xfrm>
        </p:grpSpPr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6292850" y="2032397"/>
              <a:ext cx="2622550" cy="24110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>
              <a:off x="6172200" y="2253854"/>
              <a:ext cx="264318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CC0000"/>
                  </a:solidFill>
                </a:rPr>
                <a:t> </a:t>
              </a:r>
              <a:r>
                <a:rPr lang="en-US" sz="2000" dirty="0">
                  <a:solidFill>
                    <a:srgbClr val="A4001D"/>
                  </a:solidFill>
                </a:rPr>
                <a:t>DT      JJ       </a:t>
              </a:r>
              <a:r>
                <a:rPr lang="en-US" sz="2000" dirty="0">
                  <a:solidFill>
                    <a:schemeClr val="tx2"/>
                  </a:solidFill>
                </a:rPr>
                <a:t>NN …</a:t>
              </a:r>
            </a:p>
            <a:p>
              <a:pPr eaLnBrk="1" hangingPunct="1"/>
              <a:r>
                <a:rPr lang="en-US" sz="2000" dirty="0">
                  <a:solidFill>
                    <a:srgbClr val="A4001D"/>
                  </a:solidFill>
                </a:rPr>
                <a:t>The previous fall …</a:t>
              </a:r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6505575" y="2002632"/>
              <a:ext cx="2084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/>
                <a:t>Data</a:t>
              </a:r>
            </a:p>
          </p:txBody>
        </p:sp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6559550" y="3430191"/>
              <a:ext cx="2084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Features</a:t>
              </a:r>
            </a:p>
          </p:txBody>
        </p:sp>
        <p:sp>
          <p:nvSpPr>
            <p:cNvPr id="24602" name="Text Box 26"/>
            <p:cNvSpPr txBox="1">
              <a:spLocks noChangeArrowheads="1"/>
            </p:cNvSpPr>
            <p:nvPr/>
          </p:nvSpPr>
          <p:spPr bwMode="auto">
            <a:xfrm>
              <a:off x="6289676" y="3705225"/>
              <a:ext cx="260032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A4001D"/>
                  </a:solidFill>
                </a:rPr>
                <a:t>{</a:t>
              </a:r>
              <a:r>
                <a:rPr lang="en-US" sz="2000" i="1" dirty="0" smtClean="0">
                  <a:solidFill>
                    <a:srgbClr val="A4001D"/>
                  </a:solidFill>
                  <a:latin typeface="Times New Roman" charset="0"/>
                </a:rPr>
                <a:t>w</a:t>
              </a:r>
              <a:r>
                <a:rPr lang="en-US" sz="2000" dirty="0" smtClean="0">
                  <a:solidFill>
                    <a:srgbClr val="A4001D"/>
                  </a:solidFill>
                </a:rPr>
                <a:t>=</a:t>
              </a:r>
              <a:r>
                <a:rPr lang="en-US" sz="2000" dirty="0">
                  <a:solidFill>
                    <a:srgbClr val="A4001D"/>
                  </a:solidFill>
                </a:rPr>
                <a:t>fall, </a:t>
              </a:r>
              <a:r>
                <a:rPr lang="en-US" sz="2000" i="1" dirty="0" smtClean="0">
                  <a:solidFill>
                    <a:srgbClr val="A4001D"/>
                  </a:solidFill>
                  <a:latin typeface="Times New Roman" charset="0"/>
                </a:rPr>
                <a:t>t</a:t>
              </a:r>
              <a:r>
                <a:rPr lang="en-US" sz="2000" baseline="-25000" dirty="0" smtClean="0">
                  <a:solidFill>
                    <a:srgbClr val="A4001D"/>
                  </a:solidFill>
                  <a:latin typeface="Times New Roman" charset="0"/>
                </a:rPr>
                <a:t>-</a:t>
              </a:r>
              <a:r>
                <a:rPr lang="en-US" sz="2000" baseline="-25000" dirty="0">
                  <a:solidFill>
                    <a:srgbClr val="A4001D"/>
                  </a:solidFill>
                  <a:latin typeface="Times New Roman" charset="0"/>
                </a:rPr>
                <a:t>1</a:t>
              </a:r>
              <a:r>
                <a:rPr lang="en-US" sz="2000" dirty="0" smtClean="0">
                  <a:solidFill>
                    <a:srgbClr val="A4001D"/>
                  </a:solidFill>
                </a:rPr>
                <a:t>=</a:t>
              </a:r>
              <a:r>
                <a:rPr lang="en-US" sz="2000" dirty="0">
                  <a:solidFill>
                    <a:srgbClr val="A4001D"/>
                  </a:solidFill>
                </a:rPr>
                <a:t>JJ </a:t>
              </a:r>
              <a:r>
                <a:rPr lang="en-US" sz="2000" i="1" dirty="0">
                  <a:solidFill>
                    <a:srgbClr val="A4001D"/>
                  </a:solidFill>
                  <a:latin typeface="Times New Roman" charset="0"/>
                </a:rPr>
                <a:t>w</a:t>
              </a:r>
              <a:r>
                <a:rPr lang="en-US" sz="2000" baseline="-25000" dirty="0">
                  <a:solidFill>
                    <a:srgbClr val="A4001D"/>
                  </a:solidFill>
                  <a:latin typeface="Times New Roman" charset="0"/>
                </a:rPr>
                <a:t>-1</a:t>
              </a:r>
              <a:r>
                <a:rPr lang="en-US" sz="2000" dirty="0" smtClean="0">
                  <a:solidFill>
                    <a:srgbClr val="A4001D"/>
                  </a:solidFill>
                </a:rPr>
                <a:t>=</a:t>
              </a:r>
              <a:r>
                <a:rPr lang="en-US" sz="2000" dirty="0">
                  <a:solidFill>
                    <a:srgbClr val="A4001D"/>
                  </a:solidFill>
                </a:rPr>
                <a:t>previous}</a:t>
              </a:r>
            </a:p>
          </p:txBody>
        </p:sp>
        <p:sp>
          <p:nvSpPr>
            <p:cNvPr id="24604" name="Text Box 28"/>
            <p:cNvSpPr txBox="1">
              <a:spLocks noChangeArrowheads="1"/>
            </p:cNvSpPr>
            <p:nvPr/>
          </p:nvSpPr>
          <p:spPr bwMode="auto">
            <a:xfrm>
              <a:off x="6373813" y="3117057"/>
              <a:ext cx="24320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/>
                <a:t>Label: </a:t>
              </a:r>
              <a:r>
                <a:rPr lang="en-US" sz="2000" dirty="0" smtClean="0">
                  <a:solidFill>
                    <a:schemeClr val="tx2"/>
                  </a:solidFill>
                </a:rPr>
                <a:t>NN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4605" name="Line 29"/>
            <p:cNvSpPr>
              <a:spLocks noChangeShapeType="1"/>
            </p:cNvSpPr>
            <p:nvPr/>
          </p:nvSpPr>
          <p:spPr bwMode="auto">
            <a:xfrm>
              <a:off x="6248400" y="3105150"/>
              <a:ext cx="2620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4606" name="Text Box 30"/>
            <p:cNvSpPr txBox="1">
              <a:spLocks noChangeArrowheads="1"/>
            </p:cNvSpPr>
            <p:nvPr/>
          </p:nvSpPr>
          <p:spPr bwMode="auto">
            <a:xfrm>
              <a:off x="6315076" y="4423172"/>
              <a:ext cx="25304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POS Tagging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65892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Example: Text Categorization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610600" cy="333375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0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(Zhang and </a:t>
            </a:r>
            <a:r>
              <a:rPr lang="en-US" sz="2000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Oles</a:t>
            </a:r>
            <a:r>
              <a:rPr lang="en-US" sz="20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 2001)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Features are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presence of each </a:t>
            </a:r>
            <a:r>
              <a:rPr lang="en-US" sz="2000" dirty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word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in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a document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the document </a:t>
            </a:r>
            <a:r>
              <a:rPr lang="en-US" sz="2000" dirty="0" smtClean="0">
                <a:solidFill>
                  <a:srgbClr val="008000"/>
                </a:solidFill>
                <a:ea typeface="ＭＳ Ｐゴシック" charset="0"/>
                <a:cs typeface="ＭＳ Ｐゴシック" charset="0"/>
              </a:rPr>
              <a:t>class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(they do feature selection to use reliable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indicator words)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Tests on classic Reuters data set (and others)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Naïve Bayes: 77.0% F</a:t>
            </a:r>
            <a:r>
              <a:rPr lang="en-US" baseline="-25000" dirty="0">
                <a:ea typeface="ＭＳ Ｐゴシック" charset="0"/>
              </a:rPr>
              <a:t>1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Linear regression: 86.0%</a:t>
            </a:r>
          </a:p>
          <a:p>
            <a:pPr lvl="1" eaLnBrk="1" hangingPunct="1"/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Logistic regression: 86.4%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Support vector machine: 86.5%</a:t>
            </a:r>
          </a:p>
          <a:p>
            <a:pPr eaLnBrk="1" hangingPunct="1"/>
            <a:r>
              <a:rPr lang="en-US" sz="2000" dirty="0" smtClean="0">
                <a:ea typeface="ＭＳ Ｐゴシック" charset="0"/>
                <a:cs typeface="ＭＳ Ｐゴシック" charset="0"/>
              </a:rPr>
              <a:t>Paper emphasizes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the importance of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regularization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(smoothing) for successful use of discriminative methods (not used in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much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early NLP/IR work)</a:t>
            </a:r>
          </a:p>
        </p:txBody>
      </p:sp>
    </p:spTree>
    <p:extLst>
      <p:ext uri="{BB962C8B-B14F-4D97-AF65-F5344CB8AC3E}">
        <p14:creationId xmlns:p14="http://schemas.microsoft.com/office/powerpoint/2010/main" xmlns="" val="297232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Other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Maxent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Classifier Examples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ea typeface="ＭＳ Ｐゴシック" charset="0"/>
                <a:cs typeface="ＭＳ Ｐゴシック" charset="0"/>
              </a:rPr>
              <a:t>You can use a </a:t>
            </a:r>
            <a:r>
              <a:rPr lang="en-US" sz="2000" dirty="0" err="1" smtClean="0">
                <a:ea typeface="ＭＳ Ｐゴシック" charset="0"/>
                <a:cs typeface="ＭＳ Ｐゴシック" charset="0"/>
              </a:rPr>
              <a:t>maxent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 classifier whenever you want to assign data points to one of a number of classes: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Sentence </a:t>
            </a:r>
            <a:r>
              <a:rPr lang="en-US" dirty="0">
                <a:ea typeface="ＭＳ Ｐゴシック" charset="0"/>
                <a:cs typeface="ＭＳ Ｐゴシック" charset="0"/>
              </a:rPr>
              <a:t>boundary detection </a:t>
            </a:r>
            <a:r>
              <a:rPr lang="en-US" sz="1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sz="1400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Mikheev</a:t>
            </a:r>
            <a:r>
              <a:rPr lang="en-US" sz="1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 2000)</a:t>
            </a:r>
            <a:endParaRPr lang="en-US" sz="1400" dirty="0">
              <a:ea typeface="ＭＳ Ｐゴシック" charset="0"/>
              <a:cs typeface="ＭＳ Ｐゴシック" charset="0"/>
            </a:endParaRPr>
          </a:p>
          <a:p>
            <a:pPr lvl="2"/>
            <a:r>
              <a:rPr lang="en-US" dirty="0">
                <a:ea typeface="ＭＳ Ｐゴシック" charset="0"/>
              </a:rPr>
              <a:t>Is </a:t>
            </a:r>
            <a:r>
              <a:rPr lang="en-US" dirty="0" smtClean="0">
                <a:ea typeface="ＭＳ Ｐゴシック" charset="0"/>
              </a:rPr>
              <a:t>a period </a:t>
            </a:r>
            <a:r>
              <a:rPr lang="en-US" dirty="0">
                <a:ea typeface="ＭＳ Ｐゴシック" charset="0"/>
              </a:rPr>
              <a:t>end of sentence or abbreviation</a:t>
            </a:r>
            <a:r>
              <a:rPr lang="en-US" dirty="0" smtClean="0">
                <a:ea typeface="ＭＳ Ｐゴシック" charset="0"/>
              </a:rPr>
              <a:t>?</a:t>
            </a:r>
          </a:p>
          <a:p>
            <a:pPr lvl="1"/>
            <a:r>
              <a:rPr lang="en-US" dirty="0" smtClean="0">
                <a:ea typeface="ＭＳ Ｐゴシック" charset="0"/>
              </a:rPr>
              <a:t>Sentiment analysis </a:t>
            </a:r>
            <a:r>
              <a:rPr lang="en-US" sz="1400" dirty="0" smtClean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(Pang and Lee 2002)</a:t>
            </a:r>
            <a:endParaRPr lang="en-US" sz="1400" dirty="0">
              <a:ea typeface="ＭＳ Ｐゴシック" charset="0"/>
              <a:cs typeface="ＭＳ Ｐゴシック" charset="0"/>
            </a:endParaRPr>
          </a:p>
          <a:p>
            <a:pPr lvl="2"/>
            <a:r>
              <a:rPr lang="en-US" dirty="0" smtClean="0">
                <a:ea typeface="ＭＳ Ｐゴシック" charset="0"/>
              </a:rPr>
              <a:t>Word unigrams, bigrams, POS counts, …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PP attachment </a:t>
            </a:r>
            <a:r>
              <a:rPr lang="en-US" sz="1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sz="1400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Ratnaparkhi</a:t>
            </a:r>
            <a:r>
              <a:rPr lang="en-US" sz="1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 1998)</a:t>
            </a:r>
          </a:p>
          <a:p>
            <a:pPr lvl="2"/>
            <a:r>
              <a:rPr lang="en-US" dirty="0" smtClean="0">
                <a:ea typeface="ＭＳ Ｐゴシック" charset="0"/>
              </a:rPr>
              <a:t>Attach to verb or noun? Features </a:t>
            </a:r>
            <a:r>
              <a:rPr lang="en-US" dirty="0">
                <a:ea typeface="ＭＳ Ｐゴシック" charset="0"/>
              </a:rPr>
              <a:t>of head noun, preposition, etc.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Parsing decisions in  general </a:t>
            </a:r>
            <a:r>
              <a:rPr lang="en-US" sz="1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sz="1400" dirty="0" err="1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Ratnaparkhi</a:t>
            </a:r>
            <a:r>
              <a:rPr lang="en-US" sz="14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 1997; Johnson et al. 1999, etc.</a:t>
            </a:r>
            <a:r>
              <a:rPr lang="en-US" sz="1400" dirty="0" smtClean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)</a:t>
            </a:r>
            <a:endParaRPr lang="en-US" sz="14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03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Discriminative Model Features</a:t>
            </a:r>
            <a:endParaRPr lang="en-US" dirty="0"/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features from text for discriminative NLP models</a:t>
            </a:r>
          </a:p>
          <a:p>
            <a:endParaRPr lang="en-US" dirty="0"/>
          </a:p>
          <a:p>
            <a:r>
              <a:rPr lang="en-US" dirty="0" smtClean="0"/>
              <a:t>Christopher Manning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7381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NLP-class.potx</Template>
  <TotalTime>40422</TotalTime>
  <Words>608</Words>
  <Application>Microsoft Macintosh PowerPoint</Application>
  <PresentationFormat>On-screen Show (16:9)</PresentationFormat>
  <Paragraphs>95</Paragraphs>
  <Slides>9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NLP-class</vt:lpstr>
      <vt:lpstr>Equation</vt:lpstr>
      <vt:lpstr>Discriminative Model Features</vt:lpstr>
      <vt:lpstr>Features</vt:lpstr>
      <vt:lpstr>Example features</vt:lpstr>
      <vt:lpstr>Feature Expectations</vt:lpstr>
      <vt:lpstr>Features</vt:lpstr>
      <vt:lpstr>Feature-Based Models</vt:lpstr>
      <vt:lpstr>Example: Text Categorization</vt:lpstr>
      <vt:lpstr>Other Maxent Classifier Examples</vt:lpstr>
      <vt:lpstr>Discriminative Model Features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Steven</cp:lastModifiedBy>
  <cp:revision>210</cp:revision>
  <cp:lastPrinted>2011-10-24T03:34:11Z</cp:lastPrinted>
  <dcterms:created xsi:type="dcterms:W3CDTF">2010-04-19T15:31:24Z</dcterms:created>
  <dcterms:modified xsi:type="dcterms:W3CDTF">2012-02-15T09:34:33Z</dcterms:modified>
</cp:coreProperties>
</file>