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688" r:id="rId2"/>
    <p:sldId id="661" r:id="rId3"/>
    <p:sldId id="506" r:id="rId4"/>
    <p:sldId id="507" r:id="rId5"/>
    <p:sldId id="508" r:id="rId6"/>
    <p:sldId id="520" r:id="rId7"/>
    <p:sldId id="509" r:id="rId8"/>
    <p:sldId id="690" r:id="rId9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 xmlns="">
        <p14:section name="Maximum Entropy Models and Discriminative Estimation" id="{4F138930-6F7F-B44E-AF40-93E18FA63609}">
          <p14:sldIdLst>
            <p14:sldId id="384"/>
            <p14:sldId id="385"/>
            <p14:sldId id="386"/>
            <p14:sldId id="512"/>
            <p14:sldId id="387"/>
            <p14:sldId id="521"/>
            <p14:sldId id="388"/>
            <p14:sldId id="513"/>
            <p14:sldId id="499"/>
            <p14:sldId id="500"/>
            <p14:sldId id="658"/>
            <p14:sldId id="501"/>
            <p14:sldId id="659"/>
            <p14:sldId id="519"/>
            <p14:sldId id="502"/>
            <p14:sldId id="660"/>
            <p14:sldId id="503"/>
            <p14:sldId id="392"/>
            <p14:sldId id="394"/>
            <p14:sldId id="689"/>
            <p14:sldId id="688"/>
            <p14:sldId id="505"/>
            <p14:sldId id="661"/>
            <p14:sldId id="506"/>
            <p14:sldId id="507"/>
            <p14:sldId id="508"/>
            <p14:sldId id="520"/>
            <p14:sldId id="509"/>
            <p14:sldId id="690"/>
            <p14:sldId id="691"/>
            <p14:sldId id="652"/>
            <p14:sldId id="537"/>
            <p14:sldId id="692"/>
            <p14:sldId id="522"/>
            <p14:sldId id="534"/>
            <p14:sldId id="523"/>
            <p14:sldId id="524"/>
            <p14:sldId id="525"/>
            <p14:sldId id="526"/>
            <p14:sldId id="527"/>
            <p14:sldId id="528"/>
            <p14:sldId id="529"/>
            <p14:sldId id="536"/>
            <p14:sldId id="531"/>
            <p14:sldId id="532"/>
            <p14:sldId id="533"/>
          </p14:sldIdLst>
        </p14:section>
        <p14:section name="Maxent Model estimation and smoothing" id="{6359BEAC-69BD-974C-9807-1D0E50EC7B2D}">
          <p14:sldIdLst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657"/>
            <p14:sldId id="662"/>
            <p14:sldId id="717"/>
            <p14:sldId id="718"/>
            <p14:sldId id="713"/>
            <p14:sldId id="719"/>
            <p14:sldId id="712"/>
            <p14:sldId id="714"/>
            <p14:sldId id="715"/>
            <p14:sldId id="716"/>
            <p14:sldId id="700"/>
            <p14:sldId id="709"/>
            <p14:sldId id="710"/>
            <p14:sldId id="701"/>
            <p14:sldId id="698"/>
            <p14:sldId id="720"/>
            <p14:sldId id="722"/>
            <p14:sldId id="727"/>
            <p14:sldId id="723"/>
            <p14:sldId id="724"/>
            <p14:sldId id="728"/>
            <p14:sldId id="721"/>
            <p14:sldId id="725"/>
            <p14:sldId id="726"/>
            <p14:sldId id="734"/>
            <p14:sldId id="735"/>
            <p14:sldId id="736"/>
            <p14:sldId id="738"/>
            <p14:sldId id="739"/>
            <p14:sldId id="737"/>
            <p14:sldId id="742"/>
            <p14:sldId id="756"/>
            <p14:sldId id="743"/>
            <p14:sldId id="755"/>
            <p14:sldId id="759"/>
            <p14:sldId id="744"/>
            <p14:sldId id="745"/>
            <p14:sldId id="746"/>
            <p14:sldId id="747"/>
            <p14:sldId id="760"/>
            <p14:sldId id="761"/>
            <p14:sldId id="812"/>
            <p14:sldId id="813"/>
            <p14:sldId id="814"/>
            <p14:sldId id="764"/>
            <p14:sldId id="765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766"/>
            <p14:sldId id="768"/>
            <p14:sldId id="816"/>
            <p14:sldId id="770"/>
            <p14:sldId id="771"/>
            <p14:sldId id="772"/>
            <p14:sldId id="773"/>
            <p14:sldId id="787"/>
            <p14:sldId id="785"/>
            <p14:sldId id="786"/>
            <p14:sldId id="790"/>
            <p14:sldId id="794"/>
            <p14:sldId id="792"/>
            <p14:sldId id="815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693"/>
            <p14:sldId id="694"/>
            <p14:sldId id="580"/>
            <p14:sldId id="581"/>
            <p14:sldId id="582"/>
            <p14:sldId id="583"/>
            <p14:sldId id="584"/>
            <p14:sldId id="585"/>
            <p14:sldId id="586"/>
            <p14:sldId id="695"/>
            <p14:sldId id="696"/>
            <p14:sldId id="587"/>
            <p14:sldId id="588"/>
            <p14:sldId id="589"/>
            <p14:sldId id="590"/>
            <p14:sldId id="697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  <p14:section name="Part-of-Speech Tagging and Maxent Sequence Models" id="{EBC58517-C585-0B42-ACB8-0E9F9DA5DA5B}">
          <p14:sldIdLst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9406" autoAdjust="0"/>
    <p:restoredTop sz="88551" autoAdjust="0"/>
  </p:normalViewPr>
  <p:slideViewPr>
    <p:cSldViewPr>
      <p:cViewPr>
        <p:scale>
          <a:sx n="100" d="100"/>
          <a:sy n="100" d="100"/>
        </p:scale>
        <p:origin x="-1224" y="-6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9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9" y="0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796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9" y="9722796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9" y="0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4" y="4862263"/>
            <a:ext cx="5205934" cy="460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96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9" y="9722796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5000"/>
              </a:lnSpc>
            </a:pPr>
            <a:r>
              <a:rPr lang="en-US" i="1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Purple</a:t>
            </a:r>
          </a:p>
          <a:p>
            <a:pPr lvl="1">
              <a:lnSpc>
                <a:spcPct val="95000"/>
              </a:lnSpc>
            </a:pPr>
            <a:r>
              <a:rPr lang="en-US" i="1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dirty="0" err="1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 Orange</a:t>
            </a:r>
          </a:p>
          <a:p>
            <a:pPr lvl="1">
              <a:lnSpc>
                <a:spcPct val="95000"/>
              </a:lnSpc>
            </a:pP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b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     Green</a:t>
            </a:r>
          </a:p>
          <a:p>
            <a:r>
              <a:rPr lang="en-US" dirty="0" smtClean="0"/>
              <a:t>Purple and orange match</a:t>
            </a:r>
            <a:r>
              <a:rPr lang="en-US" baseline="0" dirty="0" smtClean="0"/>
              <a:t> left, green </a:t>
            </a:r>
            <a:r>
              <a:rPr lang="en-US" baseline="0" smtClean="0"/>
              <a:t>matches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76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endParaRPr lang="en-US" sz="1900" dirty="0" smtClean="0">
              <a:latin typeface="Lucida Sans" charset="0"/>
              <a:ea typeface="ＭＳ Ｐゴシック" charset="0"/>
            </a:endParaRPr>
          </a:p>
          <a:p>
            <a:pPr lvl="2"/>
            <a:r>
              <a:rPr lang="en-US" sz="1900" dirty="0" smtClean="0">
                <a:latin typeface="Lucida Sans" charset="0"/>
                <a:ea typeface="ＭＳ Ｐゴシック" charset="0"/>
              </a:rPr>
              <a:t>P(</a:t>
            </a:r>
            <a:r>
              <a:rPr lang="en-US" sz="1900" dirty="0" err="1" smtClean="0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LOCATION</a:t>
            </a:r>
            <a:r>
              <a:rPr lang="en-US" sz="1900" dirty="0" err="1" smtClean="0">
                <a:latin typeface="Lucida Sans" charset="0"/>
                <a:ea typeface="ＭＳ Ｐゴシック" charset="0"/>
              </a:rPr>
              <a:t>|</a:t>
            </a:r>
            <a:r>
              <a:rPr lang="en-US" sz="1900" i="1" dirty="0" err="1" smtClean="0">
                <a:solidFill>
                  <a:srgbClr val="CC0000"/>
                </a:solidFill>
              </a:rPr>
              <a:t>in</a:t>
            </a:r>
            <a:r>
              <a:rPr lang="en-US" sz="1900" i="1" dirty="0" smtClean="0">
                <a:solidFill>
                  <a:srgbClr val="CC0000"/>
                </a:solidFill>
              </a:rPr>
              <a:t> Québec</a:t>
            </a:r>
            <a:r>
              <a:rPr lang="en-US" sz="1900" dirty="0" smtClean="0">
                <a:latin typeface="Lucida Sans" charset="0"/>
                <a:ea typeface="ＭＳ Ｐゴシック" charset="0"/>
              </a:rPr>
              <a:t>) = </a:t>
            </a:r>
            <a:r>
              <a:rPr lang="en-US" sz="19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900" baseline="30000" dirty="0" smtClean="0">
                <a:latin typeface="Lucida Sans" charset="0"/>
                <a:ea typeface="ＭＳ Ｐゴシック" charset="0"/>
              </a:rPr>
              <a:t>1.8</a:t>
            </a:r>
            <a:r>
              <a:rPr lang="en-US" sz="19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baseline="30000" dirty="0" smtClean="0">
                <a:latin typeface="Lucida Sans" charset="0"/>
                <a:ea typeface="ＭＳ Ｐゴシック" charset="0"/>
              </a:rPr>
              <a:t>–</a:t>
            </a:r>
            <a:r>
              <a:rPr lang="en-US" sz="1900" baseline="30000" dirty="0" smtClean="0">
                <a:latin typeface="Lucida Sans" charset="0"/>
                <a:ea typeface="ＭＳ Ｐゴシック" charset="0"/>
              </a:rPr>
              <a:t>0.6</a:t>
            </a:r>
            <a:r>
              <a:rPr lang="en-US" sz="1900" dirty="0" smtClean="0">
                <a:latin typeface="Lucida Sans" charset="0"/>
                <a:ea typeface="ＭＳ Ｐゴシック" charset="0"/>
              </a:rPr>
              <a:t>/(</a:t>
            </a:r>
            <a:r>
              <a:rPr lang="en-US" sz="19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900" baseline="30000" dirty="0" smtClean="0">
                <a:latin typeface="Lucida Sans" charset="0"/>
                <a:ea typeface="ＭＳ Ｐゴシック" charset="0"/>
              </a:rPr>
              <a:t>1.8</a:t>
            </a:r>
            <a:r>
              <a:rPr lang="en-US" sz="19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baseline="30000" dirty="0" smtClean="0">
                <a:latin typeface="Lucida Sans" charset="0"/>
                <a:ea typeface="ＭＳ Ｐゴシック" charset="0"/>
              </a:rPr>
              <a:t>–</a:t>
            </a:r>
            <a:r>
              <a:rPr lang="en-US" sz="1900" baseline="30000" dirty="0" smtClean="0">
                <a:latin typeface="Lucida Sans" charset="0"/>
                <a:ea typeface="ＭＳ Ｐゴシック" charset="0"/>
              </a:rPr>
              <a:t>0.6</a:t>
            </a:r>
            <a:r>
              <a:rPr lang="en-US" sz="1900" dirty="0" smtClean="0">
                <a:latin typeface="Lucida Sans" charset="0"/>
                <a:ea typeface="ＭＳ Ｐゴシック" charset="0"/>
              </a:rPr>
              <a:t> + </a:t>
            </a:r>
            <a:r>
              <a:rPr lang="en-US" sz="19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900" baseline="30000" dirty="0" smtClean="0">
                <a:latin typeface="Lucida Sans" charset="0"/>
                <a:ea typeface="ＭＳ Ｐゴシック" charset="0"/>
              </a:rPr>
              <a:t>0.3</a:t>
            </a:r>
            <a:r>
              <a:rPr lang="en-US" sz="1900" dirty="0" smtClean="0">
                <a:latin typeface="Lucida Sans" charset="0"/>
                <a:ea typeface="ＭＳ Ｐゴシック" charset="0"/>
              </a:rPr>
              <a:t> + </a:t>
            </a:r>
            <a:r>
              <a:rPr lang="en-US" sz="19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900" baseline="30000" dirty="0" smtClean="0">
                <a:latin typeface="Lucida Sans" charset="0"/>
                <a:ea typeface="ＭＳ Ｐゴシック" charset="0"/>
              </a:rPr>
              <a:t>0</a:t>
            </a:r>
            <a:r>
              <a:rPr lang="en-US" sz="1900" dirty="0" smtClean="0">
                <a:latin typeface="Lucida Sans" charset="0"/>
                <a:ea typeface="ＭＳ Ｐゴシック" charset="0"/>
              </a:rPr>
              <a:t>) = 0.586</a:t>
            </a:r>
          </a:p>
          <a:p>
            <a:pPr lvl="2"/>
            <a:r>
              <a:rPr lang="en-US" sz="1900" dirty="0" smtClean="0">
                <a:latin typeface="Lucida Sans" charset="0"/>
                <a:ea typeface="ＭＳ Ｐゴシック" charset="0"/>
              </a:rPr>
              <a:t>P(</a:t>
            </a:r>
            <a:r>
              <a:rPr lang="en-US" sz="1900" dirty="0" err="1" smtClean="0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DRUG</a:t>
            </a:r>
            <a:r>
              <a:rPr lang="en-US" sz="1900" dirty="0" err="1" smtClean="0">
                <a:latin typeface="Lucida Sans" charset="0"/>
                <a:ea typeface="ＭＳ Ｐゴシック" charset="0"/>
              </a:rPr>
              <a:t>|</a:t>
            </a:r>
            <a:r>
              <a:rPr lang="en-US" sz="1900" i="1" dirty="0" err="1" smtClean="0">
                <a:solidFill>
                  <a:srgbClr val="CC0000"/>
                </a:solidFill>
              </a:rPr>
              <a:t>in</a:t>
            </a:r>
            <a:r>
              <a:rPr lang="en-US" sz="1900" i="1" dirty="0" smtClean="0">
                <a:solidFill>
                  <a:srgbClr val="CC0000"/>
                </a:solidFill>
              </a:rPr>
              <a:t> Québec</a:t>
            </a:r>
            <a:r>
              <a:rPr lang="en-US" sz="1900" dirty="0" smtClean="0">
                <a:latin typeface="Lucida Sans" charset="0"/>
                <a:ea typeface="ＭＳ Ｐゴシック" charset="0"/>
              </a:rPr>
              <a:t>) = </a:t>
            </a:r>
            <a:r>
              <a:rPr lang="en-US" sz="19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900" baseline="30000" dirty="0" smtClean="0">
                <a:latin typeface="Lucida Sans" charset="0"/>
                <a:ea typeface="ＭＳ Ｐゴシック" charset="0"/>
              </a:rPr>
              <a:t>0.3 </a:t>
            </a:r>
            <a:r>
              <a:rPr lang="en-US" sz="1900" dirty="0" smtClean="0">
                <a:latin typeface="Lucida Sans" charset="0"/>
                <a:ea typeface="ＭＳ Ｐゴシック" charset="0"/>
              </a:rPr>
              <a:t>/(</a:t>
            </a:r>
            <a:r>
              <a:rPr lang="en-US" sz="19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900" baseline="30000" dirty="0" smtClean="0">
                <a:latin typeface="Lucida Sans" charset="0"/>
                <a:ea typeface="ＭＳ Ｐゴシック" charset="0"/>
              </a:rPr>
              <a:t>1.8</a:t>
            </a:r>
            <a:r>
              <a:rPr lang="en-US" sz="19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900" baseline="30000" dirty="0" smtClean="0">
                <a:latin typeface="Lucida Sans" charset="0"/>
                <a:ea typeface="ＭＳ Ｐゴシック" charset="0"/>
              </a:rPr>
              <a:t>–0.6</a:t>
            </a:r>
            <a:r>
              <a:rPr lang="en-US" sz="1900" dirty="0" smtClean="0">
                <a:latin typeface="Lucida Sans" charset="0"/>
                <a:ea typeface="ＭＳ Ｐゴシック" charset="0"/>
              </a:rPr>
              <a:t> + </a:t>
            </a:r>
            <a:r>
              <a:rPr lang="en-US" sz="19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900" baseline="30000" dirty="0" smtClean="0">
                <a:latin typeface="Lucida Sans" charset="0"/>
                <a:ea typeface="ＭＳ Ｐゴシック" charset="0"/>
              </a:rPr>
              <a:t>0.3</a:t>
            </a:r>
            <a:r>
              <a:rPr lang="en-US" sz="1900" dirty="0" smtClean="0">
                <a:latin typeface="Lucida Sans" charset="0"/>
                <a:ea typeface="ＭＳ Ｐゴシック" charset="0"/>
              </a:rPr>
              <a:t> + </a:t>
            </a:r>
            <a:r>
              <a:rPr lang="en-US" sz="19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900" baseline="30000" dirty="0" smtClean="0">
                <a:latin typeface="Lucida Sans" charset="0"/>
                <a:ea typeface="ＭＳ Ｐゴシック" charset="0"/>
              </a:rPr>
              <a:t>0</a:t>
            </a:r>
            <a:r>
              <a:rPr lang="en-US" sz="1900" dirty="0" smtClean="0">
                <a:latin typeface="Lucida Sans" charset="0"/>
                <a:ea typeface="ＭＳ Ｐゴシック" charset="0"/>
              </a:rPr>
              <a:t>) = 0.238</a:t>
            </a:r>
          </a:p>
          <a:p>
            <a:pPr lvl="2"/>
            <a:r>
              <a:rPr lang="en-US" sz="1900" dirty="0" smtClean="0">
                <a:latin typeface="Lucida Sans" charset="0"/>
                <a:ea typeface="ＭＳ Ｐゴシック" charset="0"/>
              </a:rPr>
              <a:t>P(</a:t>
            </a:r>
            <a:r>
              <a:rPr lang="en-US" sz="1900" dirty="0" err="1" smtClean="0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PERSON</a:t>
            </a:r>
            <a:r>
              <a:rPr lang="en-US" sz="1900" dirty="0" err="1" smtClean="0">
                <a:latin typeface="Lucida Sans" charset="0"/>
                <a:ea typeface="ＭＳ Ｐゴシック" charset="0"/>
              </a:rPr>
              <a:t>|</a:t>
            </a:r>
            <a:r>
              <a:rPr lang="en-US" sz="1900" i="1" dirty="0" err="1" smtClean="0">
                <a:solidFill>
                  <a:srgbClr val="CC0000"/>
                </a:solidFill>
              </a:rPr>
              <a:t>in</a:t>
            </a:r>
            <a:r>
              <a:rPr lang="en-US" sz="1900" i="1" dirty="0" smtClean="0">
                <a:solidFill>
                  <a:srgbClr val="CC0000"/>
                </a:solidFill>
              </a:rPr>
              <a:t> Québec</a:t>
            </a:r>
            <a:r>
              <a:rPr lang="en-US" sz="1900" dirty="0" smtClean="0">
                <a:latin typeface="Lucida Sans" charset="0"/>
                <a:ea typeface="ＭＳ Ｐゴシック" charset="0"/>
              </a:rPr>
              <a:t>) = </a:t>
            </a:r>
            <a:r>
              <a:rPr lang="en-US" sz="19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900" baseline="30000" dirty="0" smtClean="0">
                <a:latin typeface="Lucida Sans" charset="0"/>
                <a:ea typeface="ＭＳ Ｐゴシック" charset="0"/>
              </a:rPr>
              <a:t>0 </a:t>
            </a:r>
            <a:r>
              <a:rPr lang="en-US" sz="1900" dirty="0" smtClean="0">
                <a:latin typeface="Lucida Sans" charset="0"/>
                <a:ea typeface="ＭＳ Ｐゴシック" charset="0"/>
              </a:rPr>
              <a:t>/(</a:t>
            </a:r>
            <a:r>
              <a:rPr lang="en-US" sz="19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900" baseline="30000" dirty="0" smtClean="0">
                <a:latin typeface="Lucida Sans" charset="0"/>
                <a:ea typeface="ＭＳ Ｐゴシック" charset="0"/>
              </a:rPr>
              <a:t>1.8</a:t>
            </a:r>
            <a:r>
              <a:rPr lang="en-US" sz="19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900" baseline="30000" dirty="0" smtClean="0">
                <a:latin typeface="Lucida Sans" charset="0"/>
                <a:ea typeface="ＭＳ Ｐゴシック" charset="0"/>
              </a:rPr>
              <a:t>–0.6</a:t>
            </a:r>
            <a:r>
              <a:rPr lang="en-US" sz="1900" dirty="0" smtClean="0">
                <a:latin typeface="Lucida Sans" charset="0"/>
                <a:ea typeface="ＭＳ Ｐゴシック" charset="0"/>
              </a:rPr>
              <a:t> + </a:t>
            </a:r>
            <a:r>
              <a:rPr lang="en-US" sz="19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900" baseline="30000" dirty="0" smtClean="0">
                <a:latin typeface="Lucida Sans" charset="0"/>
                <a:ea typeface="ＭＳ Ｐゴシック" charset="0"/>
              </a:rPr>
              <a:t>0.3</a:t>
            </a:r>
            <a:r>
              <a:rPr lang="en-US" sz="1900" dirty="0" smtClean="0">
                <a:latin typeface="Lucida Sans" charset="0"/>
                <a:ea typeface="ＭＳ Ｐゴシック" charset="0"/>
              </a:rPr>
              <a:t> + </a:t>
            </a:r>
            <a:r>
              <a:rPr lang="en-US" sz="19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900" baseline="30000" dirty="0" smtClean="0">
                <a:latin typeface="Lucida Sans" charset="0"/>
                <a:ea typeface="ＭＳ Ｐゴシック" charset="0"/>
              </a:rPr>
              <a:t>0</a:t>
            </a:r>
            <a:r>
              <a:rPr lang="en-US" sz="1900" dirty="0" smtClean="0">
                <a:latin typeface="Lucida Sans" charset="0"/>
                <a:ea typeface="ＭＳ Ｐゴシック" charset="0"/>
              </a:rPr>
              <a:t>) = 0.176</a:t>
            </a:r>
          </a:p>
          <a:p>
            <a:pPr lvl="1" eaLnBrk="1" hangingPunct="1"/>
            <a:r>
              <a:rPr lang="en-US" sz="2300" dirty="0" smtClean="0">
                <a:latin typeface="Lucida Sans" charset="0"/>
                <a:ea typeface="ＭＳ Ｐゴシック" charset="0"/>
                <a:sym typeface="Symbol" charset="0"/>
              </a:rPr>
              <a:t>The </a:t>
            </a:r>
            <a:r>
              <a:rPr lang="en-US" sz="2300" dirty="0" smtClean="0">
                <a:solidFill>
                  <a:srgbClr val="008000"/>
                </a:solidFill>
                <a:latin typeface="Lucida Sans" charset="0"/>
                <a:ea typeface="ＭＳ Ｐゴシック" charset="0"/>
                <a:sym typeface="Symbol" charset="0"/>
              </a:rPr>
              <a:t>weights</a:t>
            </a:r>
            <a:r>
              <a:rPr lang="en-US" sz="2300" dirty="0" smtClean="0">
                <a:latin typeface="Lucida Sans" charset="0"/>
                <a:ea typeface="ＭＳ Ｐゴシック" charset="0"/>
                <a:sym typeface="Symbol" charset="0"/>
              </a:rPr>
              <a:t> are the </a:t>
            </a:r>
            <a:r>
              <a:rPr lang="en-US" sz="2300" dirty="0" smtClean="0">
                <a:solidFill>
                  <a:srgbClr val="008000"/>
                </a:solidFill>
                <a:latin typeface="Lucida Sans" charset="0"/>
                <a:ea typeface="ＭＳ Ｐゴシック" charset="0"/>
                <a:sym typeface="Symbol" charset="0"/>
              </a:rPr>
              <a:t>parameters</a:t>
            </a:r>
            <a:r>
              <a:rPr lang="en-US" sz="2300" dirty="0" smtClean="0">
                <a:latin typeface="Lucida Sans" charset="0"/>
                <a:ea typeface="ＭＳ Ｐゴシック" charset="0"/>
                <a:sym typeface="Symbol" charset="0"/>
              </a:rPr>
              <a:t> of the probability model, combined via a </a:t>
            </a:r>
            <a:r>
              <a:rPr lang="ja-JP" altLang="en-US" sz="2300" dirty="0" smtClean="0">
                <a:latin typeface="Lucida Sans" charset="0"/>
                <a:ea typeface="ＭＳ Ｐゴシック" charset="0"/>
                <a:sym typeface="Symbol" charset="0"/>
              </a:rPr>
              <a:t>“</a:t>
            </a:r>
            <a:r>
              <a:rPr lang="en-US" sz="2300" dirty="0" smtClean="0">
                <a:latin typeface="Lucida Sans" charset="0"/>
                <a:ea typeface="ＭＳ Ｐゴシック" charset="0"/>
                <a:sym typeface="Symbol" charset="0"/>
              </a:rPr>
              <a:t>soft max</a:t>
            </a:r>
            <a:r>
              <a:rPr lang="ja-JP" altLang="en-US" sz="2300" dirty="0" smtClean="0">
                <a:latin typeface="Lucida Sans" charset="0"/>
                <a:ea typeface="ＭＳ Ｐゴシック" charset="0"/>
                <a:sym typeface="Symbol" charset="0"/>
              </a:rPr>
              <a:t>”</a:t>
            </a:r>
            <a:r>
              <a:rPr lang="en-US" sz="2300" dirty="0" smtClean="0">
                <a:latin typeface="Lucida Sans" charset="0"/>
                <a:ea typeface="ＭＳ Ｐゴシック" charset="0"/>
                <a:sym typeface="Symbol" charset="0"/>
              </a:rPr>
              <a:t>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987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Feature-based Linear Classifiers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put features into a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906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Linear Classifiers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charset="0"/>
                <a:cs typeface="ＭＳ Ｐゴシック" charset="0"/>
              </a:rPr>
              <a:t>Linear classifiers at classification time: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 smtClean="0">
                <a:latin typeface="Lucida Sans" charset="0"/>
                <a:ea typeface="ＭＳ Ｐゴシック" charset="0"/>
              </a:rPr>
              <a:t>Linear function </a:t>
            </a:r>
            <a:r>
              <a:rPr lang="en-US" dirty="0">
                <a:latin typeface="Lucida Sans" charset="0"/>
                <a:ea typeface="ＭＳ Ｐゴシック" charset="0"/>
              </a:rPr>
              <a:t>from feature sets </a:t>
            </a:r>
            <a:r>
              <a:rPr lang="en-US" dirty="0">
                <a:latin typeface="Times New Roman" charset="0"/>
                <a:ea typeface="ＭＳ Ｐゴシック" charset="0"/>
              </a:rPr>
              <a:t>{</a:t>
            </a:r>
            <a:r>
              <a:rPr lang="en-US" i="1" dirty="0"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</a:rPr>
              <a:t>}</a:t>
            </a:r>
            <a:r>
              <a:rPr lang="en-US" dirty="0">
                <a:latin typeface="Lucida Sans" charset="0"/>
                <a:ea typeface="ＭＳ Ｐゴシック" charset="0"/>
              </a:rPr>
              <a:t> to classes </a:t>
            </a:r>
            <a:r>
              <a:rPr lang="en-US" dirty="0">
                <a:latin typeface="Times New Roman" charset="0"/>
                <a:ea typeface="ＭＳ Ｐゴシック" charset="0"/>
              </a:rPr>
              <a:t>{</a:t>
            </a:r>
            <a:r>
              <a:rPr lang="en-US" i="1" dirty="0">
                <a:latin typeface="Times New Roman" charset="0"/>
                <a:ea typeface="ＭＳ Ｐゴシック" charset="0"/>
              </a:rPr>
              <a:t>c</a:t>
            </a:r>
            <a:r>
              <a:rPr lang="en-US" dirty="0">
                <a:latin typeface="Times New Roman" charset="0"/>
                <a:ea typeface="ＭＳ Ｐゴシック" charset="0"/>
              </a:rPr>
              <a:t>}.</a:t>
            </a:r>
            <a:r>
              <a:rPr lang="en-US" dirty="0">
                <a:latin typeface="Lucida Sans" charset="0"/>
                <a:ea typeface="ＭＳ Ｐゴシック" charset="0"/>
              </a:rPr>
              <a:t> </a:t>
            </a: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Assign a weight </a:t>
            </a:r>
            <a:r>
              <a:rPr lang="en-US" i="1" dirty="0">
                <a:latin typeface="Lucida Sans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latin typeface="Times New Roman" charset="0"/>
                <a:ea typeface="ＭＳ Ｐゴシック" charset="0"/>
              </a:rPr>
              <a:t>i</a:t>
            </a:r>
            <a:r>
              <a:rPr lang="en-US" dirty="0">
                <a:latin typeface="Lucida Sans" charset="0"/>
                <a:ea typeface="ＭＳ Ｐゴシック" charset="0"/>
                <a:sym typeface="Symbol" charset="0"/>
              </a:rPr>
              <a:t> to each feature </a:t>
            </a:r>
            <a:r>
              <a:rPr lang="en-US" i="1" dirty="0">
                <a:latin typeface="Times New Roman" charset="0"/>
                <a:ea typeface="ＭＳ Ｐゴシック" charset="0"/>
              </a:rPr>
              <a:t>f</a:t>
            </a:r>
            <a:r>
              <a:rPr lang="en-US" i="1" baseline="-25000" dirty="0">
                <a:latin typeface="Times New Roman" charset="0"/>
                <a:ea typeface="ＭＳ Ｐゴシック" charset="0"/>
              </a:rPr>
              <a:t>i</a:t>
            </a:r>
            <a:r>
              <a:rPr lang="en-US" dirty="0" smtClean="0">
                <a:latin typeface="Lucida Sans" charset="0"/>
                <a:ea typeface="ＭＳ Ｐゴシック" charset="0"/>
                <a:sym typeface="Symbol" charset="0"/>
              </a:rPr>
              <a:t>.</a:t>
            </a:r>
          </a:p>
          <a:p>
            <a:pPr lvl="1"/>
            <a:r>
              <a:rPr lang="en-US" dirty="0" smtClean="0">
                <a:latin typeface="Lucida Sans" charset="0"/>
                <a:ea typeface="ＭＳ Ｐゴシック" charset="0"/>
                <a:sym typeface="Symbol" charset="0"/>
              </a:rPr>
              <a:t>We consider each class for an observed datum </a:t>
            </a:r>
            <a:r>
              <a:rPr lang="en-US" i="1" dirty="0">
                <a:latin typeface="Times New Roman" charset="0"/>
                <a:ea typeface="ＭＳ Ｐゴシック" charset="0"/>
              </a:rPr>
              <a:t>d</a:t>
            </a:r>
            <a:endParaRPr lang="en-US" dirty="0">
              <a:latin typeface="Lucida Sans" charset="0"/>
              <a:ea typeface="ＭＳ Ｐゴシック" charset="0"/>
              <a:sym typeface="Symbol" charset="0"/>
            </a:endParaRPr>
          </a:p>
          <a:p>
            <a:pPr lvl="1" eaLnBrk="1" hangingPunct="1"/>
            <a:r>
              <a:rPr lang="en-US" dirty="0">
                <a:latin typeface="Lucida Sans" charset="0"/>
                <a:ea typeface="ＭＳ Ｐゴシック" charset="0"/>
              </a:rPr>
              <a:t>For a pair (</a:t>
            </a:r>
            <a:r>
              <a:rPr lang="en-US" i="1" dirty="0" err="1">
                <a:latin typeface="Times New Roman" charset="0"/>
                <a:ea typeface="ＭＳ Ｐゴシック" charset="0"/>
              </a:rPr>
              <a:t>c,d</a:t>
            </a:r>
            <a:r>
              <a:rPr lang="en-US" dirty="0">
                <a:latin typeface="Lucida Sans" charset="0"/>
                <a:ea typeface="ＭＳ Ｐゴシック" charset="0"/>
              </a:rPr>
              <a:t>), features vote with their weights: </a:t>
            </a:r>
          </a:p>
          <a:p>
            <a:pPr lvl="2" eaLnBrk="1" hangingPunct="1"/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vote(c) = 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sz="2200" i="1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sz="2200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sz="2200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sz="2200" i="1" baseline="-25000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sz="2200" i="1" dirty="0" err="1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sz="2200" dirty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)</a:t>
            </a:r>
          </a:p>
          <a:p>
            <a:pPr lvl="2" eaLnBrk="1" hangingPunct="1"/>
            <a:endParaRPr lang="en-US" sz="2200" dirty="0" smtClean="0">
              <a:solidFill>
                <a:srgbClr val="CC0000"/>
              </a:solidFill>
              <a:latin typeface="Times New Roman" charset="0"/>
              <a:ea typeface="ＭＳ Ｐゴシック" charset="0"/>
              <a:sym typeface="Symbol" charset="0"/>
            </a:endParaRPr>
          </a:p>
          <a:p>
            <a:pPr marL="800100" lvl="2" indent="0" eaLnBrk="1" hangingPunct="1">
              <a:buNone/>
            </a:pPr>
            <a:endParaRPr lang="en-US" sz="4400" baseline="-25000" dirty="0">
              <a:solidFill>
                <a:srgbClr val="CC0000"/>
              </a:solidFill>
              <a:latin typeface="Times New Roman" charset="0"/>
              <a:ea typeface="ＭＳ Ｐゴシック" charset="0"/>
            </a:endParaRPr>
          </a:p>
          <a:p>
            <a:pPr lvl="1" eaLnBrk="1" hangingPunct="1"/>
            <a:r>
              <a:rPr lang="en-US" dirty="0" smtClean="0">
                <a:latin typeface="Lucida Sans" charset="0"/>
                <a:ea typeface="ＭＳ Ｐゴシック" charset="0"/>
              </a:rPr>
              <a:t>Choose the class </a:t>
            </a:r>
            <a:r>
              <a:rPr lang="en-US" i="1" dirty="0" smtClean="0">
                <a:solidFill>
                  <a:srgbClr val="CC0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en-US" dirty="0" smtClean="0">
                <a:latin typeface="Lucida Sans" charset="0"/>
                <a:ea typeface="ＭＳ Ｐゴシック" charset="0"/>
              </a:rPr>
              <a:t> which maximizes </a:t>
            </a:r>
            <a:r>
              <a:rPr lang="en-US" dirty="0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i="1" dirty="0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i="1" dirty="0" err="1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i="1" baseline="-25000" dirty="0" err="1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dirty="0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i="1" dirty="0" err="1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dirty="0" smtClean="0">
                <a:solidFill>
                  <a:srgbClr val="CC0000"/>
                </a:solidFill>
                <a:latin typeface="Times New Roman" charset="0"/>
                <a:ea typeface="ＭＳ Ｐゴシック" charset="0"/>
                <a:sym typeface="Symbol" charset="0"/>
              </a:rPr>
              <a:t>)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= </a:t>
            </a:r>
            <a:r>
              <a:rPr lang="en-US" dirty="0" smtClean="0">
                <a:solidFill>
                  <a:schemeClr val="accent6"/>
                </a:solidFill>
                <a:ea typeface="ＭＳ Ｐゴシック" charset="0"/>
                <a:sym typeface="Symbol" charset="0"/>
              </a:rPr>
              <a:t>LOCATION</a:t>
            </a:r>
            <a:endParaRPr lang="en-US" dirty="0">
              <a:solidFill>
                <a:schemeClr val="accent6"/>
              </a:solidFill>
              <a:ea typeface="ＭＳ Ｐゴシック" charset="0"/>
            </a:endParaRPr>
          </a:p>
        </p:txBody>
      </p:sp>
      <p:sp>
        <p:nvSpPr>
          <p:cNvPr id="29705" name="Text Box 19"/>
          <p:cNvSpPr txBox="1">
            <a:spLocks noChangeArrowheads="1"/>
          </p:cNvSpPr>
          <p:nvPr/>
        </p:nvSpPr>
        <p:spPr bwMode="auto">
          <a:xfrm>
            <a:off x="3505200" y="3867150"/>
            <a:ext cx="2895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9900CC"/>
                </a:solidFill>
              </a:rPr>
              <a:t>1.8                      </a:t>
            </a:r>
            <a:r>
              <a:rPr lang="en-US" sz="2000" dirty="0" smtClean="0">
                <a:solidFill>
                  <a:srgbClr val="FF6600"/>
                </a:solidFill>
              </a:rPr>
              <a:t>–0.6</a:t>
            </a:r>
            <a:r>
              <a:rPr lang="en-US" sz="2000" dirty="0" smtClean="0">
                <a:solidFill>
                  <a:srgbClr val="9900CC"/>
                </a:solidFill>
              </a:rPr>
              <a:t> </a:t>
            </a:r>
            <a:endParaRPr lang="en-US" sz="2000" dirty="0">
              <a:solidFill>
                <a:srgbClr val="9900CC"/>
              </a:solidFill>
            </a:endParaRPr>
          </a:p>
        </p:txBody>
      </p:sp>
      <p:sp>
        <p:nvSpPr>
          <p:cNvPr id="29706" name="Text Box 20"/>
          <p:cNvSpPr txBox="1">
            <a:spLocks noChangeArrowheads="1"/>
          </p:cNvSpPr>
          <p:nvPr/>
        </p:nvSpPr>
        <p:spPr bwMode="auto">
          <a:xfrm>
            <a:off x="7010400" y="3638550"/>
            <a:ext cx="5901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8000"/>
                </a:solidFill>
              </a:rPr>
              <a:t>0.3</a:t>
            </a:r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4191000" y="3754219"/>
            <a:ext cx="14516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 smtClean="0">
                <a:solidFill>
                  <a:schemeClr val="accent6"/>
                </a:solidFill>
              </a:rPr>
              <a:t> LOCATION</a:t>
            </a:r>
            <a:endParaRPr lang="en-US" sz="1800" dirty="0">
              <a:solidFill>
                <a:schemeClr val="accent6"/>
              </a:solidFill>
            </a:endParaRP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</a:t>
            </a:r>
            <a:r>
              <a:rPr lang="en-US" sz="1800" i="1" dirty="0" smtClean="0">
                <a:solidFill>
                  <a:srgbClr val="CC0000"/>
                </a:solidFill>
              </a:rPr>
              <a:t>Québec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12" name="Text Box 1030"/>
          <p:cNvSpPr txBox="1">
            <a:spLocks noChangeArrowheads="1"/>
          </p:cNvSpPr>
          <p:nvPr/>
        </p:nvSpPr>
        <p:spPr bwMode="auto">
          <a:xfrm>
            <a:off x="7239000" y="3735169"/>
            <a:ext cx="129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 smtClean="0">
                <a:solidFill>
                  <a:srgbClr val="FF8700"/>
                </a:solidFill>
              </a:rPr>
              <a:t>DRUG</a:t>
            </a:r>
            <a:endParaRPr lang="en-US" sz="1800" dirty="0">
              <a:solidFill>
                <a:srgbClr val="FF8700"/>
              </a:solidFill>
            </a:endParaRP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13" name="Text Box 1031"/>
          <p:cNvSpPr txBox="1">
            <a:spLocks noChangeArrowheads="1"/>
          </p:cNvSpPr>
          <p:nvPr/>
        </p:nvSpPr>
        <p:spPr bwMode="auto">
          <a:xfrm>
            <a:off x="1752600" y="3754219"/>
            <a:ext cx="13944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 smtClean="0">
                <a:solidFill>
                  <a:schemeClr val="accent6"/>
                </a:solidFill>
              </a:rPr>
              <a:t>PERSON</a:t>
            </a:r>
            <a:endParaRPr lang="en-US" sz="1800" dirty="0">
              <a:solidFill>
                <a:schemeClr val="accent6"/>
              </a:solidFill>
            </a:endParaRPr>
          </a:p>
          <a:p>
            <a:pPr eaLnBrk="1" hangingPunct="1"/>
            <a:r>
              <a:rPr lang="en-US" sz="1800" i="1" dirty="0">
                <a:solidFill>
                  <a:srgbClr val="CC0000"/>
                </a:solidFill>
              </a:rPr>
              <a:t>in Québec</a:t>
            </a:r>
          </a:p>
        </p:txBody>
      </p:sp>
      <p:sp>
        <p:nvSpPr>
          <p:cNvPr id="14" name="Oval 1032"/>
          <p:cNvSpPr>
            <a:spLocks noChangeArrowheads="1"/>
          </p:cNvSpPr>
          <p:nvPr/>
        </p:nvSpPr>
        <p:spPr bwMode="auto">
          <a:xfrm>
            <a:off x="3429000" y="3695700"/>
            <a:ext cx="2209800" cy="781050"/>
          </a:xfrm>
          <a:prstGeom prst="ellipse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033"/>
          <p:cNvSpPr>
            <a:spLocks noChangeArrowheads="1"/>
          </p:cNvSpPr>
          <p:nvPr/>
        </p:nvSpPr>
        <p:spPr bwMode="auto">
          <a:xfrm>
            <a:off x="4114800" y="3733800"/>
            <a:ext cx="2286000" cy="74295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034"/>
          <p:cNvSpPr>
            <a:spLocks noChangeArrowheads="1"/>
          </p:cNvSpPr>
          <p:nvPr/>
        </p:nvSpPr>
        <p:spPr bwMode="auto">
          <a:xfrm>
            <a:off x="6624270" y="3638550"/>
            <a:ext cx="1986330" cy="8382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873452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Linear Classifiers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n-US" dirty="0" smtClean="0">
                <a:ea typeface="ＭＳ Ｐゴシック" charset="0"/>
              </a:rPr>
              <a:t>There </a:t>
            </a:r>
            <a:r>
              <a:rPr lang="en-US" dirty="0">
                <a:ea typeface="ＭＳ Ｐゴシック" charset="0"/>
              </a:rPr>
              <a:t>are many ways to chose </a:t>
            </a:r>
            <a:r>
              <a:rPr lang="en-US" dirty="0" smtClean="0">
                <a:ea typeface="ＭＳ Ｐゴシック" charset="0"/>
              </a:rPr>
              <a:t>weights for features</a:t>
            </a:r>
          </a:p>
          <a:p>
            <a:pPr marL="0" indent="0">
              <a:buNone/>
            </a:pP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Perceptron: find a currently misclassified example, and nudge weights in the direction of </a:t>
            </a:r>
            <a:r>
              <a:rPr lang="en-US" dirty="0" smtClean="0">
                <a:ea typeface="ＭＳ Ｐゴシック" charset="0"/>
              </a:rPr>
              <a:t>its </a:t>
            </a:r>
            <a:r>
              <a:rPr lang="en-US" dirty="0">
                <a:ea typeface="ＭＳ Ｐゴシック" charset="0"/>
              </a:rPr>
              <a:t>correct </a:t>
            </a:r>
            <a:r>
              <a:rPr lang="en-US" dirty="0" smtClean="0">
                <a:ea typeface="ＭＳ Ｐゴシック" charset="0"/>
              </a:rPr>
              <a:t>classification</a:t>
            </a:r>
          </a:p>
          <a:p>
            <a:pPr lvl="1"/>
            <a:endParaRPr lang="en-US" dirty="0" smtClean="0">
              <a:ea typeface="ＭＳ Ｐゴシック" charset="0"/>
            </a:endParaRPr>
          </a:p>
          <a:p>
            <a:pPr lvl="1"/>
            <a:r>
              <a:rPr lang="en-US" dirty="0" smtClean="0">
                <a:ea typeface="ＭＳ Ｐゴシック" charset="0"/>
              </a:rPr>
              <a:t>Margin-based methods (Support Vector Machines)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271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Linear Classifiers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57300"/>
            <a:ext cx="8229600" cy="3771900"/>
          </a:xfrm>
        </p:spPr>
        <p:txBody>
          <a:bodyPr/>
          <a:lstStyle/>
          <a:p>
            <a:pPr eaLnBrk="1" hangingPunct="1"/>
            <a:r>
              <a:rPr lang="en-US" sz="2200" dirty="0">
                <a:ea typeface="ＭＳ Ｐゴシック" charset="0"/>
                <a:cs typeface="ＭＳ Ｐゴシック" charset="0"/>
              </a:rPr>
              <a:t>Exponential (log-linear, </a:t>
            </a:r>
            <a:r>
              <a:rPr lang="en-US" sz="2200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, logistic, Gibbs) models:</a:t>
            </a:r>
          </a:p>
          <a:p>
            <a:pPr lvl="1"/>
            <a:r>
              <a:rPr lang="en-US" dirty="0" smtClean="0">
                <a:ea typeface="ＭＳ Ｐゴシック" charset="0"/>
              </a:rPr>
              <a:t>Make </a:t>
            </a:r>
            <a:r>
              <a:rPr lang="en-US" dirty="0">
                <a:ea typeface="ＭＳ Ｐゴシック" charset="0"/>
              </a:rPr>
              <a:t>a probabilistic </a:t>
            </a:r>
            <a:r>
              <a:rPr lang="en-US" dirty="0" smtClean="0">
                <a:ea typeface="ＭＳ Ｐゴシック" charset="0"/>
              </a:rPr>
              <a:t>model from the </a:t>
            </a:r>
            <a:r>
              <a:rPr lang="en-US" dirty="0">
                <a:ea typeface="ＭＳ Ｐゴシック" charset="0"/>
              </a:rPr>
              <a:t>linear combination </a:t>
            </a:r>
            <a:r>
              <a:rPr lang="en-US" dirty="0">
                <a:latin typeface="Times New Roman" charset="0"/>
                <a:ea typeface="ＭＳ Ｐゴシック" charset="0"/>
                <a:sym typeface="Symbol" charset="0"/>
              </a:rPr>
              <a:t></a:t>
            </a:r>
            <a:r>
              <a:rPr lang="en-US" i="1" dirty="0">
                <a:latin typeface="Times New Roman" charset="0"/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i="1" dirty="0" err="1">
                <a:latin typeface="Times New Roman" charset="0"/>
                <a:ea typeface="ＭＳ Ｐゴシック" charset="0"/>
                <a:sym typeface="Symbol" charset="0"/>
              </a:rPr>
              <a:t>f</a:t>
            </a:r>
            <a:r>
              <a:rPr lang="en-US" i="1" baseline="-25000" dirty="0" err="1">
                <a:latin typeface="Times New Roman" charset="0"/>
                <a:ea typeface="ＭＳ Ｐゴシック" charset="0"/>
                <a:sym typeface="Symbol" charset="0"/>
              </a:rPr>
              <a:t>i</a:t>
            </a:r>
            <a:r>
              <a:rPr lang="en-US" dirty="0">
                <a:latin typeface="Times New Roman" charset="0"/>
                <a:ea typeface="ＭＳ Ｐゴシック" charset="0"/>
                <a:sym typeface="Symbol" charset="0"/>
              </a:rPr>
              <a:t>(</a:t>
            </a:r>
            <a:r>
              <a:rPr lang="en-US" i="1" dirty="0" err="1">
                <a:latin typeface="Times New Roman" charset="0"/>
                <a:ea typeface="ＭＳ Ｐゴシック" charset="0"/>
                <a:sym typeface="Symbol" charset="0"/>
              </a:rPr>
              <a:t>c,d</a:t>
            </a:r>
            <a:r>
              <a:rPr lang="en-US" dirty="0" smtClean="0">
                <a:latin typeface="Times New Roman" charset="0"/>
                <a:ea typeface="ＭＳ Ｐゴシック" charset="0"/>
                <a:sym typeface="Symbol" charset="0"/>
              </a:rPr>
              <a:t>)</a:t>
            </a:r>
            <a:r>
              <a:rPr lang="en-US" dirty="0" smtClean="0">
                <a:latin typeface="Lucida Sans" charset="0"/>
                <a:ea typeface="ＭＳ Ｐゴシック" charset="0"/>
              </a:rPr>
              <a:t> </a:t>
            </a:r>
            <a:endParaRPr lang="en-US" dirty="0">
              <a:latin typeface="Lucida Sans" charset="0"/>
              <a:ea typeface="ＭＳ Ｐゴシック" charset="0"/>
            </a:endParaRPr>
          </a:p>
          <a:p>
            <a:pPr lvl="1" eaLnBrk="1" hangingPunct="1"/>
            <a:endParaRPr lang="en-US" sz="4000" dirty="0">
              <a:latin typeface="Lucida Sans" charset="0"/>
              <a:ea typeface="ＭＳ Ｐゴシック" charset="0"/>
            </a:endParaRPr>
          </a:p>
          <a:p>
            <a:pPr marL="457200" lvl="1" indent="0" eaLnBrk="1" hangingPunct="1">
              <a:buNone/>
            </a:pPr>
            <a:endParaRPr lang="en-US" sz="2000" dirty="0">
              <a:latin typeface="Lucida Sans" charset="0"/>
              <a:ea typeface="ＭＳ Ｐゴシック" charset="0"/>
            </a:endParaRP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(</a:t>
            </a:r>
            <a:r>
              <a:rPr lang="en-US" sz="1800" dirty="0" err="1" smtClean="0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LOCATION</a:t>
            </a:r>
            <a:r>
              <a:rPr lang="en-US" sz="1800" dirty="0" err="1" smtClean="0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</a:t>
            </a:r>
            <a:r>
              <a:rPr lang="en-US" sz="1800" i="1" dirty="0" smtClean="0">
                <a:solidFill>
                  <a:srgbClr val="CC0000"/>
                </a:solidFill>
              </a:rPr>
              <a:t>Québec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) </a:t>
            </a:r>
            <a:r>
              <a:rPr lang="en-US" sz="1800" dirty="0">
                <a:latin typeface="Lucida Sans" charset="0"/>
                <a:ea typeface="ＭＳ Ｐゴシック" charset="0"/>
              </a:rPr>
              <a:t>=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baseline="30000" dirty="0" smtClean="0">
                <a:latin typeface="Lucida Sans" charset="0"/>
                <a:ea typeface="ＭＳ Ｐゴシック" charset="0"/>
              </a:rPr>
              <a:t>–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0.6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/</a:t>
            </a:r>
            <a:r>
              <a:rPr lang="en-US" sz="1800" dirty="0">
                <a:latin typeface="Lucida Sans" charset="0"/>
                <a:ea typeface="ＭＳ Ｐゴシック" charset="0"/>
              </a:rPr>
              <a:t>(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baseline="30000" dirty="0" smtClean="0">
                <a:latin typeface="Lucida Sans" charset="0"/>
                <a:ea typeface="ＭＳ Ｐゴシック" charset="0"/>
              </a:rPr>
              <a:t>–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0.6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 </a:t>
            </a:r>
            <a:r>
              <a:rPr lang="en-US" sz="1800" dirty="0">
                <a:latin typeface="Lucida Sans" charset="0"/>
                <a:ea typeface="ＭＳ Ｐゴシック" charset="0"/>
              </a:rPr>
              <a:t>+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+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) </a:t>
            </a:r>
            <a:r>
              <a:rPr lang="en-US" sz="1800" dirty="0">
                <a:latin typeface="Lucida Sans" charset="0"/>
                <a:ea typeface="ＭＳ Ｐゴシック" charset="0"/>
              </a:rPr>
              <a:t>= 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0.586</a:t>
            </a:r>
            <a:endParaRPr lang="en-US" sz="1800" dirty="0">
              <a:latin typeface="Lucida Sans" charset="0"/>
              <a:ea typeface="ＭＳ Ｐゴシック" charset="0"/>
            </a:endParaRP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(</a:t>
            </a:r>
            <a:r>
              <a:rPr lang="en-US" sz="1800" dirty="0" err="1" smtClean="0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DRUG</a:t>
            </a:r>
            <a:r>
              <a:rPr lang="en-US" sz="1800" dirty="0" err="1" smtClean="0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Québec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) </a:t>
            </a:r>
            <a:r>
              <a:rPr lang="en-US" sz="1800" dirty="0">
                <a:latin typeface="Lucida Sans" charset="0"/>
                <a:ea typeface="ＭＳ Ｐゴシック" charset="0"/>
              </a:rPr>
              <a:t>=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 </a:t>
            </a:r>
            <a:r>
              <a:rPr lang="en-US" sz="1800" dirty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–0.6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) = 0.238</a:t>
            </a:r>
          </a:p>
          <a:p>
            <a:pPr lvl="2"/>
            <a:r>
              <a:rPr lang="en-US" sz="1800" dirty="0">
                <a:latin typeface="Lucida Sans" charset="0"/>
                <a:ea typeface="ＭＳ Ｐゴシック" charset="0"/>
              </a:rPr>
              <a:t>P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(</a:t>
            </a:r>
            <a:r>
              <a:rPr lang="en-US" sz="1800" dirty="0" err="1" smtClean="0">
                <a:solidFill>
                  <a:srgbClr val="FF8700"/>
                </a:solidFill>
                <a:latin typeface="Lucida Sans" charset="0"/>
                <a:ea typeface="ＭＳ Ｐゴシック" charset="0"/>
              </a:rPr>
              <a:t>PERSON</a:t>
            </a:r>
            <a:r>
              <a:rPr lang="en-US" sz="1800" dirty="0" err="1" smtClean="0">
                <a:latin typeface="Lucida Sans" charset="0"/>
                <a:ea typeface="ＭＳ Ｐゴシック" charset="0"/>
              </a:rPr>
              <a:t>|</a:t>
            </a:r>
            <a:r>
              <a:rPr lang="en-US" sz="1800" i="1" dirty="0" err="1">
                <a:solidFill>
                  <a:srgbClr val="CC0000"/>
                </a:solidFill>
              </a:rPr>
              <a:t>in</a:t>
            </a:r>
            <a:r>
              <a:rPr lang="en-US" sz="1800" i="1" dirty="0">
                <a:solidFill>
                  <a:srgbClr val="CC0000"/>
                </a:solidFill>
              </a:rPr>
              <a:t> Québec</a:t>
            </a:r>
            <a:r>
              <a:rPr lang="en-US" sz="1800" dirty="0">
                <a:latin typeface="Lucida Sans" charset="0"/>
                <a:ea typeface="ＭＳ Ｐゴシック" charset="0"/>
              </a:rPr>
              <a:t>) = </a:t>
            </a:r>
            <a:r>
              <a:rPr lang="en-US" sz="1800" i="1" dirty="0" smtClean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 smtClean="0">
                <a:latin typeface="Lucida Sans" charset="0"/>
                <a:ea typeface="ＭＳ Ｐゴシック" charset="0"/>
              </a:rPr>
              <a:t>0 </a:t>
            </a:r>
            <a:r>
              <a:rPr lang="en-US" sz="1800" dirty="0">
                <a:latin typeface="Lucida Sans" charset="0"/>
                <a:ea typeface="ＭＳ Ｐゴシック" charset="0"/>
              </a:rPr>
              <a:t>/(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1.8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–0.6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0.3</a:t>
            </a:r>
            <a:r>
              <a:rPr lang="en-US" sz="1800" dirty="0">
                <a:latin typeface="Lucida Sans" charset="0"/>
                <a:ea typeface="ＭＳ Ｐゴシック" charset="0"/>
              </a:rPr>
              <a:t> + </a:t>
            </a:r>
            <a:r>
              <a:rPr lang="en-US" sz="1800" i="1" dirty="0">
                <a:latin typeface="Lucida Sans" charset="0"/>
                <a:ea typeface="ＭＳ Ｐゴシック" charset="0"/>
              </a:rPr>
              <a:t>e</a:t>
            </a:r>
            <a:r>
              <a:rPr lang="en-US" sz="1800" baseline="30000" dirty="0">
                <a:latin typeface="Lucida Sans" charset="0"/>
                <a:ea typeface="ＭＳ Ｐゴシック" charset="0"/>
              </a:rPr>
              <a:t>0</a:t>
            </a:r>
            <a:r>
              <a:rPr lang="en-US" sz="1800" dirty="0">
                <a:latin typeface="Lucida Sans" charset="0"/>
                <a:ea typeface="ＭＳ Ｐゴシック" charset="0"/>
              </a:rPr>
              <a:t>) = </a:t>
            </a:r>
            <a:r>
              <a:rPr lang="en-US" sz="1800" dirty="0" smtClean="0">
                <a:latin typeface="Lucida Sans" charset="0"/>
                <a:ea typeface="ＭＳ Ｐゴシック" charset="0"/>
              </a:rPr>
              <a:t>0.176</a:t>
            </a:r>
            <a:endParaRPr lang="en-US" sz="1800" dirty="0">
              <a:latin typeface="Lucida Sans" charset="0"/>
              <a:ea typeface="ＭＳ Ｐゴシック" charset="0"/>
            </a:endParaRPr>
          </a:p>
          <a:p>
            <a:pPr lvl="1" eaLnBrk="1" hangingPunct="1"/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The </a:t>
            </a:r>
            <a:r>
              <a:rPr lang="en-US" sz="2200" dirty="0">
                <a:solidFill>
                  <a:srgbClr val="008000"/>
                </a:solidFill>
                <a:latin typeface="Lucida Sans" charset="0"/>
                <a:ea typeface="ＭＳ Ｐゴシック" charset="0"/>
                <a:sym typeface="Symbol" charset="0"/>
              </a:rPr>
              <a:t>weights</a:t>
            </a:r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 are the </a:t>
            </a:r>
            <a:r>
              <a:rPr lang="en-US" sz="2200" dirty="0">
                <a:solidFill>
                  <a:srgbClr val="008000"/>
                </a:solidFill>
                <a:latin typeface="Lucida Sans" charset="0"/>
                <a:ea typeface="ＭＳ Ｐゴシック" charset="0"/>
                <a:sym typeface="Symbol" charset="0"/>
              </a:rPr>
              <a:t>parameters</a:t>
            </a:r>
            <a:r>
              <a:rPr lang="en-US" sz="2200" dirty="0">
                <a:latin typeface="Lucida Sans" charset="0"/>
                <a:ea typeface="ＭＳ Ｐゴシック" charset="0"/>
                <a:sym typeface="Symbol" charset="0"/>
              </a:rPr>
              <a:t> of the probability model, combined via a </a:t>
            </a:r>
            <a:r>
              <a:rPr lang="en-US" sz="2200" dirty="0" smtClean="0">
                <a:latin typeface="Lucida Sans" charset="0"/>
                <a:ea typeface="ＭＳ Ｐゴシック" charset="0"/>
                <a:sym typeface="Symbol" charset="0"/>
              </a:rPr>
              <a:t>“soft max” function</a:t>
            </a:r>
            <a:endParaRPr lang="en-US" sz="2200" dirty="0">
              <a:latin typeface="Lucida Sans" charset="0"/>
              <a:ea typeface="ＭＳ Ｐゴシック" charset="0"/>
              <a:sym typeface="Symbol" charset="0"/>
            </a:endParaRPr>
          </a:p>
        </p:txBody>
      </p:sp>
      <p:grpSp>
        <p:nvGrpSpPr>
          <p:cNvPr id="30727" name="Group 4"/>
          <p:cNvGrpSpPr>
            <a:grpSpLocks/>
          </p:cNvGrpSpPr>
          <p:nvPr/>
        </p:nvGrpSpPr>
        <p:grpSpPr bwMode="auto">
          <a:xfrm>
            <a:off x="1143000" y="2038350"/>
            <a:ext cx="4114800" cy="1066800"/>
            <a:chOff x="1453" y="3024"/>
            <a:chExt cx="2227" cy="659"/>
          </a:xfrm>
        </p:grpSpPr>
        <p:graphicFrame>
          <p:nvGraphicFramePr>
            <p:cNvPr id="30722" name="Object 2"/>
            <p:cNvGraphicFramePr>
              <a:graphicFrameLocks noChangeAspect="1"/>
            </p:cNvGraphicFramePr>
            <p:nvPr/>
          </p:nvGraphicFramePr>
          <p:xfrm>
            <a:off x="2303" y="3312"/>
            <a:ext cx="1347" cy="371"/>
          </p:xfrm>
          <a:graphic>
            <a:graphicData uri="http://schemas.openxmlformats.org/presentationml/2006/ole">
              <p:oleObj spid="_x0000_s38091" name="Equation" r:id="rId4" imgW="1234080" imgH="329040" progId="Equation.3">
                <p:embed/>
              </p:oleObj>
            </a:graphicData>
          </a:graphic>
        </p:graphicFrame>
        <p:graphicFrame>
          <p:nvGraphicFramePr>
            <p:cNvPr id="3072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898081204"/>
                </p:ext>
              </p:extLst>
            </p:nvPr>
          </p:nvGraphicFramePr>
          <p:xfrm>
            <a:off x="1453" y="3072"/>
            <a:ext cx="2227" cy="534"/>
          </p:xfrm>
          <a:graphic>
            <a:graphicData uri="http://schemas.openxmlformats.org/presentationml/2006/ole">
              <p:oleObj spid="_x0000_s38092" name="Equation" r:id="rId5" imgW="2047680" imgH="420480" progId="Equation.3">
                <p:embed/>
              </p:oleObj>
            </a:graphicData>
          </a:graphic>
        </p:graphicFrame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2516" y="3024"/>
            <a:ext cx="1099" cy="371"/>
          </p:xfrm>
          <a:graphic>
            <a:graphicData uri="http://schemas.openxmlformats.org/presentationml/2006/ole">
              <p:oleObj spid="_x0000_s38093" name="Equation" r:id="rId6" imgW="1005480" imgH="329040" progId="Equation.3">
                <p:embed/>
              </p:oleObj>
            </a:graphicData>
          </a:graphic>
        </p:graphicFrame>
      </p:grp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638800" y="2114550"/>
            <a:ext cx="2667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CC0000"/>
                </a:solidFill>
              </a:rPr>
              <a:t>Makes votes </a:t>
            </a:r>
            <a:r>
              <a:rPr lang="en-US" sz="1800" dirty="0" smtClean="0">
                <a:solidFill>
                  <a:srgbClr val="CC0000"/>
                </a:solidFill>
              </a:rPr>
              <a:t>positive</a:t>
            </a:r>
            <a:endParaRPr lang="en-US" sz="1800" dirty="0">
              <a:solidFill>
                <a:srgbClr val="CC0000"/>
              </a:solidFill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638800" y="2583418"/>
            <a:ext cx="26670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dirty="0">
                <a:solidFill>
                  <a:srgbClr val="2584BB"/>
                </a:solidFill>
              </a:rPr>
              <a:t>Normalizes </a:t>
            </a:r>
            <a:r>
              <a:rPr lang="en-US" sz="1800" dirty="0" smtClean="0">
                <a:solidFill>
                  <a:srgbClr val="2584BB"/>
                </a:solidFill>
              </a:rPr>
              <a:t>votes</a:t>
            </a:r>
            <a:endParaRPr lang="en-US" sz="1800" dirty="0">
              <a:solidFill>
                <a:srgbClr val="2584BB"/>
              </a:solidFill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>
            <a:off x="5257800" y="2286000"/>
            <a:ext cx="381000" cy="11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H="1">
            <a:off x="5257800" y="2722960"/>
            <a:ext cx="381000" cy="119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26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uiExpand="1" build="p"/>
      <p:bldP spid="30728" grpId="0" animBg="1"/>
      <p:bldP spid="30729" grpId="0" animBg="1"/>
      <p:bldP spid="30730" grpId="0" animBg="1"/>
      <p:bldP spid="307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Feature-Based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Linear Classifiers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>
                <a:ea typeface="ＭＳ Ｐゴシック" charset="0"/>
                <a:cs typeface="ＭＳ Ｐゴシック" charset="0"/>
              </a:rPr>
              <a:t>Exponential (log-linear, </a:t>
            </a:r>
            <a:r>
              <a:rPr lang="en-US" sz="2200" dirty="0" err="1">
                <a:ea typeface="ＭＳ Ｐゴシック" charset="0"/>
                <a:cs typeface="ＭＳ Ｐゴシック" charset="0"/>
              </a:rPr>
              <a:t>maxent</a:t>
            </a:r>
            <a:r>
              <a:rPr lang="en-US" sz="2200" dirty="0">
                <a:ea typeface="ＭＳ Ｐゴシック" charset="0"/>
                <a:cs typeface="ＭＳ Ｐゴシック" charset="0"/>
              </a:rPr>
              <a:t>, logistic, Gibbs) models:</a:t>
            </a:r>
          </a:p>
          <a:p>
            <a:pPr lvl="1" eaLnBrk="1" hangingPunct="1"/>
            <a:r>
              <a:rPr lang="en-US" dirty="0" smtClean="0">
                <a:ea typeface="ＭＳ Ｐゴシック" charset="0"/>
              </a:rPr>
              <a:t>Given </a:t>
            </a:r>
            <a:r>
              <a:rPr lang="en-US" dirty="0">
                <a:ea typeface="ＭＳ Ｐゴシック" charset="0"/>
              </a:rPr>
              <a:t>this model form, we will choose parameters {</a:t>
            </a:r>
            <a:r>
              <a:rPr lang="en-US" i="1" dirty="0">
                <a:ea typeface="ＭＳ Ｐゴシック" charset="0"/>
                <a:sym typeface="Symbol" charset="0"/>
              </a:rPr>
              <a:t>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dirty="0">
                <a:ea typeface="ＭＳ Ｐゴシック" charset="0"/>
                <a:sym typeface="Symbol" charset="0"/>
              </a:rPr>
              <a:t>} that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  <a:sym typeface="Symbol" charset="0"/>
              </a:rPr>
              <a:t>maximize the conditional likelihood</a:t>
            </a:r>
            <a:r>
              <a:rPr lang="en-US" dirty="0">
                <a:ea typeface="ＭＳ Ｐゴシック" charset="0"/>
                <a:sym typeface="Symbol" charset="0"/>
              </a:rPr>
              <a:t> of the data according to this model</a:t>
            </a:r>
            <a:r>
              <a:rPr lang="en-US" dirty="0" smtClean="0">
                <a:ea typeface="ＭＳ Ｐゴシック" charset="0"/>
                <a:sym typeface="Symbol" charset="0"/>
              </a:rPr>
              <a:t>.</a:t>
            </a:r>
          </a:p>
          <a:p>
            <a:pPr lvl="1"/>
            <a:r>
              <a:rPr lang="en-US" dirty="0" smtClean="0">
                <a:ea typeface="ＭＳ Ｐゴシック" charset="0"/>
                <a:cs typeface="ＭＳ Ｐゴシック" charset="0"/>
              </a:rPr>
              <a:t>We construct </a:t>
            </a:r>
            <a:r>
              <a:rPr lang="en-US" dirty="0">
                <a:ea typeface="ＭＳ Ｐゴシック" charset="0"/>
                <a:cs typeface="ＭＳ Ｐゴシック" charset="0"/>
              </a:rPr>
              <a:t>not only classifications, but probability distributions over classifications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.</a:t>
            </a:r>
          </a:p>
          <a:p>
            <a:pPr lvl="2"/>
            <a:r>
              <a:rPr lang="en-US" sz="1800" dirty="0" smtClean="0">
                <a:ea typeface="ＭＳ Ｐゴシック" charset="0"/>
                <a:cs typeface="ＭＳ Ｐゴシック" charset="0"/>
              </a:rPr>
              <a:t>There 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are other (good!) ways of discriminating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classes – 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SVMs, boosting, even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perceptrons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– </a:t>
            </a:r>
            <a:r>
              <a:rPr lang="en-US" sz="1800" dirty="0" smtClean="0">
                <a:ea typeface="ＭＳ Ｐゴシック" charset="0"/>
                <a:cs typeface="ＭＳ Ｐゴシック" charset="0"/>
              </a:rPr>
              <a:t>but 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these methods are not as trivial to interpret as distributions over classes.</a:t>
            </a:r>
          </a:p>
          <a:p>
            <a:pPr lvl="1" eaLnBrk="1" hangingPunct="1"/>
            <a:endParaRPr lang="en-US" sz="2200" dirty="0">
              <a:latin typeface="Lucida Sans" charset="0"/>
              <a:ea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507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Aside: 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models in NLP are essentially the same as multiclass logistic regression models in statistics (or machine learning)</a:t>
            </a:r>
          </a:p>
          <a:p>
            <a:pPr lvl="1"/>
            <a:r>
              <a:rPr lang="en-US" dirty="0" smtClean="0"/>
              <a:t>If you haven’t seen these before, don’t worry, this presentation is self-contained!</a:t>
            </a:r>
          </a:p>
          <a:p>
            <a:pPr lvl="1"/>
            <a:r>
              <a:rPr lang="en-US" dirty="0" smtClean="0"/>
              <a:t>If you have seen these before you might think about:</a:t>
            </a:r>
          </a:p>
          <a:p>
            <a:pPr lvl="2"/>
            <a:r>
              <a:rPr lang="en-US" dirty="0" smtClean="0"/>
              <a:t>The parameterization is slightly different in a way that is advantageous for NLP-style models with tons of sparse features </a:t>
            </a:r>
            <a:r>
              <a:rPr lang="en-US" sz="1600" dirty="0" smtClean="0">
                <a:solidFill>
                  <a:schemeClr val="accent3"/>
                </a:solidFill>
              </a:rPr>
              <a:t>(but statistically inelegant)</a:t>
            </a:r>
            <a:endParaRPr lang="en-US" dirty="0" smtClean="0">
              <a:solidFill>
                <a:schemeClr val="accent3"/>
              </a:solidFill>
            </a:endParaRPr>
          </a:p>
          <a:p>
            <a:pPr lvl="2"/>
            <a:r>
              <a:rPr lang="en-US" dirty="0" smtClean="0"/>
              <a:t>The key role of feature functions in NLP and in this presentation</a:t>
            </a:r>
          </a:p>
          <a:p>
            <a:pPr lvl="3"/>
            <a:r>
              <a:rPr lang="en-US" dirty="0" smtClean="0"/>
              <a:t>The features are more general, with </a:t>
            </a:r>
            <a:r>
              <a:rPr lang="en-US" i="1" dirty="0" smtClean="0">
                <a:latin typeface="Times New Roman"/>
                <a:cs typeface="Times New Roman"/>
              </a:rPr>
              <a:t>f</a:t>
            </a:r>
            <a:r>
              <a:rPr lang="en-US" dirty="0" smtClean="0"/>
              <a:t> also being a function of the class – when might this be useful?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07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Quiz Question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7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Assuming exactly the same set up </a:t>
            </a:r>
            <a:r>
              <a:rPr lang="en-US" sz="2000" dirty="0" smtClean="0">
                <a:latin typeface="Lucida Sans" charset="0"/>
                <a:ea typeface="ＭＳ Ｐゴシック" charset="0"/>
                <a:cs typeface="ＭＳ Ｐゴシック" charset="0"/>
              </a:rPr>
              <a:t>(3 </a:t>
            </a:r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class decision: </a:t>
            </a:r>
            <a:r>
              <a:rPr lang="en-US" sz="2000" dirty="0" smtClean="0">
                <a:latin typeface="Lucida Sans" charset="0"/>
                <a:ea typeface="ＭＳ Ｐゴシック" charset="0"/>
                <a:cs typeface="ＭＳ Ｐゴシック" charset="0"/>
              </a:rPr>
              <a:t>LOCATION, PERSON, or DRUG; </a:t>
            </a:r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000" dirty="0" smtClean="0">
                <a:latin typeface="Lucida Sans" charset="0"/>
                <a:ea typeface="ＭＳ Ｐゴシック" charset="0"/>
                <a:cs typeface="ＭＳ Ｐゴシック" charset="0"/>
              </a:rPr>
              <a:t>features </a:t>
            </a:r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as before, </a:t>
            </a:r>
            <a:r>
              <a:rPr lang="en-US" sz="2000" dirty="0" err="1" smtClean="0">
                <a:latin typeface="Lucida Sans" charset="0"/>
                <a:ea typeface="ＭＳ Ｐゴシック" charset="0"/>
                <a:cs typeface="ＭＳ Ｐゴシック" charset="0"/>
              </a:rPr>
              <a:t>maxent</a:t>
            </a:r>
            <a:r>
              <a:rPr lang="en-US" sz="2000" dirty="0" smtClean="0">
                <a:latin typeface="Lucida Sans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dirty="0">
                <a:latin typeface="Lucida Sans" charset="0"/>
                <a:ea typeface="ＭＳ Ｐゴシック" charset="0"/>
                <a:cs typeface="ＭＳ Ｐゴシック" charset="0"/>
              </a:rPr>
              <a:t>, what are: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</a:rPr>
              <a:t>P(</a:t>
            </a:r>
            <a:r>
              <a:rPr lang="en-US" dirty="0">
                <a:solidFill>
                  <a:srgbClr val="FF8700"/>
                </a:solidFill>
              </a:rPr>
              <a:t>PERSON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| </a:t>
            </a:r>
            <a:r>
              <a:rPr lang="en-US" i="1" dirty="0">
                <a:solidFill>
                  <a:srgbClr val="CC0000"/>
                </a:solidFill>
              </a:rPr>
              <a:t>by </a:t>
            </a:r>
            <a:r>
              <a:rPr lang="en-US" i="1" dirty="0" err="1">
                <a:solidFill>
                  <a:srgbClr val="CC0000"/>
                </a:solidFill>
              </a:rPr>
              <a:t>Goéric</a:t>
            </a:r>
            <a:r>
              <a:rPr lang="en-US" dirty="0">
                <a:latin typeface="Lucida Sans" charset="0"/>
                <a:ea typeface="ＭＳ Ｐゴシック" charset="0"/>
              </a:rPr>
              <a:t>) </a:t>
            </a:r>
            <a:r>
              <a:rPr lang="en-US" dirty="0" smtClean="0">
                <a:latin typeface="Lucida Sans" charset="0"/>
                <a:ea typeface="ＭＳ Ｐゴシック" charset="0"/>
              </a:rPr>
              <a:t>   = </a:t>
            </a:r>
          </a:p>
          <a:p>
            <a:pPr lvl="1"/>
            <a:r>
              <a:rPr lang="en-US" dirty="0">
                <a:latin typeface="Lucida Sans" charset="0"/>
                <a:ea typeface="ＭＳ Ｐゴシック" charset="0"/>
              </a:rPr>
              <a:t>P</a:t>
            </a:r>
            <a:r>
              <a:rPr lang="en-US" dirty="0" smtClean="0">
                <a:latin typeface="Lucida Sans" charset="0"/>
                <a:ea typeface="ＭＳ Ｐゴシック" charset="0"/>
              </a:rPr>
              <a:t>(</a:t>
            </a:r>
            <a:r>
              <a:rPr lang="en-US" dirty="0" smtClean="0">
                <a:solidFill>
                  <a:srgbClr val="FF8700"/>
                </a:solidFill>
              </a:rPr>
              <a:t>LOCATION </a:t>
            </a:r>
            <a:r>
              <a:rPr lang="en-US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| </a:t>
            </a:r>
            <a:r>
              <a:rPr lang="en-US" i="1" dirty="0">
                <a:solidFill>
                  <a:srgbClr val="CC0000"/>
                </a:solidFill>
              </a:rPr>
              <a:t>by </a:t>
            </a:r>
            <a:r>
              <a:rPr lang="en-US" i="1" dirty="0" err="1">
                <a:solidFill>
                  <a:srgbClr val="CC0000"/>
                </a:solidFill>
              </a:rPr>
              <a:t>Goéric</a:t>
            </a:r>
            <a:r>
              <a:rPr lang="en-US" dirty="0">
                <a:latin typeface="Lucida Sans" charset="0"/>
                <a:ea typeface="ＭＳ Ｐゴシック" charset="0"/>
              </a:rPr>
              <a:t>) </a:t>
            </a:r>
            <a:r>
              <a:rPr lang="en-US" dirty="0" smtClean="0">
                <a:latin typeface="Lucida Sans" charset="0"/>
                <a:ea typeface="ＭＳ Ｐゴシック" charset="0"/>
              </a:rPr>
              <a:t>= </a:t>
            </a:r>
            <a:endParaRPr lang="en-US" dirty="0">
              <a:latin typeface="Lucida Sans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Lucida Sans" charset="0"/>
                <a:ea typeface="ＭＳ Ｐゴシック" charset="0"/>
              </a:rPr>
              <a:t>P(</a:t>
            </a:r>
            <a:r>
              <a:rPr lang="en-US" dirty="0" smtClean="0">
                <a:solidFill>
                  <a:srgbClr val="FF8700"/>
                </a:solidFill>
              </a:rPr>
              <a:t>DRUG </a:t>
            </a:r>
            <a:r>
              <a:rPr lang="en-US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| </a:t>
            </a:r>
            <a:r>
              <a:rPr lang="en-US" i="1" dirty="0">
                <a:solidFill>
                  <a:srgbClr val="CC0000"/>
                </a:solidFill>
              </a:rPr>
              <a:t>by </a:t>
            </a:r>
            <a:r>
              <a:rPr lang="en-US" i="1" dirty="0" err="1" smtClean="0">
                <a:solidFill>
                  <a:srgbClr val="CC0000"/>
                </a:solidFill>
              </a:rPr>
              <a:t>Goéric</a:t>
            </a:r>
            <a:r>
              <a:rPr lang="en-US" dirty="0" smtClean="0">
                <a:latin typeface="Lucida Sans" charset="0"/>
                <a:ea typeface="ＭＳ Ｐゴシック" charset="0"/>
              </a:rPr>
              <a:t>)       = </a:t>
            </a:r>
            <a:endParaRPr lang="en-US" dirty="0">
              <a:latin typeface="Lucida Sans" charset="0"/>
              <a:ea typeface="ＭＳ Ｐゴシック" charset="0"/>
            </a:endParaRPr>
          </a:p>
          <a:p>
            <a:pPr lvl="1"/>
            <a:endParaRPr lang="en-US" sz="800" dirty="0">
              <a:latin typeface="Lucida Sans" charset="0"/>
              <a:ea typeface="ＭＳ Ｐゴシック" charset="0"/>
            </a:endParaRPr>
          </a:p>
          <a:p>
            <a:pPr lvl="1">
              <a:lnSpc>
                <a:spcPct val="95000"/>
              </a:lnSpc>
            </a:pPr>
            <a:r>
              <a:rPr lang="en-US" sz="1800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 1.8    </a:t>
            </a:r>
            <a:r>
              <a:rPr lang="en-US" sz="1800" i="1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sz="1800" baseline="-25000" dirty="0" smtClean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1</a:t>
            </a:r>
            <a:r>
              <a:rPr lang="en-US" sz="18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1800" dirty="0">
                <a:solidFill>
                  <a:srgbClr val="9900CC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sz="1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sz="1800" baseline="-250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-1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ja-JP" alt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in</a:t>
            </a:r>
            <a:r>
              <a:rPr lang="ja-JP" alt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isCapitalized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sz="1800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-0.6   </a:t>
            </a:r>
            <a:r>
              <a:rPr lang="en-US" sz="1800" i="1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sz="1800" baseline="-25000" dirty="0" smtClean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2</a:t>
            </a:r>
            <a:r>
              <a:rPr lang="en-US" sz="18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1800" dirty="0">
                <a:solidFill>
                  <a:srgbClr val="FF6600"/>
                </a:solidFill>
                <a:latin typeface="Times New Roman" charset="0"/>
                <a:ea typeface="ＭＳ Ｐゴシック" charset="0"/>
              </a:rPr>
              <a:t>)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LOCATION </a:t>
            </a:r>
            <a:r>
              <a:rPr lang="en-US" sz="1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</a:t>
            </a:r>
            <a:r>
              <a:rPr lang="en-US" sz="1800" dirty="0" err="1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hasAccentedLatinChar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>
              <a:lnSpc>
                <a:spcPct val="95000"/>
              </a:lnSpc>
            </a:pPr>
            <a:r>
              <a:rPr lang="en-US" sz="18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0.3    </a:t>
            </a:r>
            <a:r>
              <a:rPr lang="en-US" sz="1800" i="1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f</a:t>
            </a:r>
            <a:r>
              <a:rPr lang="en-US" sz="1800" baseline="-25000" dirty="0" smtClean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3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(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c, d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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[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 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= 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DRUG </a:t>
            </a:r>
            <a:r>
              <a:rPr lang="en-US" sz="1800" b="1" dirty="0">
                <a:solidFill>
                  <a:srgbClr val="008000"/>
                </a:solidFill>
                <a:latin typeface="Times New Roman" charset="0"/>
                <a:ea typeface="ＭＳ Ｐゴシック" charset="0"/>
                <a:sym typeface="Symbol" charset="0"/>
              </a:rPr>
              <a:t>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 ends(</a:t>
            </a:r>
            <a:r>
              <a:rPr lang="en-US" sz="1800" i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w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, </a:t>
            </a:r>
            <a:r>
              <a:rPr lang="ja-JP" alt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“</a:t>
            </a:r>
            <a:r>
              <a:rPr lang="en-US" altLang="ja-JP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c</a:t>
            </a:r>
            <a:r>
              <a:rPr lang="ja-JP" alt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”</a:t>
            </a:r>
            <a:r>
              <a:rPr lang="en-US" sz="1800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)]</a:t>
            </a:r>
          </a:p>
          <a:p>
            <a:pPr lvl="1"/>
            <a:endParaRPr lang="en-US" dirty="0">
              <a:latin typeface="Lucida Sans" charset="0"/>
              <a:ea typeface="ＭＳ Ｐゴシック" charset="0"/>
            </a:endParaRPr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5880695"/>
              </p:ext>
            </p:extLst>
          </p:nvPr>
        </p:nvGraphicFramePr>
        <p:xfrm>
          <a:off x="6965357" y="4488656"/>
          <a:ext cx="1867496" cy="514946"/>
        </p:xfrm>
        <a:graphic>
          <a:graphicData uri="http://schemas.openxmlformats.org/presentationml/2006/ole">
            <p:oleObj spid="_x0000_s39091" name="Equation" r:id="rId3" imgW="1234080" imgH="329040" progId="Equation.3">
              <p:embed/>
            </p:oleObj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56668128"/>
              </p:ext>
            </p:extLst>
          </p:nvPr>
        </p:nvGraphicFramePr>
        <p:xfrm>
          <a:off x="5791200" y="4171950"/>
          <a:ext cx="3086694" cy="648296"/>
        </p:xfrm>
        <a:graphic>
          <a:graphicData uri="http://schemas.openxmlformats.org/presentationml/2006/ole">
            <p:oleObj spid="_x0000_s39092" name="Equation" r:id="rId4" imgW="2047680" imgH="42048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36591822"/>
              </p:ext>
            </p:extLst>
          </p:nvPr>
        </p:nvGraphicFramePr>
        <p:xfrm>
          <a:off x="7117161" y="4088606"/>
          <a:ext cx="1524596" cy="514946"/>
        </p:xfrm>
        <a:graphic>
          <a:graphicData uri="http://schemas.openxmlformats.org/presentationml/2006/ole">
            <p:oleObj spid="_x0000_s39093" name="Equation" r:id="rId5" imgW="1005480" imgH="329040" progId="Equation.3">
              <p:embed/>
            </p:oleObj>
          </a:graphicData>
        </a:graphic>
      </p:graphicFrame>
      <p:sp>
        <p:nvSpPr>
          <p:cNvPr id="31751" name="Text Box 1028"/>
          <p:cNvSpPr txBox="1">
            <a:spLocks noChangeArrowheads="1"/>
          </p:cNvSpPr>
          <p:nvPr/>
        </p:nvSpPr>
        <p:spPr bwMode="auto">
          <a:xfrm>
            <a:off x="609600" y="4258866"/>
            <a:ext cx="128707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 smtClean="0">
                <a:solidFill>
                  <a:srgbClr val="FF8700"/>
                </a:solidFill>
              </a:rPr>
              <a:t>PERSON</a:t>
            </a:r>
            <a:endParaRPr lang="en-US" sz="1800" dirty="0">
              <a:solidFill>
                <a:srgbClr val="FF8700"/>
              </a:solidFill>
            </a:endParaRPr>
          </a:p>
          <a:p>
            <a:pPr eaLnBrk="1" hangingPunct="1"/>
            <a:r>
              <a:rPr lang="en-US" sz="1800" i="1" dirty="0" smtClean="0">
                <a:solidFill>
                  <a:srgbClr val="CC0000"/>
                </a:solidFill>
              </a:rPr>
              <a:t>by </a:t>
            </a:r>
            <a:r>
              <a:rPr lang="en-US" sz="1800" i="1" dirty="0" err="1" smtClean="0">
                <a:solidFill>
                  <a:srgbClr val="CC0000"/>
                </a:solidFill>
              </a:rPr>
              <a:t>Goéric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31753" name="Oval 1033"/>
          <p:cNvSpPr>
            <a:spLocks noChangeArrowheads="1"/>
          </p:cNvSpPr>
          <p:nvPr/>
        </p:nvSpPr>
        <p:spPr bwMode="auto">
          <a:xfrm>
            <a:off x="533400" y="4248150"/>
            <a:ext cx="1447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28"/>
          <p:cNvSpPr txBox="1">
            <a:spLocks noChangeArrowheads="1"/>
          </p:cNvSpPr>
          <p:nvPr/>
        </p:nvSpPr>
        <p:spPr bwMode="auto">
          <a:xfrm>
            <a:off x="2204721" y="4258866"/>
            <a:ext cx="13683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 smtClean="0">
                <a:solidFill>
                  <a:srgbClr val="FF8700"/>
                </a:solidFill>
              </a:rPr>
              <a:t>LOCATION</a:t>
            </a:r>
            <a:endParaRPr lang="en-US" sz="1800" dirty="0">
              <a:solidFill>
                <a:srgbClr val="FF8700"/>
              </a:solidFill>
            </a:endParaRPr>
          </a:p>
          <a:p>
            <a:pPr eaLnBrk="1" hangingPunct="1"/>
            <a:r>
              <a:rPr lang="en-US" sz="1800" i="1" dirty="0" smtClean="0">
                <a:solidFill>
                  <a:srgbClr val="CC0000"/>
                </a:solidFill>
              </a:rPr>
              <a:t>by </a:t>
            </a:r>
            <a:r>
              <a:rPr lang="en-US" sz="1800" i="1" dirty="0" err="1" smtClean="0">
                <a:solidFill>
                  <a:srgbClr val="CC0000"/>
                </a:solidFill>
              </a:rPr>
              <a:t>Goéric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12" name="Oval 1033"/>
          <p:cNvSpPr>
            <a:spLocks noChangeArrowheads="1"/>
          </p:cNvSpPr>
          <p:nvPr/>
        </p:nvSpPr>
        <p:spPr bwMode="auto">
          <a:xfrm>
            <a:off x="2209800" y="4248150"/>
            <a:ext cx="1447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28"/>
          <p:cNvSpPr txBox="1">
            <a:spLocks noChangeArrowheads="1"/>
          </p:cNvSpPr>
          <p:nvPr/>
        </p:nvSpPr>
        <p:spPr bwMode="auto">
          <a:xfrm>
            <a:off x="3947380" y="4258866"/>
            <a:ext cx="13020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800" dirty="0" smtClean="0">
                <a:solidFill>
                  <a:srgbClr val="FF8700"/>
                </a:solidFill>
              </a:rPr>
              <a:t>DRUG</a:t>
            </a:r>
            <a:endParaRPr lang="en-US" sz="1800" dirty="0">
              <a:solidFill>
                <a:srgbClr val="FF8700"/>
              </a:solidFill>
            </a:endParaRPr>
          </a:p>
          <a:p>
            <a:pPr eaLnBrk="1" hangingPunct="1"/>
            <a:r>
              <a:rPr lang="en-US" sz="1800" i="1" dirty="0" smtClean="0">
                <a:solidFill>
                  <a:srgbClr val="CC0000"/>
                </a:solidFill>
              </a:rPr>
              <a:t>by </a:t>
            </a:r>
            <a:r>
              <a:rPr lang="en-US" sz="1800" i="1" dirty="0" err="1" smtClean="0">
                <a:solidFill>
                  <a:srgbClr val="CC0000"/>
                </a:solidFill>
              </a:rPr>
              <a:t>Goéric</a:t>
            </a:r>
            <a:endParaRPr lang="en-US" sz="1800" i="1" dirty="0">
              <a:solidFill>
                <a:srgbClr val="CC0000"/>
              </a:solidFill>
            </a:endParaRPr>
          </a:p>
        </p:txBody>
      </p:sp>
      <p:sp>
        <p:nvSpPr>
          <p:cNvPr id="14" name="Oval 1033"/>
          <p:cNvSpPr>
            <a:spLocks noChangeArrowheads="1"/>
          </p:cNvSpPr>
          <p:nvPr/>
        </p:nvSpPr>
        <p:spPr bwMode="auto">
          <a:xfrm>
            <a:off x="3886200" y="4248150"/>
            <a:ext cx="14478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782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Feature-based Linear Classifiers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How to put features into a classifier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600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40422</TotalTime>
  <Words>657</Words>
  <Application>Microsoft Macintosh PowerPoint</Application>
  <PresentationFormat>On-screen Show (16:9)</PresentationFormat>
  <Paragraphs>81</Paragraphs>
  <Slides>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NLP-class</vt:lpstr>
      <vt:lpstr>Equation</vt:lpstr>
      <vt:lpstr>Feature-based Linear Classifiers</vt:lpstr>
      <vt:lpstr>Feature-Based Linear Classifiers</vt:lpstr>
      <vt:lpstr>Feature-Based Linear Classifiers</vt:lpstr>
      <vt:lpstr>Feature-Based Linear Classifiers</vt:lpstr>
      <vt:lpstr>Feature-Based Linear Classifiers</vt:lpstr>
      <vt:lpstr>Aside: logistic regression</vt:lpstr>
      <vt:lpstr>Quiz Question</vt:lpstr>
      <vt:lpstr>Feature-based Linear Classifiers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Steven</cp:lastModifiedBy>
  <cp:revision>211</cp:revision>
  <cp:lastPrinted>2011-10-24T03:34:11Z</cp:lastPrinted>
  <dcterms:created xsi:type="dcterms:W3CDTF">2010-04-19T15:31:24Z</dcterms:created>
  <dcterms:modified xsi:type="dcterms:W3CDTF">2012-02-15T09:36:33Z</dcterms:modified>
</cp:coreProperties>
</file>