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761" r:id="rId2"/>
    <p:sldId id="812" r:id="rId3"/>
    <p:sldId id="813" r:id="rId4"/>
    <p:sldId id="814" r:id="rId5"/>
    <p:sldId id="764" r:id="rId6"/>
    <p:sldId id="765" r:id="rId7"/>
    <p:sldId id="798" r:id="rId8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="" xmlns:p14="http://schemas.microsoft.com/office/powerpoint/2010/main">
        <p14:section name="Maximum Entropy Models and Discriminative Estimation" id="{4F138930-6F7F-B44E-AF40-93E18FA63609}">
          <p14:sldIdLst>
            <p14:sldId id="384"/>
            <p14:sldId id="385"/>
            <p14:sldId id="386"/>
            <p14:sldId id="512"/>
            <p14:sldId id="387"/>
            <p14:sldId id="521"/>
            <p14:sldId id="388"/>
            <p14:sldId id="513"/>
            <p14:sldId id="499"/>
            <p14:sldId id="500"/>
            <p14:sldId id="658"/>
            <p14:sldId id="501"/>
            <p14:sldId id="659"/>
            <p14:sldId id="519"/>
            <p14:sldId id="502"/>
            <p14:sldId id="660"/>
            <p14:sldId id="503"/>
            <p14:sldId id="392"/>
            <p14:sldId id="394"/>
            <p14:sldId id="689"/>
            <p14:sldId id="688"/>
            <p14:sldId id="505"/>
            <p14:sldId id="661"/>
            <p14:sldId id="506"/>
            <p14:sldId id="507"/>
            <p14:sldId id="508"/>
            <p14:sldId id="520"/>
            <p14:sldId id="509"/>
            <p14:sldId id="690"/>
            <p14:sldId id="691"/>
            <p14:sldId id="652"/>
            <p14:sldId id="537"/>
            <p14:sldId id="692"/>
            <p14:sldId id="522"/>
            <p14:sldId id="534"/>
            <p14:sldId id="523"/>
            <p14:sldId id="524"/>
            <p14:sldId id="525"/>
            <p14:sldId id="526"/>
            <p14:sldId id="527"/>
            <p14:sldId id="528"/>
            <p14:sldId id="529"/>
            <p14:sldId id="536"/>
            <p14:sldId id="531"/>
            <p14:sldId id="532"/>
            <p14:sldId id="533"/>
          </p14:sldIdLst>
        </p14:section>
        <p14:section name="Maxent Model estimation and smoothing" id="{6359BEAC-69BD-974C-9807-1D0E50EC7B2D}">
          <p14:sldIdLst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657"/>
            <p14:sldId id="662"/>
            <p14:sldId id="717"/>
            <p14:sldId id="718"/>
            <p14:sldId id="713"/>
            <p14:sldId id="719"/>
            <p14:sldId id="712"/>
            <p14:sldId id="714"/>
            <p14:sldId id="715"/>
            <p14:sldId id="716"/>
            <p14:sldId id="700"/>
            <p14:sldId id="709"/>
            <p14:sldId id="710"/>
            <p14:sldId id="701"/>
            <p14:sldId id="698"/>
            <p14:sldId id="720"/>
            <p14:sldId id="722"/>
            <p14:sldId id="727"/>
            <p14:sldId id="723"/>
            <p14:sldId id="724"/>
            <p14:sldId id="728"/>
            <p14:sldId id="721"/>
            <p14:sldId id="725"/>
            <p14:sldId id="726"/>
            <p14:sldId id="734"/>
            <p14:sldId id="735"/>
            <p14:sldId id="736"/>
            <p14:sldId id="738"/>
            <p14:sldId id="739"/>
            <p14:sldId id="737"/>
            <p14:sldId id="742"/>
            <p14:sldId id="756"/>
            <p14:sldId id="743"/>
            <p14:sldId id="755"/>
            <p14:sldId id="759"/>
            <p14:sldId id="744"/>
            <p14:sldId id="745"/>
            <p14:sldId id="746"/>
            <p14:sldId id="747"/>
            <p14:sldId id="760"/>
            <p14:sldId id="761"/>
            <p14:sldId id="812"/>
            <p14:sldId id="813"/>
            <p14:sldId id="814"/>
            <p14:sldId id="764"/>
            <p14:sldId id="765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766"/>
            <p14:sldId id="768"/>
            <p14:sldId id="816"/>
            <p14:sldId id="770"/>
            <p14:sldId id="771"/>
            <p14:sldId id="772"/>
            <p14:sldId id="773"/>
            <p14:sldId id="787"/>
            <p14:sldId id="785"/>
            <p14:sldId id="786"/>
            <p14:sldId id="790"/>
            <p14:sldId id="794"/>
            <p14:sldId id="792"/>
            <p14:sldId id="815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693"/>
            <p14:sldId id="694"/>
            <p14:sldId id="580"/>
            <p14:sldId id="581"/>
            <p14:sldId id="582"/>
            <p14:sldId id="583"/>
            <p14:sldId id="584"/>
            <p14:sldId id="585"/>
            <p14:sldId id="586"/>
            <p14:sldId id="695"/>
            <p14:sldId id="696"/>
            <p14:sldId id="587"/>
            <p14:sldId id="588"/>
            <p14:sldId id="589"/>
            <p14:sldId id="590"/>
            <p14:sldId id="697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</p14:sldIdLst>
        </p14:section>
        <p14:section name="Part-of-Speech Tagging and Maxent Sequence Models" id="{EBC58517-C585-0B42-ACB8-0E9F9DA5DA5B}">
          <p14:sldIdLst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406" autoAdjust="0"/>
    <p:restoredTop sz="88551" autoAdjust="0"/>
  </p:normalViewPr>
  <p:slideViewPr>
    <p:cSldViewPr>
      <p:cViewPr>
        <p:scale>
          <a:sx n="100" d="100"/>
          <a:sy n="100" d="100"/>
        </p:scale>
        <p:origin x="-1224" y="-6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59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9" y="0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796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9" y="9722796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9" y="0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4" y="4862263"/>
            <a:ext cx="5205934" cy="460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96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9" y="9722796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92876" indent="-30495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219810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707733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195657" indent="-243962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683581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3171505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659429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4147353" indent="-24396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88FD605-9B7E-1649-9A34-F26A8A2A45ED}" type="slidenum">
              <a:rPr lang="en-US" sz="1300"/>
              <a:pPr eaLnBrk="1" hangingPunct="1"/>
              <a:t>3</a:t>
            </a:fld>
            <a:endParaRPr lang="en-US" sz="13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 classes: c + 1 labels vs. 2c + 1 labels.</a:t>
            </a:r>
            <a:r>
              <a:rPr lang="en-US" baseline="0" dirty="0" smtClean="0">
                <a:latin typeface="Arial" charset="0"/>
                <a:ea typeface="ＭＳ Ｐゴシック" charset="0"/>
                <a:cs typeface="ＭＳ Ｐゴシック" charset="0"/>
              </a:rPr>
              <a:t> Stanford NER uses IO encoding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one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way to think of task: sequence labeling, label each token with ORG/PER/.../O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one way you could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eval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is per-token, but that's not satisfactory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any user wants complete entity names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also, it's possible (though rare) to have adjacent entities "showed Sue Bill 's book"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standard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eval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is, you have subsequences of tokens and assess whether those are right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also, usually most tokens are O (other) -- this example not typical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it doesn't seem like you should get points for getting O right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we use the same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eval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metrics that are typical in IR: precision and recall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0480737" indent="-39992813" defTabSz="996178"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C7F6B6-E150-074D-A81E-6809C746DE86}" type="slidenum">
              <a:rPr lang="en-US" sz="1300" b="0">
                <a:solidFill>
                  <a:schemeClr val="bg1"/>
                </a:solidFill>
                <a:latin typeface="Palatino" charset="0"/>
              </a:rPr>
              <a:pPr/>
              <a:t>5</a:t>
            </a:fld>
            <a:endParaRPr lang="en-US" sz="1300" b="0" dirty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8768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7724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1445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445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fld id="{C85ED7E3-8B3C-C24B-85CC-234A3A02AD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457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  <p:sldLayoutId id="214748371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Office_Excel_97-2003_Worksheet3.xls"/><Relationship Id="rId5" Type="http://schemas.openxmlformats.org/officeDocument/2006/relationships/oleObject" Target="../embeddings/Microsoft_Office_Excel_97-2003_Worksheet2.xls"/><Relationship Id="rId4" Type="http://schemas.openxmlformats.org/officeDocument/2006/relationships/oleObject" Target="../embeddings/Microsoft_Office_Excel_97-2003_Worksheet1.xls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 Models for Named Entity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129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ML sequence model approach to 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Collect a set of representative training documents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Label each token for its entity class or other (O)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Design feature extractors appropriate to the text and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Train a sequence classifier to predict the labels from the data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2584BB"/>
                </a:solidFill>
              </a:rPr>
              <a:t>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Receive a set of testing documents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Run sequence model inference to label each token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Appropriately output the recognized entities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02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Encoding classes for sequence labeling</a:t>
            </a: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			IO encoding	IOB encoding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Fred	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PER		B-PER</a:t>
            </a:r>
            <a:endParaRPr lang="en-US" sz="2000" dirty="0">
              <a:solidFill>
                <a:schemeClr val="accent1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showed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Sue	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		B-PER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err="1" smtClean="0">
                <a:ea typeface="ＭＳ Ｐゴシック" charset="0"/>
                <a:cs typeface="ＭＳ Ｐゴシック" charset="0"/>
              </a:rPr>
              <a:t>Mengqiu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		B-PER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Huang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		I-PER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‘s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new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painting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7353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for sequence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Current word (essentially like a learned dictionary)</a:t>
            </a:r>
          </a:p>
          <a:p>
            <a:pPr lvl="1"/>
            <a:r>
              <a:rPr lang="en-US" dirty="0" smtClean="0"/>
              <a:t>Previous/next word (context)</a:t>
            </a:r>
          </a:p>
          <a:p>
            <a:r>
              <a:rPr lang="en-US" dirty="0" smtClean="0"/>
              <a:t>Other kinds of inferred linguistic classification</a:t>
            </a:r>
          </a:p>
          <a:p>
            <a:pPr lvl="1"/>
            <a:r>
              <a:rPr lang="en-US" dirty="0" smtClean="0"/>
              <a:t>Part-of-speech tags</a:t>
            </a:r>
          </a:p>
          <a:p>
            <a:r>
              <a:rPr lang="en-US" dirty="0" smtClean="0"/>
              <a:t>Label context</a:t>
            </a:r>
          </a:p>
          <a:p>
            <a:pPr lvl="1"/>
            <a:r>
              <a:rPr lang="en-US" dirty="0" smtClean="0"/>
              <a:t>Previous (and perhaps next) 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897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Features: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Word substrings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5840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71344082"/>
              </p:ext>
            </p:extLst>
          </p:nvPr>
        </p:nvGraphicFramePr>
        <p:xfrm>
          <a:off x="338139" y="3168253"/>
          <a:ext cx="1690687" cy="1689497"/>
        </p:xfrm>
        <a:graphic>
          <a:graphicData uri="http://schemas.openxmlformats.org/presentationml/2006/ole">
            <p:oleObj spid="_x0000_s206869" name="Chart" r:id="rId4" imgW="84223800" imgH="61165440" progId="Excel.Sheet.8">
              <p:embed/>
            </p:oleObj>
          </a:graphicData>
        </a:graphic>
      </p:graphicFrame>
      <p:sp>
        <p:nvSpPr>
          <p:cNvPr id="358413" name="Rectangle 13"/>
          <p:cNvSpPr>
            <a:spLocks noChangeArrowheads="1"/>
          </p:cNvSpPr>
          <p:nvPr/>
        </p:nvSpPr>
        <p:spPr bwMode="auto">
          <a:xfrm>
            <a:off x="2619376" y="3657601"/>
            <a:ext cx="2267919" cy="52322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 err="1">
                <a:latin typeface="+mn-lt"/>
              </a:rPr>
              <a:t>Cotrimoxazole</a:t>
            </a:r>
            <a:endParaRPr lang="en-US" sz="3200" dirty="0">
              <a:latin typeface="+mn-lt"/>
            </a:endParaRPr>
          </a:p>
        </p:txBody>
      </p:sp>
      <p:sp>
        <p:nvSpPr>
          <p:cNvPr id="358414" name="Rectangle 14"/>
          <p:cNvSpPr>
            <a:spLocks noChangeArrowheads="1"/>
          </p:cNvSpPr>
          <p:nvPr/>
        </p:nvSpPr>
        <p:spPr bwMode="auto">
          <a:xfrm>
            <a:off x="5715000" y="3657601"/>
            <a:ext cx="2051213" cy="5232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n-lt"/>
                <a:ea typeface="+mn-ea"/>
                <a:cs typeface="+mn-cs"/>
              </a:rPr>
              <a:t>Wethersfield</a:t>
            </a:r>
          </a:p>
        </p:txBody>
      </p:sp>
      <p:sp>
        <p:nvSpPr>
          <p:cNvPr id="358415" name="Rectangle 15"/>
          <p:cNvSpPr>
            <a:spLocks noChangeArrowheads="1"/>
          </p:cNvSpPr>
          <p:nvPr/>
        </p:nvSpPr>
        <p:spPr bwMode="auto">
          <a:xfrm>
            <a:off x="2590800" y="4244579"/>
            <a:ext cx="5190468" cy="52322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n-lt"/>
                <a:ea typeface="+mn-ea"/>
                <a:cs typeface="+mn-cs"/>
              </a:rPr>
              <a:t>Alien Fury: Countdown to Invasion</a:t>
            </a: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990600" y="1123950"/>
            <a:ext cx="1828800" cy="2973388"/>
            <a:chOff x="96" y="864"/>
            <a:chExt cx="1152" cy="1873"/>
          </a:xfrm>
        </p:grpSpPr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96" y="1079"/>
            <a:ext cx="1152" cy="1658"/>
          </p:xfrm>
          <a:graphic>
            <a:graphicData uri="http://schemas.openxmlformats.org/presentationml/2006/ole">
              <p:oleObj spid="_x0000_s206870" name="Chart" r:id="rId5" imgW="3282120" imgH="3291120" progId="Excel.Sheet.8">
                <p:embed/>
              </p:oleObj>
            </a:graphicData>
          </a:graphic>
        </p:graphicFrame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424" y="864"/>
              <a:ext cx="45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oxa</a:t>
              </a:r>
            </a:p>
          </p:txBody>
        </p:sp>
      </p:grpSp>
      <p:grpSp>
        <p:nvGrpSpPr>
          <p:cNvPr id="20" name="Group 7"/>
          <p:cNvGrpSpPr>
            <a:grpSpLocks/>
          </p:cNvGrpSpPr>
          <p:nvPr/>
        </p:nvGrpSpPr>
        <p:grpSpPr bwMode="auto">
          <a:xfrm>
            <a:off x="3810000" y="1123950"/>
            <a:ext cx="1828800" cy="3048000"/>
            <a:chOff x="2304" y="864"/>
            <a:chExt cx="1152" cy="1920"/>
          </a:xfrm>
        </p:grpSpPr>
        <p:graphicFrame>
          <p:nvGraphicFramePr>
            <p:cNvPr id="21" name="Object 4"/>
            <p:cNvGraphicFramePr>
              <a:graphicFrameLocks noChangeAspect="1"/>
            </p:cNvGraphicFramePr>
            <p:nvPr/>
          </p:nvGraphicFramePr>
          <p:xfrm>
            <a:off x="2304" y="1079"/>
            <a:ext cx="1152" cy="1705"/>
          </p:xfrm>
          <a:graphic>
            <a:graphicData uri="http://schemas.openxmlformats.org/presentationml/2006/ole">
              <p:oleObj spid="_x0000_s206871" name="Chart" r:id="rId6" imgW="3282120" imgH="3291120" progId="Excel.Sheet.8">
                <p:embed/>
              </p:oleObj>
            </a:graphicData>
          </a:graphic>
        </p:graphicFrame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2781" y="864"/>
              <a:ext cx="18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:</a:t>
              </a:r>
            </a:p>
          </p:txBody>
        </p:sp>
      </p:grp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6705600" y="1123950"/>
            <a:ext cx="1828800" cy="2970213"/>
            <a:chOff x="3456" y="2352"/>
            <a:chExt cx="1152" cy="1871"/>
          </a:xfrm>
        </p:grpSpPr>
        <p:graphicFrame>
          <p:nvGraphicFramePr>
            <p:cNvPr id="24" name="Object 3"/>
            <p:cNvGraphicFramePr>
              <a:graphicFrameLocks noChangeAspect="1"/>
            </p:cNvGraphicFramePr>
            <p:nvPr/>
          </p:nvGraphicFramePr>
          <p:xfrm>
            <a:off x="3456" y="2518"/>
            <a:ext cx="1152" cy="1705"/>
          </p:xfrm>
          <a:graphic>
            <a:graphicData uri="http://schemas.openxmlformats.org/presentationml/2006/ole">
              <p:oleObj spid="_x0000_s206872" name="Chart" r:id="rId7" imgW="3282120" imgH="3291120" progId="Excel.Sheet.8">
                <p:embed/>
              </p:oleObj>
            </a:graphicData>
          </a:graphic>
        </p:graphicFrame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27" y="2352"/>
              <a:ext cx="51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field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38718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3" grpId="0" animBg="1" autoUpdateAnimBg="0"/>
      <p:bldP spid="358414" grpId="0" animBg="1" autoUpdateAnimBg="0"/>
      <p:bldP spid="3584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Features: Word shapes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1" y="1314450"/>
            <a:ext cx="7980363" cy="36576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Word </a:t>
            </a:r>
            <a:r>
              <a:rPr lang="en-US" dirty="0">
                <a:latin typeface="Arial" charset="0"/>
                <a:ea typeface="ＭＳ Ｐゴシック" charset="0"/>
              </a:rPr>
              <a:t>Shapes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Map words to simplified representation that encodes attributes such as length, capitalization, numerals, Greek letters, internal punctuation, etc.</a:t>
            </a:r>
          </a:p>
          <a:p>
            <a:pPr lvl="1">
              <a:buClr>
                <a:srgbClr val="CC0000"/>
              </a:buClr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</a:endParaRPr>
          </a:p>
          <a:p>
            <a:pPr lvl="1">
              <a:buClr>
                <a:srgbClr val="CC0000"/>
              </a:buClr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457200" lvl="1" indent="0">
              <a:buClr>
                <a:srgbClr val="CC0000"/>
              </a:buClr>
              <a:buNone/>
            </a:pPr>
            <a:endParaRPr lang="en-US" dirty="0">
              <a:latin typeface="Arial" charset="0"/>
              <a:ea typeface="ＭＳ Ｐゴシック" charset="0"/>
            </a:endParaRPr>
          </a:p>
          <a:p>
            <a:pPr lvl="2"/>
            <a:endParaRPr lang="en-US" sz="2400" dirty="0">
              <a:latin typeface="Arial" charset="0"/>
              <a:ea typeface="ＭＳ Ｐゴシック" charset="0"/>
            </a:endParaRPr>
          </a:p>
          <a:p>
            <a:pPr lvl="2"/>
            <a:endParaRPr lang="en-US" sz="1800" dirty="0">
              <a:latin typeface="Arial" charset="0"/>
              <a:ea typeface="ＭＳ Ｐゴシック" charset="0"/>
            </a:endParaRPr>
          </a:p>
          <a:p>
            <a:pPr lvl="2"/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56008" name="Group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2547837761"/>
              </p:ext>
            </p:extLst>
          </p:nvPr>
        </p:nvGraphicFramePr>
        <p:xfrm>
          <a:off x="2740026" y="3145629"/>
          <a:ext cx="3440113" cy="1120140"/>
        </p:xfrm>
        <a:graphic>
          <a:graphicData uri="http://schemas.openxmlformats.org/drawingml/2006/table">
            <a:tbl>
              <a:tblPr/>
              <a:tblGrid>
                <a:gridCol w="2193925"/>
                <a:gridCol w="1246188"/>
              </a:tblGrid>
              <a:tr h="291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Varicella-zoster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Xx-xxx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mRNA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xXXX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91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CPA1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XXXd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593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 Models for Named Entity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56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40423</TotalTime>
  <Words>306</Words>
  <Application>Microsoft Macintosh PowerPoint</Application>
  <PresentationFormat>On-screen Show (16:9)</PresentationFormat>
  <Paragraphs>65</Paragraphs>
  <Slides>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NLP-class</vt:lpstr>
      <vt:lpstr>Chart</vt:lpstr>
      <vt:lpstr>Sequence Models for Named Entity Recognition</vt:lpstr>
      <vt:lpstr>The ML sequence model approach to NER</vt:lpstr>
      <vt:lpstr>Encoding classes for sequence labeling</vt:lpstr>
      <vt:lpstr>Features for sequence labeling</vt:lpstr>
      <vt:lpstr>Features: Word substrings</vt:lpstr>
      <vt:lpstr>Features: Word shapes</vt:lpstr>
      <vt:lpstr>Sequence Models for Named Entity Recognition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Steven</cp:lastModifiedBy>
  <cp:revision>210</cp:revision>
  <cp:lastPrinted>2011-10-24T03:34:11Z</cp:lastPrinted>
  <dcterms:created xsi:type="dcterms:W3CDTF">2010-04-19T15:31:24Z</dcterms:created>
  <dcterms:modified xsi:type="dcterms:W3CDTF">2012-02-15T09:48:41Z</dcterms:modified>
</cp:coreProperties>
</file>