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3"/>
  </p:notesMasterIdLst>
  <p:handoutMasterIdLst>
    <p:handoutMasterId r:id="rId14"/>
  </p:handoutMasterIdLst>
  <p:sldIdLst>
    <p:sldId id="799" r:id="rId2"/>
    <p:sldId id="800" r:id="rId3"/>
    <p:sldId id="801" r:id="rId4"/>
    <p:sldId id="802" r:id="rId5"/>
    <p:sldId id="803" r:id="rId6"/>
    <p:sldId id="804" r:id="rId7"/>
    <p:sldId id="805" r:id="rId8"/>
    <p:sldId id="806" r:id="rId9"/>
    <p:sldId id="807" r:id="rId10"/>
    <p:sldId id="810" r:id="rId11"/>
    <p:sldId id="876" r:id="rId12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 xmlns="">
        <p14:section name="Maximum Entropy Models and Discriminative Estimation" id="{4F138930-6F7F-B44E-AF40-93E18FA63609}">
          <p14:sldIdLst>
            <p14:sldId id="384"/>
            <p14:sldId id="385"/>
            <p14:sldId id="386"/>
            <p14:sldId id="512"/>
            <p14:sldId id="387"/>
            <p14:sldId id="521"/>
            <p14:sldId id="388"/>
            <p14:sldId id="513"/>
            <p14:sldId id="499"/>
            <p14:sldId id="500"/>
            <p14:sldId id="658"/>
            <p14:sldId id="501"/>
            <p14:sldId id="659"/>
            <p14:sldId id="519"/>
            <p14:sldId id="502"/>
            <p14:sldId id="660"/>
            <p14:sldId id="503"/>
            <p14:sldId id="392"/>
            <p14:sldId id="394"/>
            <p14:sldId id="689"/>
            <p14:sldId id="688"/>
            <p14:sldId id="505"/>
            <p14:sldId id="661"/>
            <p14:sldId id="506"/>
            <p14:sldId id="507"/>
            <p14:sldId id="508"/>
            <p14:sldId id="520"/>
            <p14:sldId id="509"/>
            <p14:sldId id="690"/>
            <p14:sldId id="691"/>
            <p14:sldId id="652"/>
            <p14:sldId id="537"/>
            <p14:sldId id="692"/>
            <p14:sldId id="822"/>
            <p14:sldId id="842"/>
            <p14:sldId id="841"/>
            <p14:sldId id="843"/>
            <p14:sldId id="825"/>
            <p14:sldId id="823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821"/>
            <p14:sldId id="820"/>
            <p14:sldId id="657"/>
          </p14:sldIdLst>
        </p14:section>
        <p14:section name="IE and NER" id="{EDEAD107-956F-654B-AB3F-4F3C1E6D4CB1}">
          <p14:sldIdLst>
            <p14:sldId id="662"/>
            <p14:sldId id="717"/>
            <p14:sldId id="718"/>
            <p14:sldId id="713"/>
            <p14:sldId id="719"/>
            <p14:sldId id="700"/>
            <p14:sldId id="709"/>
            <p14:sldId id="710"/>
            <p14:sldId id="701"/>
            <p14:sldId id="698"/>
            <p14:sldId id="844"/>
            <p14:sldId id="721"/>
            <p14:sldId id="725"/>
            <p14:sldId id="846"/>
            <p14:sldId id="761"/>
            <p14:sldId id="812"/>
            <p14:sldId id="813"/>
            <p14:sldId id="814"/>
            <p14:sldId id="764"/>
            <p14:sldId id="765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10"/>
            <p14:sldId id="876"/>
          </p14:sldIdLst>
        </p14:section>
        <p14:section name="Relation Extraction" id="{96F6A97B-7C86-FC4C-B9EA-AD149EB2B49D}">
          <p14:sldIdLst>
            <p14:sldId id="877"/>
            <p14:sldId id="878"/>
            <p14:sldId id="879"/>
            <p14:sldId id="880"/>
            <p14:sldId id="881"/>
            <p14:sldId id="882"/>
            <p14:sldId id="883"/>
            <p14:sldId id="884"/>
            <p14:sldId id="885"/>
            <p14:sldId id="886"/>
            <p14:sldId id="887"/>
            <p14:sldId id="888"/>
            <p14:sldId id="889"/>
            <p14:sldId id="890"/>
            <p14:sldId id="891"/>
            <p14:sldId id="892"/>
            <p14:sldId id="893"/>
            <p14:sldId id="894"/>
            <p14:sldId id="895"/>
            <p14:sldId id="896"/>
            <p14:sldId id="897"/>
            <p14:sldId id="898"/>
            <p14:sldId id="899"/>
            <p14:sldId id="900"/>
            <p14:sldId id="901"/>
            <p14:sldId id="902"/>
            <p14:sldId id="903"/>
            <p14:sldId id="904"/>
            <p14:sldId id="905"/>
            <p14:sldId id="906"/>
            <p14:sldId id="907"/>
            <p14:sldId id="908"/>
            <p14:sldId id="909"/>
            <p14:sldId id="910"/>
            <p14:sldId id="911"/>
            <p14:sldId id="912"/>
            <p14:sldId id="913"/>
            <p14:sldId id="914"/>
            <p14:sldId id="915"/>
            <p14:sldId id="916"/>
            <p14:sldId id="917"/>
            <p14:sldId id="918"/>
            <p14:sldId id="919"/>
            <p14:sldId id="920"/>
            <p14:sldId id="921"/>
            <p14:sldId id="922"/>
            <p14:sldId id="923"/>
            <p14:sldId id="924"/>
            <p14:sldId id="925"/>
            <p14:sldId id="92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6468" autoAdjust="0"/>
    <p:restoredTop sz="74766" autoAdjust="0"/>
  </p:normalViewPr>
  <p:slideViewPr>
    <p:cSldViewPr>
      <p:cViewPr varScale="1">
        <p:scale>
          <a:sx n="112" d="100"/>
          <a:sy n="112" d="100"/>
        </p:scale>
        <p:origin x="-864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594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5438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6"/>
            <a:ext cx="4040188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631156"/>
            <a:ext cx="4041775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Christopher Manning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Maximum entropy sequence models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Maximum entropy Markov models (MEMMs) or Conditional Markov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714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" charset="0"/>
                <a:ea typeface="ＭＳ Ｐゴシック" charset="0"/>
                <a:cs typeface="ＭＳ Ｐゴシック" charset="0"/>
              </a:rPr>
              <a:t>CRFs</a:t>
            </a:r>
            <a:r>
              <a:rPr lang="en-US" sz="1800">
                <a:solidFill>
                  <a:srgbClr val="0000FF"/>
                </a:solidFill>
                <a:latin typeface="Lucida Sans" charset="0"/>
                <a:ea typeface="ＭＳ Ｐゴシック" charset="0"/>
                <a:cs typeface="ＭＳ Ｐゴシック" charset="0"/>
              </a:rPr>
              <a:t> [Lafferty, Pereira, and McCallum 2001]</a:t>
            </a:r>
            <a:endParaRPr lang="en-US">
              <a:solidFill>
                <a:srgbClr val="0000FF"/>
              </a:solidFill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389460"/>
            <a:ext cx="8686800" cy="3657600"/>
          </a:xfrm>
        </p:spPr>
        <p:txBody>
          <a:bodyPr/>
          <a:lstStyle/>
          <a:p>
            <a:pPr eaLnBrk="1" hangingPunct="1"/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Another sequence model: Conditional Random Fields (CRFs)</a:t>
            </a:r>
          </a:p>
          <a:p>
            <a:pPr eaLnBrk="1" hangingPunct="1"/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A whole-sequence conditional model rather than a chaining of local models.</a:t>
            </a:r>
          </a:p>
          <a:p>
            <a:pPr eaLnBrk="1" hangingPunct="1"/>
            <a:endParaRPr lang="en-US" sz="17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7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endParaRPr lang="en-US" sz="17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The space of 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ja-JP" altLang="en-US" sz="1700" dirty="0">
                <a:latin typeface="Lucida Sans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s is now the space of sequences</a:t>
            </a:r>
          </a:p>
          <a:p>
            <a:pPr lvl="1" eaLnBrk="1" hangingPunct="1"/>
            <a:r>
              <a:rPr lang="en-US" sz="1400" dirty="0">
                <a:latin typeface="Lucida Sans" charset="0"/>
                <a:ea typeface="ＭＳ Ｐゴシック" charset="0"/>
              </a:rPr>
              <a:t>But if the features </a:t>
            </a:r>
            <a:r>
              <a:rPr lang="en-US" sz="1400" i="1" dirty="0">
                <a:latin typeface="Lucida Sans" charset="0"/>
                <a:ea typeface="ＭＳ Ｐゴシック" charset="0"/>
              </a:rPr>
              <a:t>f</a:t>
            </a:r>
            <a:r>
              <a:rPr lang="en-US" sz="1400" i="1" baseline="-25000" dirty="0">
                <a:latin typeface="Lucida Sans" charset="0"/>
                <a:ea typeface="ＭＳ Ｐゴシック" charset="0"/>
              </a:rPr>
              <a:t>i</a:t>
            </a:r>
            <a:r>
              <a:rPr lang="en-US" sz="1400" i="1" dirty="0">
                <a:latin typeface="Lucida Sans" charset="0"/>
                <a:ea typeface="ＭＳ Ｐゴシック" charset="0"/>
              </a:rPr>
              <a:t> </a:t>
            </a:r>
            <a:r>
              <a:rPr lang="en-US" sz="1400" dirty="0">
                <a:latin typeface="Lucida Sans" charset="0"/>
                <a:ea typeface="ＭＳ Ｐゴシック" charset="0"/>
              </a:rPr>
              <a:t>remain local, the conditional sequence likelihood can be calculated exactly using dynamic programming</a:t>
            </a:r>
          </a:p>
          <a:p>
            <a:pPr eaLnBrk="1" hangingPunct="1"/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Training is </a:t>
            </a:r>
            <a:r>
              <a:rPr lang="en-US" sz="1700" dirty="0" smtClean="0">
                <a:latin typeface="Lucida Sans" charset="0"/>
                <a:ea typeface="ＭＳ Ｐゴシック" charset="0"/>
                <a:cs typeface="ＭＳ Ｐゴシック" charset="0"/>
              </a:rPr>
              <a:t>slower, </a:t>
            </a: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but CRFs avoid causal-competition biases</a:t>
            </a:r>
          </a:p>
          <a:p>
            <a:pPr eaLnBrk="1" hangingPunct="1"/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These (or a variant using a max margin criterion) are seen as the state-of-the-art these </a:t>
            </a:r>
            <a:r>
              <a:rPr lang="en-US" sz="1700" dirty="0" smtClean="0">
                <a:latin typeface="Lucida Sans" charset="0"/>
                <a:ea typeface="ＭＳ Ｐゴシック" charset="0"/>
                <a:cs typeface="ＭＳ Ｐゴシック" charset="0"/>
              </a:rPr>
              <a:t>days … but in practice usually work much the same as MEMMs.</a:t>
            </a:r>
            <a:endParaRPr lang="en-US" sz="17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1143" name="Group 4"/>
          <p:cNvGrpSpPr>
            <a:grpSpLocks/>
          </p:cNvGrpSpPr>
          <p:nvPr/>
        </p:nvGrpSpPr>
        <p:grpSpPr bwMode="auto">
          <a:xfrm>
            <a:off x="1727200" y="2084786"/>
            <a:ext cx="4876800" cy="1082278"/>
            <a:chOff x="1453" y="3024"/>
            <a:chExt cx="2227" cy="659"/>
          </a:xfrm>
        </p:grpSpPr>
        <p:graphicFrame>
          <p:nvGraphicFramePr>
            <p:cNvPr id="91138" name="Object 2"/>
            <p:cNvGraphicFramePr>
              <a:graphicFrameLocks noChangeAspect="1"/>
            </p:cNvGraphicFramePr>
            <p:nvPr/>
          </p:nvGraphicFramePr>
          <p:xfrm>
            <a:off x="2303" y="3312"/>
            <a:ext cx="1347" cy="371"/>
          </p:xfrm>
          <a:graphic>
            <a:graphicData uri="http://schemas.openxmlformats.org/presentationml/2006/ole">
              <p:oleObj spid="_x0000_s221268" name="Equation" r:id="rId3" imgW="1234080" imgH="329040" progId="Equation.3">
                <p:embed/>
              </p:oleObj>
            </a:graphicData>
          </a:graphic>
        </p:graphicFrame>
        <p:graphicFrame>
          <p:nvGraphicFramePr>
            <p:cNvPr id="91139" name="Object 3"/>
            <p:cNvGraphicFramePr>
              <a:graphicFrameLocks noChangeAspect="1"/>
            </p:cNvGraphicFramePr>
            <p:nvPr/>
          </p:nvGraphicFramePr>
          <p:xfrm>
            <a:off x="1453" y="3072"/>
            <a:ext cx="2227" cy="468"/>
          </p:xfrm>
          <a:graphic>
            <a:graphicData uri="http://schemas.openxmlformats.org/presentationml/2006/ole">
              <p:oleObj spid="_x0000_s221269" name="Equation" r:id="rId4" imgW="2047680" imgH="420480" progId="Equation.3">
                <p:embed/>
              </p:oleObj>
            </a:graphicData>
          </a:graphic>
        </p:graphicFrame>
        <p:graphicFrame>
          <p:nvGraphicFramePr>
            <p:cNvPr id="91140" name="Object 4"/>
            <p:cNvGraphicFramePr>
              <a:graphicFrameLocks noChangeAspect="1"/>
            </p:cNvGraphicFramePr>
            <p:nvPr/>
          </p:nvGraphicFramePr>
          <p:xfrm>
            <a:off x="2516" y="3024"/>
            <a:ext cx="1099" cy="371"/>
          </p:xfrm>
          <a:graphic>
            <a:graphicData uri="http://schemas.openxmlformats.org/presentationml/2006/ole">
              <p:oleObj spid="_x0000_s221270" name="Equation" r:id="rId5" imgW="1005480" imgH="329040" progId="Equation.3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153849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Maximum entropy sequence models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Maximum entropy Markov models (MEMMs) or Conditional Markov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253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problems in NLP have data which is a sequence of characters, words, phrases, lines, or sentences …</a:t>
            </a:r>
          </a:p>
          <a:p>
            <a:r>
              <a:rPr lang="en-US" dirty="0" smtClean="0"/>
              <a:t>We can think of our task as one of labeling each item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24292466"/>
              </p:ext>
            </p:extLst>
          </p:nvPr>
        </p:nvGraphicFramePr>
        <p:xfrm>
          <a:off x="533400" y="2647950"/>
          <a:ext cx="4343401" cy="69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768"/>
                <a:gridCol w="892232"/>
                <a:gridCol w="457200"/>
                <a:gridCol w="500744"/>
                <a:gridCol w="620486"/>
                <a:gridCol w="530235"/>
                <a:gridCol w="710736"/>
              </a:tblGrid>
              <a:tr h="353961">
                <a:tc>
                  <a:txBody>
                    <a:bodyPr/>
                    <a:lstStyle/>
                    <a:p>
                      <a:r>
                        <a:rPr lang="en-US" dirty="0" smtClean="0"/>
                        <a:t>VBG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NN</a:t>
                      </a:r>
                      <a:endParaRPr lang="en-US" dirty="0"/>
                    </a:p>
                  </a:txBody>
                  <a:tcPr/>
                </a:tc>
              </a:tr>
              <a:tr h="33183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Chasing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opportunity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age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of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upheaval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33337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+mn-lt"/>
              </a:rPr>
              <a:t>POS tagging</a:t>
            </a:r>
            <a:endParaRPr lang="en-US" sz="1800" b="1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63857429"/>
              </p:ext>
            </p:extLst>
          </p:nvPr>
        </p:nvGraphicFramePr>
        <p:xfrm>
          <a:off x="5486400" y="2647950"/>
          <a:ext cx="3200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"/>
                <a:gridCol w="320040"/>
                <a:gridCol w="320040"/>
                <a:gridCol w="320040"/>
                <a:gridCol w="320040"/>
                <a:gridCol w="320040"/>
                <a:gridCol w="320040"/>
                <a:gridCol w="320040"/>
                <a:gridCol w="320040"/>
                <a:gridCol w="32004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zh-Hant" altLang="en-US" smtClean="0">
                          <a:latin typeface="新細明體"/>
                          <a:ea typeface="新細明體"/>
                          <a:cs typeface="新細明體"/>
                        </a:rPr>
                        <a:t>而</a:t>
                      </a:r>
                      <a:endParaRPr lang="en-US" dirty="0">
                        <a:latin typeface="新細明體"/>
                        <a:ea typeface="新細明體"/>
                        <a:cs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新細明體"/>
                          <a:ea typeface="新細明體"/>
                          <a:cs typeface="新細明體"/>
                        </a:rPr>
                        <a:t>相</a:t>
                      </a:r>
                      <a:endParaRPr lang="en-US" dirty="0">
                        <a:latin typeface="新細明體"/>
                        <a:ea typeface="新細明體"/>
                        <a:cs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mtClean="0">
                          <a:latin typeface="新細明體"/>
                          <a:ea typeface="新細明體"/>
                          <a:cs typeface="新細明體"/>
                        </a:rPr>
                        <a:t>对</a:t>
                      </a:r>
                      <a:endParaRPr lang="en-US" dirty="0">
                        <a:latin typeface="新細明體"/>
                        <a:ea typeface="新細明體"/>
                        <a:cs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mtClean="0">
                          <a:latin typeface="新細明體"/>
                          <a:ea typeface="新細明體"/>
                          <a:cs typeface="新細明體"/>
                        </a:rPr>
                        <a:t>于</a:t>
                      </a:r>
                      <a:endParaRPr lang="en-US" dirty="0">
                        <a:latin typeface="新細明體"/>
                        <a:ea typeface="新細明體"/>
                        <a:cs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mtClean="0">
                          <a:latin typeface="新細明體"/>
                          <a:ea typeface="新細明體"/>
                          <a:cs typeface="新細明體"/>
                        </a:rPr>
                        <a:t>这</a:t>
                      </a:r>
                      <a:endParaRPr lang="en-US" dirty="0">
                        <a:latin typeface="新細明體"/>
                        <a:ea typeface="新細明體"/>
                        <a:cs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mtClean="0">
                          <a:latin typeface="新細明體"/>
                          <a:ea typeface="新細明體"/>
                          <a:cs typeface="新細明體"/>
                        </a:rPr>
                        <a:t>些</a:t>
                      </a:r>
                      <a:endParaRPr lang="en-US" dirty="0">
                        <a:latin typeface="新細明體"/>
                        <a:ea typeface="新細明體"/>
                        <a:cs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新細明體"/>
                          <a:ea typeface="新細明體"/>
                          <a:cs typeface="新細明體"/>
                        </a:rPr>
                        <a:t>品</a:t>
                      </a:r>
                      <a:endParaRPr lang="en-US" dirty="0">
                        <a:latin typeface="新細明體"/>
                        <a:ea typeface="新細明體"/>
                        <a:cs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新細明體"/>
                          <a:ea typeface="新細明體"/>
                          <a:cs typeface="新細明體"/>
                        </a:rPr>
                        <a:t>牌</a:t>
                      </a:r>
                      <a:endParaRPr lang="en-US" dirty="0">
                        <a:latin typeface="新細明體"/>
                        <a:ea typeface="新細明體"/>
                        <a:cs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mtClean="0">
                          <a:latin typeface="新細明體"/>
                          <a:ea typeface="新細明體"/>
                          <a:cs typeface="新細明體"/>
                        </a:rPr>
                        <a:t>的</a:t>
                      </a:r>
                      <a:endParaRPr lang="en-US" dirty="0">
                        <a:latin typeface="新細明體"/>
                        <a:ea typeface="新細明體"/>
                        <a:cs typeface="新細明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新細明體"/>
                          <a:ea typeface="新細明體"/>
                          <a:cs typeface="新細明體"/>
                        </a:rPr>
                        <a:t>价</a:t>
                      </a:r>
                      <a:endParaRPr lang="en-US" dirty="0">
                        <a:latin typeface="新細明體"/>
                        <a:ea typeface="新細明體"/>
                        <a:cs typeface="新細明體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86400" y="3409950"/>
            <a:ext cx="208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+mn-lt"/>
              </a:rPr>
              <a:t>Word segmentation</a:t>
            </a:r>
            <a:endParaRPr lang="en-US" sz="1800" b="1" dirty="0"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49400457"/>
              </p:ext>
            </p:extLst>
          </p:nvPr>
        </p:nvGraphicFramePr>
        <p:xfrm>
          <a:off x="533400" y="3867150"/>
          <a:ext cx="4343400" cy="69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685800"/>
                <a:gridCol w="452939"/>
                <a:gridCol w="741885"/>
                <a:gridCol w="633976"/>
              </a:tblGrid>
              <a:tr h="353961">
                <a:tc>
                  <a:txBody>
                    <a:bodyPr/>
                    <a:lstStyle/>
                    <a:p>
                      <a:r>
                        <a:rPr lang="en-US" dirty="0" smtClean="0"/>
                        <a:t>PERS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</a:t>
                      </a:r>
                      <a:endParaRPr lang="en-US" dirty="0"/>
                    </a:p>
                  </a:txBody>
                  <a:tcPr/>
                </a:tc>
              </a:tr>
              <a:tr h="3318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Murdoch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discusses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future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News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Corp.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3400" y="4552950"/>
            <a:ext cx="263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+mn-lt"/>
              </a:rPr>
              <a:t>Named entity recognition</a:t>
            </a:r>
            <a:endParaRPr lang="en-US" sz="18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96200" y="3867150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+mn-lt"/>
              </a:rPr>
              <a:t>Text </a:t>
            </a:r>
            <a:r>
              <a:rPr lang="en-US" sz="1800" b="1" dirty="0" err="1" smtClean="0">
                <a:latin typeface="+mn-lt"/>
              </a:rPr>
              <a:t>segmen-tation</a:t>
            </a:r>
            <a:endParaRPr lang="en-US" sz="1800" b="1" dirty="0">
              <a:latin typeface="+mn-lt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5562600" y="3867150"/>
            <a:ext cx="16764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5562600" y="4019550"/>
            <a:ext cx="16764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5562600" y="4171950"/>
            <a:ext cx="16764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562600" y="4324350"/>
            <a:ext cx="16764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BB57B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562600" y="4476750"/>
            <a:ext cx="16764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BB57B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562600" y="4629150"/>
            <a:ext cx="16764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BB57B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562600" y="4781550"/>
            <a:ext cx="16764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7315200" y="3714750"/>
            <a:ext cx="30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n-lt"/>
              </a:rPr>
              <a:t>Q</a:t>
            </a:r>
          </a:p>
          <a:p>
            <a:r>
              <a:rPr lang="en-US" sz="1000" dirty="0" smtClean="0">
                <a:latin typeface="+mn-lt"/>
              </a:rPr>
              <a:t>A</a:t>
            </a:r>
          </a:p>
          <a:p>
            <a:r>
              <a:rPr lang="en-US" sz="1000" dirty="0" smtClean="0">
                <a:latin typeface="+mn-lt"/>
              </a:rPr>
              <a:t>Q</a:t>
            </a:r>
          </a:p>
          <a:p>
            <a:r>
              <a:rPr lang="en-US" sz="1000" dirty="0" smtClean="0">
                <a:latin typeface="+mn-lt"/>
              </a:rPr>
              <a:t>A</a:t>
            </a:r>
          </a:p>
          <a:p>
            <a:r>
              <a:rPr lang="en-US" sz="1000" dirty="0" smtClean="0">
                <a:latin typeface="+mn-lt"/>
              </a:rPr>
              <a:t>A</a:t>
            </a:r>
          </a:p>
          <a:p>
            <a:r>
              <a:rPr lang="en-US" sz="1000" dirty="0" smtClean="0">
                <a:latin typeface="+mn-lt"/>
              </a:rPr>
              <a:t>A</a:t>
            </a:r>
          </a:p>
          <a:p>
            <a:r>
              <a:rPr lang="en-US" sz="1000" dirty="0" smtClean="0">
                <a:latin typeface="+mn-lt"/>
              </a:rPr>
              <a:t>Q</a:t>
            </a:r>
          </a:p>
          <a:p>
            <a:r>
              <a:rPr lang="en-US" sz="1000" dirty="0">
                <a:latin typeface="+mn-lt"/>
              </a:rPr>
              <a:t>A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5562600" y="4933950"/>
            <a:ext cx="16764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BB57B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225142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MEMM inference in systems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52550"/>
            <a:ext cx="8001000" cy="3333750"/>
          </a:xfrm>
        </p:spPr>
        <p:txBody>
          <a:bodyPr/>
          <a:lstStyle/>
          <a:p>
            <a:r>
              <a:rPr lang="en-US" sz="2000" dirty="0">
                <a:ea typeface="ＭＳ Ｐゴシック" charset="0"/>
                <a:cs typeface="ＭＳ Ｐゴシック" charset="0"/>
              </a:rPr>
              <a:t>For a Conditional Markov Model (CMM) a.k.a. a Maximum Entropy Markov Model (MEMM), the classifier makes a single decision at a time, conditioned on evidence from observations </a:t>
            </a:r>
            <a:r>
              <a:rPr lang="en-US" sz="2000" dirty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and previous decisions</a:t>
            </a:r>
          </a:p>
          <a:p>
            <a:r>
              <a:rPr lang="en-US" sz="2000" dirty="0">
                <a:ea typeface="ＭＳ Ｐゴシック" charset="0"/>
                <a:cs typeface="ＭＳ Ｐゴシック" charset="0"/>
              </a:rPr>
              <a:t>A larger space of sequences is usually explored via search</a:t>
            </a:r>
            <a:endParaRPr lang="en-US" sz="2000" dirty="0">
              <a:ea typeface="ＭＳ Ｐゴシック" charset="0"/>
            </a:endParaRPr>
          </a:p>
        </p:txBody>
      </p:sp>
      <p:graphicFrame>
        <p:nvGraphicFramePr>
          <p:cNvPr id="219140" name="Group 4"/>
          <p:cNvGraphicFramePr>
            <a:graphicFrameLocks noGrp="1"/>
          </p:cNvGraphicFramePr>
          <p:nvPr/>
        </p:nvGraphicFramePr>
        <p:xfrm>
          <a:off x="533400" y="3486150"/>
          <a:ext cx="3810000" cy="84576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</a:tblGrid>
              <a:tr h="274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-3</a:t>
                      </a:r>
                    </a:p>
                  </a:txBody>
                  <a:tcPr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-2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-1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0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+1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DT</a:t>
                      </a:r>
                    </a:p>
                  </a:txBody>
                  <a:tcPr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NNP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VBD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???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???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The</a:t>
                      </a:r>
                    </a:p>
                  </a:txBody>
                  <a:tcPr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Dow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fell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22.6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%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1066800" y="3028950"/>
            <a:ext cx="2514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+mn-lt"/>
              </a:rPr>
              <a:t>Local Context</a:t>
            </a: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6477000" y="2686050"/>
            <a:ext cx="1447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+mn-lt"/>
              </a:rPr>
              <a:t>Features</a:t>
            </a:r>
          </a:p>
        </p:txBody>
      </p:sp>
      <p:graphicFrame>
        <p:nvGraphicFramePr>
          <p:cNvPr id="219168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21562314"/>
              </p:ext>
            </p:extLst>
          </p:nvPr>
        </p:nvGraphicFramePr>
        <p:xfrm>
          <a:off x="5867400" y="3124199"/>
          <a:ext cx="2514600" cy="1885951"/>
        </p:xfrm>
        <a:graphic>
          <a:graphicData uri="http://schemas.openxmlformats.org/drawingml/2006/table">
            <a:tbl>
              <a:tblPr/>
              <a:tblGrid>
                <a:gridCol w="1257300"/>
                <a:gridCol w="1257300"/>
              </a:tblGrid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22.6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+1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%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fell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T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VBD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T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-T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NNP-VBD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hasDigit?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true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84" name="Text Box 60"/>
          <p:cNvSpPr txBox="1">
            <a:spLocks noChangeArrowheads="1"/>
          </p:cNvSpPr>
          <p:nvPr/>
        </p:nvSpPr>
        <p:spPr bwMode="auto">
          <a:xfrm>
            <a:off x="152400" y="4629150"/>
            <a:ext cx="548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CC0000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CC0000"/>
                </a:solidFill>
                <a:latin typeface="+mn-lt"/>
              </a:rPr>
              <a:t>Ratnaparkhi</a:t>
            </a:r>
            <a:r>
              <a:rPr lang="en-US" sz="1800" dirty="0">
                <a:solidFill>
                  <a:srgbClr val="CC0000"/>
                </a:solidFill>
                <a:latin typeface="+mn-lt"/>
              </a:rPr>
              <a:t> 1996; Toutanova et al. 2003, etc.)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429000" y="2872085"/>
            <a:ext cx="2209800" cy="956965"/>
            <a:chOff x="3429000" y="2872085"/>
            <a:chExt cx="2209800" cy="956965"/>
          </a:xfrm>
        </p:grpSpPr>
        <p:sp>
          <p:nvSpPr>
            <p:cNvPr id="12" name="Line 58"/>
            <p:cNvSpPr>
              <a:spLocks noChangeShapeType="1"/>
            </p:cNvSpPr>
            <p:nvPr/>
          </p:nvSpPr>
          <p:spPr bwMode="auto">
            <a:xfrm flipH="1">
              <a:off x="3429000" y="3333750"/>
              <a:ext cx="1143000" cy="4953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59"/>
            <p:cNvSpPr txBox="1">
              <a:spLocks noChangeArrowheads="1"/>
            </p:cNvSpPr>
            <p:nvPr/>
          </p:nvSpPr>
          <p:spPr bwMode="auto">
            <a:xfrm>
              <a:off x="3581400" y="2872085"/>
              <a:ext cx="2057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  <a:latin typeface="+mn-lt"/>
                </a:rPr>
                <a:t>Decision 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7445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Example: POS Tagging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52550"/>
            <a:ext cx="8001000" cy="3333750"/>
          </a:xfrm>
        </p:spPr>
        <p:txBody>
          <a:bodyPr/>
          <a:lstStyle/>
          <a:p>
            <a:pPr eaLnBrk="1" hangingPunct="1"/>
            <a:r>
              <a:rPr lang="en-US" sz="2000" dirty="0" smtClean="0">
                <a:ea typeface="ＭＳ Ｐゴシック" charset="0"/>
                <a:cs typeface="ＭＳ Ｐゴシック" charset="0"/>
              </a:rPr>
              <a:t>Scoring individual labeling decisions is no more complex than standard classification decisions</a:t>
            </a:r>
          </a:p>
          <a:p>
            <a:pPr lvl="1"/>
            <a:r>
              <a:rPr lang="en-US" sz="1800" dirty="0" smtClean="0">
                <a:ea typeface="ＭＳ Ｐゴシック" charset="0"/>
                <a:cs typeface="ＭＳ Ｐゴシック" charset="0"/>
              </a:rPr>
              <a:t>We have some assumed labels to use for prior positions</a:t>
            </a:r>
          </a:p>
          <a:p>
            <a:pPr lvl="1"/>
            <a:r>
              <a:rPr lang="en-US" sz="1800" dirty="0" smtClean="0">
                <a:ea typeface="ＭＳ Ｐゴシック" charset="0"/>
                <a:cs typeface="ＭＳ Ｐゴシック" charset="0"/>
              </a:rPr>
              <a:t>We use features of those and the observed data (which can include current, previous, and next words) to predict the current label</a:t>
            </a:r>
            <a:endParaRPr lang="en-US" sz="1600" dirty="0" smtClean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19140" name="Group 4"/>
          <p:cNvGraphicFramePr>
            <a:graphicFrameLocks noGrp="1"/>
          </p:cNvGraphicFramePr>
          <p:nvPr/>
        </p:nvGraphicFramePr>
        <p:xfrm>
          <a:off x="533400" y="3486150"/>
          <a:ext cx="3810000" cy="84576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</a:tblGrid>
              <a:tr h="274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-3</a:t>
                      </a:r>
                    </a:p>
                  </a:txBody>
                  <a:tcPr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-2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-1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0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+1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DT</a:t>
                      </a:r>
                    </a:p>
                  </a:txBody>
                  <a:tcPr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NNP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VBD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???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???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The</a:t>
                      </a:r>
                    </a:p>
                  </a:txBody>
                  <a:tcPr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Dow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fell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22.6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%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1066800" y="3028950"/>
            <a:ext cx="2514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+mn-lt"/>
              </a:rPr>
              <a:t>Local Context</a:t>
            </a: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6477000" y="2686050"/>
            <a:ext cx="1447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+mn-lt"/>
              </a:rPr>
              <a:t>Features</a:t>
            </a:r>
          </a:p>
        </p:txBody>
      </p:sp>
      <p:graphicFrame>
        <p:nvGraphicFramePr>
          <p:cNvPr id="219168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91913821"/>
              </p:ext>
            </p:extLst>
          </p:nvPr>
        </p:nvGraphicFramePr>
        <p:xfrm>
          <a:off x="5867400" y="3124199"/>
          <a:ext cx="2514600" cy="1885951"/>
        </p:xfrm>
        <a:graphic>
          <a:graphicData uri="http://schemas.openxmlformats.org/drawingml/2006/table">
            <a:tbl>
              <a:tblPr/>
              <a:tblGrid>
                <a:gridCol w="1257300"/>
                <a:gridCol w="1257300"/>
              </a:tblGrid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22.6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+1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%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fell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T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VBD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T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-T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NNP-VBD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hasDigit?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true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3429000" y="2872085"/>
            <a:ext cx="2209800" cy="956965"/>
            <a:chOff x="3429000" y="2872085"/>
            <a:chExt cx="2209800" cy="956965"/>
          </a:xfrm>
        </p:grpSpPr>
        <p:sp>
          <p:nvSpPr>
            <p:cNvPr id="26682" name="Line 58"/>
            <p:cNvSpPr>
              <a:spLocks noChangeShapeType="1"/>
            </p:cNvSpPr>
            <p:nvPr/>
          </p:nvSpPr>
          <p:spPr bwMode="auto">
            <a:xfrm flipH="1">
              <a:off x="3429000" y="3333750"/>
              <a:ext cx="1143000" cy="4953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3" name="Text Box 59"/>
            <p:cNvSpPr txBox="1">
              <a:spLocks noChangeArrowheads="1"/>
            </p:cNvSpPr>
            <p:nvPr/>
          </p:nvSpPr>
          <p:spPr bwMode="auto">
            <a:xfrm>
              <a:off x="3581400" y="2872085"/>
              <a:ext cx="2057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  <a:latin typeface="+mn-lt"/>
                </a:rPr>
                <a:t>Decision Point</a:t>
              </a:r>
            </a:p>
          </p:txBody>
        </p:sp>
      </p:grpSp>
      <p:sp>
        <p:nvSpPr>
          <p:cNvPr id="26684" name="Text Box 60"/>
          <p:cNvSpPr txBox="1">
            <a:spLocks noChangeArrowheads="1"/>
          </p:cNvSpPr>
          <p:nvPr/>
        </p:nvSpPr>
        <p:spPr bwMode="auto">
          <a:xfrm>
            <a:off x="152400" y="4629150"/>
            <a:ext cx="548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CC0000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CC0000"/>
                </a:solidFill>
                <a:latin typeface="+mn-lt"/>
              </a:rPr>
              <a:t>Ratnaparkhi</a:t>
            </a:r>
            <a:r>
              <a:rPr lang="en-US" sz="1800" dirty="0">
                <a:solidFill>
                  <a:srgbClr val="CC0000"/>
                </a:solidFill>
                <a:latin typeface="+mn-lt"/>
              </a:rPr>
              <a:t> 1996; Toutanova et al. 2003, etc.)</a:t>
            </a:r>
          </a:p>
        </p:txBody>
      </p:sp>
    </p:spTree>
    <p:extLst>
      <p:ext uri="{BB962C8B-B14F-4D97-AF65-F5344CB8AC3E}">
        <p14:creationId xmlns:p14="http://schemas.microsoft.com/office/powerpoint/2010/main" xmlns="" val="114558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Example: POS Tagging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52550"/>
            <a:ext cx="8001000" cy="3333750"/>
          </a:xfrm>
        </p:spPr>
        <p:txBody>
          <a:bodyPr/>
          <a:lstStyle/>
          <a:p>
            <a:pPr eaLnBrk="1" hangingPunct="1"/>
            <a:r>
              <a:rPr lang="en-US" sz="2000" dirty="0" smtClean="0">
                <a:ea typeface="ＭＳ Ｐゴシック" charset="0"/>
                <a:cs typeface="ＭＳ Ｐゴシック" charset="0"/>
              </a:rPr>
              <a:t>POS tagging Features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can include:</a:t>
            </a:r>
          </a:p>
          <a:p>
            <a:pPr lvl="1"/>
            <a:r>
              <a:rPr lang="en-US" dirty="0">
                <a:ea typeface="ＭＳ Ｐゴシック" charset="0"/>
              </a:rPr>
              <a:t>Current, previous, next words in isolation or together.</a:t>
            </a:r>
          </a:p>
          <a:p>
            <a:pPr lvl="1" eaLnBrk="1" hangingPunct="1"/>
            <a:r>
              <a:rPr lang="en-US" sz="2000" dirty="0" smtClean="0">
                <a:ea typeface="ＭＳ Ｐゴシック" charset="0"/>
              </a:rPr>
              <a:t>Previous </a:t>
            </a:r>
            <a:r>
              <a:rPr lang="en-US" sz="2000" dirty="0">
                <a:ea typeface="ＭＳ Ｐゴシック" charset="0"/>
              </a:rPr>
              <a:t>one, two, three tags.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Word-internal features: word types, suffixes, dashes, etc.</a:t>
            </a:r>
          </a:p>
        </p:txBody>
      </p:sp>
      <p:graphicFrame>
        <p:nvGraphicFramePr>
          <p:cNvPr id="219140" name="Group 4"/>
          <p:cNvGraphicFramePr>
            <a:graphicFrameLocks noGrp="1"/>
          </p:cNvGraphicFramePr>
          <p:nvPr/>
        </p:nvGraphicFramePr>
        <p:xfrm>
          <a:off x="533400" y="3486150"/>
          <a:ext cx="3810000" cy="84576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</a:tblGrid>
              <a:tr h="274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-3</a:t>
                      </a:r>
                    </a:p>
                  </a:txBody>
                  <a:tcPr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-2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-1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0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+1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DT</a:t>
                      </a:r>
                    </a:p>
                  </a:txBody>
                  <a:tcPr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NNP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VBD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???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???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The</a:t>
                      </a:r>
                    </a:p>
                  </a:txBody>
                  <a:tcPr marT="34280" marB="342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Dow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fell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22.6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%</a:t>
                      </a:r>
                    </a:p>
                  </a:txBody>
                  <a:tcPr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1066800" y="3028950"/>
            <a:ext cx="2514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+mn-lt"/>
              </a:rPr>
              <a:t>Local Context</a:t>
            </a: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6477000" y="2686050"/>
            <a:ext cx="1447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+mn-lt"/>
              </a:rPr>
              <a:t>Features</a:t>
            </a:r>
          </a:p>
        </p:txBody>
      </p:sp>
      <p:graphicFrame>
        <p:nvGraphicFramePr>
          <p:cNvPr id="219168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0789790"/>
              </p:ext>
            </p:extLst>
          </p:nvPr>
        </p:nvGraphicFramePr>
        <p:xfrm>
          <a:off x="5867400" y="3124199"/>
          <a:ext cx="2514600" cy="1885951"/>
        </p:xfrm>
        <a:graphic>
          <a:graphicData uri="http://schemas.openxmlformats.org/drawingml/2006/table">
            <a:tbl>
              <a:tblPr/>
              <a:tblGrid>
                <a:gridCol w="1257300"/>
                <a:gridCol w="1257300"/>
              </a:tblGrid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22.6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+1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%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fell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T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VBD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7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T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-T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NNP-VBD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hasDigit?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true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84" name="Text Box 60"/>
          <p:cNvSpPr txBox="1">
            <a:spLocks noChangeArrowheads="1"/>
          </p:cNvSpPr>
          <p:nvPr/>
        </p:nvSpPr>
        <p:spPr bwMode="auto">
          <a:xfrm>
            <a:off x="152400" y="4629150"/>
            <a:ext cx="548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800" dirty="0">
                <a:solidFill>
                  <a:srgbClr val="CC0000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CC0000"/>
                </a:solidFill>
                <a:latin typeface="+mn-lt"/>
              </a:rPr>
              <a:t>Ratnaparkhi</a:t>
            </a:r>
            <a:r>
              <a:rPr lang="en-US" sz="1800" dirty="0">
                <a:solidFill>
                  <a:srgbClr val="CC0000"/>
                </a:solidFill>
                <a:latin typeface="+mn-lt"/>
              </a:rPr>
              <a:t> 1996; Toutanova et al. 2003, etc.)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429000" y="2872085"/>
            <a:ext cx="2209800" cy="956965"/>
            <a:chOff x="3429000" y="2872085"/>
            <a:chExt cx="2209800" cy="956965"/>
          </a:xfrm>
        </p:grpSpPr>
        <p:sp>
          <p:nvSpPr>
            <p:cNvPr id="12" name="Line 58"/>
            <p:cNvSpPr>
              <a:spLocks noChangeShapeType="1"/>
            </p:cNvSpPr>
            <p:nvPr/>
          </p:nvSpPr>
          <p:spPr bwMode="auto">
            <a:xfrm flipH="1">
              <a:off x="3429000" y="3333750"/>
              <a:ext cx="1143000" cy="4953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59"/>
            <p:cNvSpPr txBox="1">
              <a:spLocks noChangeArrowheads="1"/>
            </p:cNvSpPr>
            <p:nvPr/>
          </p:nvSpPr>
          <p:spPr bwMode="auto">
            <a:xfrm>
              <a:off x="3581400" y="2872085"/>
              <a:ext cx="2057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  <a:latin typeface="+mn-lt"/>
                </a:rPr>
                <a:t>Decision 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65031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Line 2"/>
          <p:cNvSpPr>
            <a:spLocks noChangeShapeType="1"/>
          </p:cNvSpPr>
          <p:nvPr/>
        </p:nvSpPr>
        <p:spPr bwMode="auto">
          <a:xfrm>
            <a:off x="304800" y="2571750"/>
            <a:ext cx="8458200" cy="0"/>
          </a:xfrm>
          <a:prstGeom prst="line">
            <a:avLst/>
          </a:prstGeom>
          <a:noFill/>
          <a:ln w="38100" cmpd="sng">
            <a:solidFill>
              <a:srgbClr val="BB57B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Inference in Systems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2971800" y="1200150"/>
            <a:ext cx="2819400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Sequence Level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3352800" y="2686050"/>
            <a:ext cx="1981200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Local Level</a:t>
            </a:r>
          </a:p>
        </p:txBody>
      </p:sp>
      <p:sp>
        <p:nvSpPr>
          <p:cNvPr id="84998" name="AutoShape 6"/>
          <p:cNvSpPr>
            <a:spLocks noChangeArrowheads="1"/>
          </p:cNvSpPr>
          <p:nvPr/>
        </p:nvSpPr>
        <p:spPr bwMode="auto">
          <a:xfrm rot="-5400000">
            <a:off x="288925" y="3252788"/>
            <a:ext cx="685800" cy="762000"/>
          </a:xfrm>
          <a:prstGeom prst="wave">
            <a:avLst>
              <a:gd name="adj1" fmla="val 5269"/>
              <a:gd name="adj2" fmla="val 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68589" tIns="34295" rIns="68589" bIns="34295" anchor="ctr"/>
          <a:lstStyle/>
          <a:p>
            <a:r>
              <a:rPr lang="en-US" sz="1400"/>
              <a:t>Local</a:t>
            </a:r>
          </a:p>
          <a:p>
            <a:r>
              <a:rPr lang="en-US" sz="1400"/>
              <a:t>Data</a:t>
            </a:r>
          </a:p>
        </p:txBody>
      </p:sp>
      <p:sp>
        <p:nvSpPr>
          <p:cNvPr id="84999" name="AutoShape 7"/>
          <p:cNvSpPr>
            <a:spLocks noChangeArrowheads="1"/>
          </p:cNvSpPr>
          <p:nvPr/>
        </p:nvSpPr>
        <p:spPr bwMode="auto">
          <a:xfrm>
            <a:off x="1143000" y="3429000"/>
            <a:ext cx="304800" cy="285750"/>
          </a:xfrm>
          <a:prstGeom prst="rightArrow">
            <a:avLst>
              <a:gd name="adj1" fmla="val 44167"/>
              <a:gd name="adj2" fmla="val 39583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1600200" y="3257550"/>
            <a:ext cx="1066800" cy="6286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r>
              <a:rPr lang="en-US" sz="1200"/>
              <a:t>Feature</a:t>
            </a:r>
          </a:p>
          <a:p>
            <a:r>
              <a:rPr lang="en-US" sz="1200"/>
              <a:t>Extraction</a:t>
            </a:r>
          </a:p>
        </p:txBody>
      </p:sp>
      <p:sp>
        <p:nvSpPr>
          <p:cNvPr id="85001" name="AutoShape 9"/>
          <p:cNvSpPr>
            <a:spLocks noChangeArrowheads="1"/>
          </p:cNvSpPr>
          <p:nvPr/>
        </p:nvSpPr>
        <p:spPr bwMode="auto">
          <a:xfrm>
            <a:off x="3200400" y="3657600"/>
            <a:ext cx="990600" cy="457200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r>
              <a:rPr lang="en-US" sz="1200"/>
              <a:t>Features</a:t>
            </a:r>
          </a:p>
        </p:txBody>
      </p:sp>
      <p:sp>
        <p:nvSpPr>
          <p:cNvPr id="85002" name="AutoShape 10"/>
          <p:cNvSpPr>
            <a:spLocks noChangeArrowheads="1"/>
          </p:cNvSpPr>
          <p:nvPr/>
        </p:nvSpPr>
        <p:spPr bwMode="auto">
          <a:xfrm>
            <a:off x="3200400" y="3086100"/>
            <a:ext cx="990600" cy="457200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r>
              <a:rPr lang="en-US" sz="1200"/>
              <a:t>Label</a:t>
            </a:r>
          </a:p>
        </p:txBody>
      </p:sp>
      <p:sp>
        <p:nvSpPr>
          <p:cNvPr id="85003" name="Freeform 11"/>
          <p:cNvSpPr>
            <a:spLocks/>
          </p:cNvSpPr>
          <p:nvPr/>
        </p:nvSpPr>
        <p:spPr bwMode="auto">
          <a:xfrm>
            <a:off x="4724400" y="3086101"/>
            <a:ext cx="2286000" cy="965597"/>
          </a:xfrm>
          <a:custGeom>
            <a:avLst/>
            <a:gdLst>
              <a:gd name="T0" fmla="*/ 0 w 1392"/>
              <a:gd name="T1" fmla="*/ 2147483647 h 811"/>
              <a:gd name="T2" fmla="*/ 2147483647 w 1392"/>
              <a:gd name="T3" fmla="*/ 2147483647 h 811"/>
              <a:gd name="T4" fmla="*/ 2147483647 w 1392"/>
              <a:gd name="T5" fmla="*/ 2147483647 h 811"/>
              <a:gd name="T6" fmla="*/ 2147483647 w 1392"/>
              <a:gd name="T7" fmla="*/ 2147483647 h 811"/>
              <a:gd name="T8" fmla="*/ 2147483647 w 1392"/>
              <a:gd name="T9" fmla="*/ 2147483647 h 811"/>
              <a:gd name="T10" fmla="*/ 2147483647 w 1392"/>
              <a:gd name="T11" fmla="*/ 2147483647 h 811"/>
              <a:gd name="T12" fmla="*/ 2147483647 w 1392"/>
              <a:gd name="T13" fmla="*/ 0 h 811"/>
              <a:gd name="T14" fmla="*/ 0 w 1392"/>
              <a:gd name="T15" fmla="*/ 0 h 811"/>
              <a:gd name="T16" fmla="*/ 0 w 1392"/>
              <a:gd name="T17" fmla="*/ 2147483647 h 8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92"/>
              <a:gd name="T28" fmla="*/ 0 h 811"/>
              <a:gd name="T29" fmla="*/ 1392 w 1392"/>
              <a:gd name="T30" fmla="*/ 811 h 81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92" h="811">
                <a:moveTo>
                  <a:pt x="0" y="811"/>
                </a:moveTo>
                <a:lnTo>
                  <a:pt x="150" y="810"/>
                </a:lnTo>
                <a:lnTo>
                  <a:pt x="150" y="227"/>
                </a:lnTo>
                <a:lnTo>
                  <a:pt x="1239" y="227"/>
                </a:lnTo>
                <a:lnTo>
                  <a:pt x="1239" y="810"/>
                </a:lnTo>
                <a:lnTo>
                  <a:pt x="1392" y="811"/>
                </a:lnTo>
                <a:lnTo>
                  <a:pt x="1392" y="0"/>
                </a:lnTo>
                <a:lnTo>
                  <a:pt x="0" y="0"/>
                </a:lnTo>
                <a:lnTo>
                  <a:pt x="0" y="811"/>
                </a:ln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5105400" y="3429000"/>
            <a:ext cx="1524000" cy="2857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r>
              <a:rPr lang="en-US" sz="1400"/>
              <a:t>Optimization</a:t>
            </a:r>
          </a:p>
        </p:txBody>
      </p:sp>
      <p:sp>
        <p:nvSpPr>
          <p:cNvPr id="85005" name="Rectangle 13"/>
          <p:cNvSpPr>
            <a:spLocks noChangeArrowheads="1"/>
          </p:cNvSpPr>
          <p:nvPr/>
        </p:nvSpPr>
        <p:spPr bwMode="auto">
          <a:xfrm>
            <a:off x="5105400" y="3771900"/>
            <a:ext cx="1524000" cy="2857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r>
              <a:rPr lang="en-US" sz="1400"/>
              <a:t>Smoothing</a:t>
            </a:r>
          </a:p>
        </p:txBody>
      </p:sp>
      <p:sp>
        <p:nvSpPr>
          <p:cNvPr id="85006" name="AutoShape 14"/>
          <p:cNvSpPr>
            <a:spLocks noChangeArrowheads="1"/>
          </p:cNvSpPr>
          <p:nvPr/>
        </p:nvSpPr>
        <p:spPr bwMode="auto">
          <a:xfrm>
            <a:off x="2743200" y="3429000"/>
            <a:ext cx="304800" cy="285750"/>
          </a:xfrm>
          <a:prstGeom prst="rightArrow">
            <a:avLst>
              <a:gd name="adj1" fmla="val 44167"/>
              <a:gd name="adj2" fmla="val 39583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5007" name="AutoShape 15"/>
          <p:cNvSpPr>
            <a:spLocks noChangeArrowheads="1"/>
          </p:cNvSpPr>
          <p:nvPr/>
        </p:nvSpPr>
        <p:spPr bwMode="auto">
          <a:xfrm>
            <a:off x="4267200" y="3429000"/>
            <a:ext cx="304800" cy="285750"/>
          </a:xfrm>
          <a:prstGeom prst="rightArrow">
            <a:avLst>
              <a:gd name="adj1" fmla="val 44167"/>
              <a:gd name="adj2" fmla="val 39583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4848225" y="3086101"/>
            <a:ext cx="2124075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Classifier Type</a:t>
            </a:r>
          </a:p>
        </p:txBody>
      </p:sp>
      <p:grpSp>
        <p:nvGrpSpPr>
          <p:cNvPr id="85009" name="Group 17"/>
          <p:cNvGrpSpPr>
            <a:grpSpLocks/>
          </p:cNvGrpSpPr>
          <p:nvPr/>
        </p:nvGrpSpPr>
        <p:grpSpPr bwMode="auto">
          <a:xfrm>
            <a:off x="7772400" y="3086100"/>
            <a:ext cx="685800" cy="1028700"/>
            <a:chOff x="4848" y="2160"/>
            <a:chExt cx="624" cy="1248"/>
          </a:xfrm>
        </p:grpSpPr>
        <p:sp>
          <p:nvSpPr>
            <p:cNvPr id="85049" name="Oval 18"/>
            <p:cNvSpPr>
              <a:spLocks noChangeArrowheads="1"/>
            </p:cNvSpPr>
            <p:nvPr/>
          </p:nvSpPr>
          <p:spPr bwMode="auto">
            <a:xfrm>
              <a:off x="4992" y="2640"/>
              <a:ext cx="288" cy="288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5050" name="AutoShape 19"/>
            <p:cNvCxnSpPr>
              <a:cxnSpLocks noChangeShapeType="1"/>
              <a:endCxn id="85049" idx="3"/>
            </p:cNvCxnSpPr>
            <p:nvPr/>
          </p:nvCxnSpPr>
          <p:spPr bwMode="auto">
            <a:xfrm flipV="1">
              <a:off x="4903" y="2886"/>
              <a:ext cx="131" cy="1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5051" name="AutoShape 20"/>
            <p:cNvCxnSpPr>
              <a:cxnSpLocks noChangeShapeType="1"/>
              <a:endCxn id="85049" idx="4"/>
            </p:cNvCxnSpPr>
            <p:nvPr/>
          </p:nvCxnSpPr>
          <p:spPr bwMode="auto">
            <a:xfrm flipV="1">
              <a:off x="5112" y="2928"/>
              <a:ext cx="24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5052" name="AutoShape 21"/>
            <p:cNvCxnSpPr>
              <a:cxnSpLocks noChangeShapeType="1"/>
              <a:endCxn id="85049" idx="5"/>
            </p:cNvCxnSpPr>
            <p:nvPr/>
          </p:nvCxnSpPr>
          <p:spPr bwMode="auto">
            <a:xfrm flipH="1" flipV="1">
              <a:off x="5238" y="2886"/>
              <a:ext cx="83" cy="1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5053" name="AutoShape 22"/>
            <p:cNvCxnSpPr>
              <a:cxnSpLocks noChangeShapeType="1"/>
              <a:stCxn id="85049" idx="0"/>
            </p:cNvCxnSpPr>
            <p:nvPr/>
          </p:nvCxnSpPr>
          <p:spPr bwMode="auto">
            <a:xfrm flipV="1">
              <a:off x="5136" y="2496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5054" name="AutoShape 23"/>
            <p:cNvSpPr>
              <a:spLocks noChangeArrowheads="1"/>
            </p:cNvSpPr>
            <p:nvPr/>
          </p:nvSpPr>
          <p:spPr bwMode="auto">
            <a:xfrm>
              <a:off x="4848" y="3024"/>
              <a:ext cx="624" cy="384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900"/>
                <a:t>Features</a:t>
              </a:r>
            </a:p>
          </p:txBody>
        </p:sp>
        <p:sp>
          <p:nvSpPr>
            <p:cNvPr id="85055" name="AutoShape 24"/>
            <p:cNvSpPr>
              <a:spLocks noChangeArrowheads="1"/>
            </p:cNvSpPr>
            <p:nvPr/>
          </p:nvSpPr>
          <p:spPr bwMode="auto">
            <a:xfrm>
              <a:off x="4848" y="2160"/>
              <a:ext cx="624" cy="384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900"/>
                <a:t>Label</a:t>
              </a:r>
            </a:p>
          </p:txBody>
        </p:sp>
      </p:grpSp>
      <p:sp>
        <p:nvSpPr>
          <p:cNvPr id="85010" name="AutoShape 25"/>
          <p:cNvSpPr>
            <a:spLocks noChangeArrowheads="1"/>
          </p:cNvSpPr>
          <p:nvPr/>
        </p:nvSpPr>
        <p:spPr bwMode="auto">
          <a:xfrm>
            <a:off x="7162800" y="3371850"/>
            <a:ext cx="304800" cy="285750"/>
          </a:xfrm>
          <a:prstGeom prst="rightArrow">
            <a:avLst>
              <a:gd name="adj1" fmla="val 44167"/>
              <a:gd name="adj2" fmla="val 39583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5011" name="AutoShape 26"/>
          <p:cNvSpPr>
            <a:spLocks noChangeArrowheads="1"/>
          </p:cNvSpPr>
          <p:nvPr/>
        </p:nvSpPr>
        <p:spPr bwMode="auto">
          <a:xfrm rot="-5400000">
            <a:off x="1028700" y="914401"/>
            <a:ext cx="685800" cy="1828800"/>
          </a:xfrm>
          <a:prstGeom prst="wave">
            <a:avLst>
              <a:gd name="adj1" fmla="val 5269"/>
              <a:gd name="adj2" fmla="val 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68589" tIns="34295" rIns="68589" bIns="34295" anchor="ctr"/>
          <a:lstStyle/>
          <a:p>
            <a:r>
              <a:rPr lang="en-US" sz="1400"/>
              <a:t>Sequence</a:t>
            </a:r>
          </a:p>
          <a:p>
            <a:r>
              <a:rPr lang="en-US" sz="1400"/>
              <a:t>Data</a:t>
            </a:r>
          </a:p>
        </p:txBody>
      </p:sp>
      <p:sp>
        <p:nvSpPr>
          <p:cNvPr id="85012" name="AutoShape 27"/>
          <p:cNvSpPr>
            <a:spLocks noChangeArrowheads="1"/>
          </p:cNvSpPr>
          <p:nvPr/>
        </p:nvSpPr>
        <p:spPr bwMode="auto">
          <a:xfrm rot="7200000">
            <a:off x="671513" y="2452687"/>
            <a:ext cx="714375" cy="381000"/>
          </a:xfrm>
          <a:prstGeom prst="rightArrow">
            <a:avLst>
              <a:gd name="adj1" fmla="val 33000"/>
              <a:gd name="adj2" fmla="val 66065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5013" name="AutoShape 28"/>
          <p:cNvSpPr>
            <a:spLocks noChangeArrowheads="1"/>
          </p:cNvSpPr>
          <p:nvPr/>
        </p:nvSpPr>
        <p:spPr bwMode="auto">
          <a:xfrm rot="14400000" flipV="1">
            <a:off x="7658100" y="2438400"/>
            <a:ext cx="457200" cy="381000"/>
          </a:xfrm>
          <a:prstGeom prst="rightArrow">
            <a:avLst>
              <a:gd name="adj1" fmla="val 44167"/>
              <a:gd name="adj2" fmla="val 63333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grpSp>
        <p:nvGrpSpPr>
          <p:cNvPr id="85014" name="Group 29"/>
          <p:cNvGrpSpPr>
            <a:grpSpLocks/>
          </p:cNvGrpSpPr>
          <p:nvPr/>
        </p:nvGrpSpPr>
        <p:grpSpPr bwMode="auto">
          <a:xfrm>
            <a:off x="5867400" y="1543051"/>
            <a:ext cx="1752600" cy="879872"/>
            <a:chOff x="4080" y="864"/>
            <a:chExt cx="1296" cy="868"/>
          </a:xfrm>
        </p:grpSpPr>
        <p:sp>
          <p:nvSpPr>
            <p:cNvPr id="85026" name="Oval 30"/>
            <p:cNvSpPr>
              <a:spLocks noChangeArrowheads="1"/>
            </p:cNvSpPr>
            <p:nvPr/>
          </p:nvSpPr>
          <p:spPr bwMode="auto">
            <a:xfrm>
              <a:off x="4464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7" name="Oval 31"/>
            <p:cNvSpPr>
              <a:spLocks noChangeArrowheads="1"/>
            </p:cNvSpPr>
            <p:nvPr/>
          </p:nvSpPr>
          <p:spPr bwMode="auto">
            <a:xfrm>
              <a:off x="4800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8" name="Oval 32"/>
            <p:cNvSpPr>
              <a:spLocks noChangeArrowheads="1"/>
            </p:cNvSpPr>
            <p:nvPr/>
          </p:nvSpPr>
          <p:spPr bwMode="auto">
            <a:xfrm>
              <a:off x="5136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9" name="Oval 33"/>
            <p:cNvSpPr>
              <a:spLocks noChangeArrowheads="1"/>
            </p:cNvSpPr>
            <p:nvPr/>
          </p:nvSpPr>
          <p:spPr bwMode="auto">
            <a:xfrm>
              <a:off x="4128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5030" name="AutoShape 34"/>
            <p:cNvCxnSpPr>
              <a:cxnSpLocks noChangeShapeType="1"/>
              <a:stCxn id="85029" idx="6"/>
              <a:endCxn id="85026" idx="2"/>
            </p:cNvCxnSpPr>
            <p:nvPr/>
          </p:nvCxnSpPr>
          <p:spPr bwMode="auto">
            <a:xfrm>
              <a:off x="4320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5031" name="AutoShape 35"/>
            <p:cNvCxnSpPr>
              <a:cxnSpLocks noChangeShapeType="1"/>
              <a:stCxn id="85026" idx="6"/>
              <a:endCxn id="85027" idx="2"/>
            </p:cNvCxnSpPr>
            <p:nvPr/>
          </p:nvCxnSpPr>
          <p:spPr bwMode="auto">
            <a:xfrm>
              <a:off x="4656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5032" name="AutoShape 36"/>
            <p:cNvCxnSpPr>
              <a:cxnSpLocks noChangeShapeType="1"/>
              <a:stCxn id="85027" idx="6"/>
              <a:endCxn id="85028" idx="2"/>
            </p:cNvCxnSpPr>
            <p:nvPr/>
          </p:nvCxnSpPr>
          <p:spPr bwMode="auto">
            <a:xfrm>
              <a:off x="4992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5033" name="AutoShape 37"/>
            <p:cNvSpPr>
              <a:spLocks noChangeArrowheads="1"/>
            </p:cNvSpPr>
            <p:nvPr/>
          </p:nvSpPr>
          <p:spPr bwMode="auto">
            <a:xfrm>
              <a:off x="4080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5034" name="AutoShape 38"/>
            <p:cNvSpPr>
              <a:spLocks noChangeArrowheads="1"/>
            </p:cNvSpPr>
            <p:nvPr/>
          </p:nvSpPr>
          <p:spPr bwMode="auto">
            <a:xfrm>
              <a:off x="4416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5035" name="AutoShape 39"/>
            <p:cNvSpPr>
              <a:spLocks noChangeArrowheads="1"/>
            </p:cNvSpPr>
            <p:nvPr/>
          </p:nvSpPr>
          <p:spPr bwMode="auto">
            <a:xfrm>
              <a:off x="4752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5036" name="AutoShape 40"/>
            <p:cNvSpPr>
              <a:spLocks noChangeArrowheads="1"/>
            </p:cNvSpPr>
            <p:nvPr/>
          </p:nvSpPr>
          <p:spPr bwMode="auto">
            <a:xfrm>
              <a:off x="5088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cxnSp>
          <p:nvCxnSpPr>
            <p:cNvPr id="85037" name="AutoShape 41"/>
            <p:cNvCxnSpPr>
              <a:cxnSpLocks noChangeShapeType="1"/>
              <a:stCxn id="85033" idx="0"/>
              <a:endCxn id="85029" idx="4"/>
            </p:cNvCxnSpPr>
            <p:nvPr/>
          </p:nvCxnSpPr>
          <p:spPr bwMode="auto">
            <a:xfrm flipV="1">
              <a:off x="4200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5038" name="AutoShape 42"/>
            <p:cNvCxnSpPr>
              <a:cxnSpLocks noChangeShapeType="1"/>
              <a:stCxn id="85034" idx="0"/>
              <a:endCxn id="85026" idx="4"/>
            </p:cNvCxnSpPr>
            <p:nvPr/>
          </p:nvCxnSpPr>
          <p:spPr bwMode="auto">
            <a:xfrm flipV="1">
              <a:off x="4536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5039" name="AutoShape 43"/>
            <p:cNvCxnSpPr>
              <a:cxnSpLocks noChangeShapeType="1"/>
              <a:stCxn id="85035" idx="0"/>
              <a:endCxn id="85027" idx="4"/>
            </p:cNvCxnSpPr>
            <p:nvPr/>
          </p:nvCxnSpPr>
          <p:spPr bwMode="auto">
            <a:xfrm flipV="1">
              <a:off x="4872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5040" name="AutoShape 44"/>
            <p:cNvCxnSpPr>
              <a:cxnSpLocks noChangeShapeType="1"/>
              <a:stCxn id="85036" idx="0"/>
              <a:endCxn id="85028" idx="4"/>
            </p:cNvCxnSpPr>
            <p:nvPr/>
          </p:nvCxnSpPr>
          <p:spPr bwMode="auto">
            <a:xfrm flipV="1">
              <a:off x="5208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5041" name="AutoShape 45"/>
            <p:cNvSpPr>
              <a:spLocks noChangeArrowheads="1"/>
            </p:cNvSpPr>
            <p:nvPr/>
          </p:nvSpPr>
          <p:spPr bwMode="auto">
            <a:xfrm>
              <a:off x="4128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5042" name="AutoShape 46"/>
            <p:cNvSpPr>
              <a:spLocks noChangeArrowheads="1"/>
            </p:cNvSpPr>
            <p:nvPr/>
          </p:nvSpPr>
          <p:spPr bwMode="auto">
            <a:xfrm>
              <a:off x="4464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5043" name="AutoShape 47"/>
            <p:cNvSpPr>
              <a:spLocks noChangeArrowheads="1"/>
            </p:cNvSpPr>
            <p:nvPr/>
          </p:nvSpPr>
          <p:spPr bwMode="auto">
            <a:xfrm>
              <a:off x="4800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5044" name="AutoShape 48"/>
            <p:cNvSpPr>
              <a:spLocks noChangeArrowheads="1"/>
            </p:cNvSpPr>
            <p:nvPr/>
          </p:nvSpPr>
          <p:spPr bwMode="auto">
            <a:xfrm>
              <a:off x="5136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cxnSp>
          <p:nvCxnSpPr>
            <p:cNvPr id="85045" name="AutoShape 49"/>
            <p:cNvCxnSpPr>
              <a:cxnSpLocks noChangeShapeType="1"/>
              <a:stCxn id="85029" idx="0"/>
              <a:endCxn id="85041" idx="2"/>
            </p:cNvCxnSpPr>
            <p:nvPr/>
          </p:nvCxnSpPr>
          <p:spPr bwMode="auto">
            <a:xfrm flipV="1">
              <a:off x="4224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5046" name="AutoShape 50"/>
            <p:cNvCxnSpPr>
              <a:cxnSpLocks noChangeShapeType="1"/>
              <a:stCxn id="85026" idx="0"/>
              <a:endCxn id="85042" idx="2"/>
            </p:cNvCxnSpPr>
            <p:nvPr/>
          </p:nvCxnSpPr>
          <p:spPr bwMode="auto">
            <a:xfrm flipV="1">
              <a:off x="4560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5047" name="AutoShape 51"/>
            <p:cNvCxnSpPr>
              <a:cxnSpLocks noChangeShapeType="1"/>
              <a:stCxn id="85027" idx="0"/>
              <a:endCxn id="85043" idx="2"/>
            </p:cNvCxnSpPr>
            <p:nvPr/>
          </p:nvCxnSpPr>
          <p:spPr bwMode="auto">
            <a:xfrm flipV="1">
              <a:off x="4896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5048" name="AutoShape 52"/>
            <p:cNvCxnSpPr>
              <a:cxnSpLocks noChangeShapeType="1"/>
              <a:stCxn id="85028" idx="0"/>
              <a:endCxn id="85044" idx="2"/>
            </p:cNvCxnSpPr>
            <p:nvPr/>
          </p:nvCxnSpPr>
          <p:spPr bwMode="auto">
            <a:xfrm flipV="1">
              <a:off x="5232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85015" name="AutoShape 53"/>
          <p:cNvSpPr>
            <a:spLocks/>
          </p:cNvSpPr>
          <p:nvPr/>
        </p:nvSpPr>
        <p:spPr bwMode="auto">
          <a:xfrm>
            <a:off x="609600" y="4400550"/>
            <a:ext cx="2133600" cy="514350"/>
          </a:xfrm>
          <a:prstGeom prst="borderCallout2">
            <a:avLst>
              <a:gd name="adj1" fmla="val 16667"/>
              <a:gd name="adj2" fmla="val 103569"/>
              <a:gd name="adj3" fmla="val 16667"/>
              <a:gd name="adj4" fmla="val 103569"/>
              <a:gd name="adj5" fmla="val -84722"/>
              <a:gd name="adj6" fmla="val 195389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9" tIns="34295" rIns="68589" bIns="34295" anchor="ctr"/>
          <a:lstStyle/>
          <a:p>
            <a:r>
              <a:rPr lang="en-US" sz="1400"/>
              <a:t>Maximum Entropy Models</a:t>
            </a:r>
          </a:p>
        </p:txBody>
      </p:sp>
      <p:sp>
        <p:nvSpPr>
          <p:cNvPr id="85016" name="AutoShape 54"/>
          <p:cNvSpPr>
            <a:spLocks/>
          </p:cNvSpPr>
          <p:nvPr/>
        </p:nvSpPr>
        <p:spPr bwMode="auto">
          <a:xfrm>
            <a:off x="5029200" y="4457700"/>
            <a:ext cx="1295400" cy="457200"/>
          </a:xfrm>
          <a:prstGeom prst="borderCallout2">
            <a:avLst>
              <a:gd name="adj1" fmla="val 18750"/>
              <a:gd name="adj2" fmla="val 105884"/>
              <a:gd name="adj3" fmla="val 18750"/>
              <a:gd name="adj4" fmla="val 105884"/>
              <a:gd name="adj5" fmla="val -92190"/>
              <a:gd name="adj6" fmla="val 117523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8589" tIns="34295" rIns="68589" bIns="34295" anchor="ctr"/>
          <a:lstStyle/>
          <a:p>
            <a:r>
              <a:rPr lang="en-US" sz="1400"/>
              <a:t>Quadratic</a:t>
            </a:r>
          </a:p>
          <a:p>
            <a:r>
              <a:rPr lang="en-US" sz="1400"/>
              <a:t>Penalties</a:t>
            </a:r>
          </a:p>
        </p:txBody>
      </p:sp>
      <p:sp>
        <p:nvSpPr>
          <p:cNvPr id="85017" name="Rectangle 55"/>
          <p:cNvSpPr>
            <a:spLocks noChangeArrowheads="1"/>
          </p:cNvSpPr>
          <p:nvPr/>
        </p:nvSpPr>
        <p:spPr bwMode="auto">
          <a:xfrm>
            <a:off x="3505200" y="4457700"/>
            <a:ext cx="1447800" cy="4572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r>
              <a:rPr lang="en-US" sz="1400"/>
              <a:t>Conjugate</a:t>
            </a:r>
          </a:p>
          <a:p>
            <a:r>
              <a:rPr lang="en-US" sz="1400"/>
              <a:t>Gradient</a:t>
            </a:r>
          </a:p>
        </p:txBody>
      </p:sp>
      <p:sp>
        <p:nvSpPr>
          <p:cNvPr id="85018" name="Line 56"/>
          <p:cNvSpPr>
            <a:spLocks noChangeShapeType="1"/>
          </p:cNvSpPr>
          <p:nvPr/>
        </p:nvSpPr>
        <p:spPr bwMode="auto">
          <a:xfrm flipH="1">
            <a:off x="4876800" y="3657600"/>
            <a:ext cx="304800" cy="7429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5019" name="AutoShape 57"/>
          <p:cNvSpPr>
            <a:spLocks noChangeArrowheads="1"/>
          </p:cNvSpPr>
          <p:nvPr/>
        </p:nvSpPr>
        <p:spPr bwMode="auto">
          <a:xfrm>
            <a:off x="2514600" y="1714500"/>
            <a:ext cx="2971800" cy="285750"/>
          </a:xfrm>
          <a:prstGeom prst="rightArrow">
            <a:avLst>
              <a:gd name="adj1" fmla="val 50000"/>
              <a:gd name="adj2" fmla="val 92083"/>
            </a:avLst>
          </a:prstGeom>
          <a:solidFill>
            <a:srgbClr val="80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5020" name="Text Box 58"/>
          <p:cNvSpPr txBox="1">
            <a:spLocks noChangeArrowheads="1"/>
          </p:cNvSpPr>
          <p:nvPr/>
        </p:nvSpPr>
        <p:spPr bwMode="auto">
          <a:xfrm>
            <a:off x="5791200" y="1257301"/>
            <a:ext cx="20574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Sequence Model</a:t>
            </a:r>
          </a:p>
        </p:txBody>
      </p:sp>
      <p:sp>
        <p:nvSpPr>
          <p:cNvPr id="85023" name="Rectangle 61"/>
          <p:cNvSpPr>
            <a:spLocks noChangeArrowheads="1"/>
          </p:cNvSpPr>
          <p:nvPr/>
        </p:nvSpPr>
        <p:spPr bwMode="auto">
          <a:xfrm>
            <a:off x="7773989" y="1272779"/>
            <a:ext cx="1101725" cy="360759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r>
              <a:rPr lang="en-US" sz="1400" dirty="0"/>
              <a:t>Inference</a:t>
            </a:r>
          </a:p>
        </p:txBody>
      </p:sp>
      <p:sp>
        <p:nvSpPr>
          <p:cNvPr id="85024" name="AutoShape 62"/>
          <p:cNvSpPr>
            <a:spLocks noChangeArrowheads="1"/>
          </p:cNvSpPr>
          <p:nvPr/>
        </p:nvSpPr>
        <p:spPr bwMode="auto">
          <a:xfrm rot="-5400000">
            <a:off x="230188" y="3293270"/>
            <a:ext cx="685800" cy="762000"/>
          </a:xfrm>
          <a:prstGeom prst="wave">
            <a:avLst>
              <a:gd name="adj1" fmla="val 5269"/>
              <a:gd name="adj2" fmla="val 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68589" tIns="34295" rIns="68589" bIns="34295" anchor="ctr"/>
          <a:lstStyle/>
          <a:p>
            <a:r>
              <a:rPr lang="en-US" sz="1400"/>
              <a:t>Local</a:t>
            </a:r>
          </a:p>
          <a:p>
            <a:r>
              <a:rPr lang="en-US" sz="1400"/>
              <a:t>Data</a:t>
            </a:r>
          </a:p>
        </p:txBody>
      </p:sp>
      <p:sp>
        <p:nvSpPr>
          <p:cNvPr id="85025" name="AutoShape 63"/>
          <p:cNvSpPr>
            <a:spLocks noChangeArrowheads="1"/>
          </p:cNvSpPr>
          <p:nvPr/>
        </p:nvSpPr>
        <p:spPr bwMode="auto">
          <a:xfrm rot="-5400000">
            <a:off x="171450" y="3325417"/>
            <a:ext cx="685800" cy="762000"/>
          </a:xfrm>
          <a:prstGeom prst="wave">
            <a:avLst>
              <a:gd name="adj1" fmla="val 5269"/>
              <a:gd name="adj2" fmla="val 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68589" tIns="34295" rIns="68589" bIns="34295" anchor="ctr"/>
          <a:lstStyle/>
          <a:p>
            <a:r>
              <a:rPr lang="en-US" sz="1400"/>
              <a:t>Local</a:t>
            </a:r>
          </a:p>
          <a:p>
            <a:r>
              <a:rPr lang="en-US" sz="140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xmlns="" val="18354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Greedy </a:t>
            </a:r>
            <a:r>
              <a:rPr lang="en-US" dirty="0">
                <a:ea typeface="ＭＳ Ｐゴシック" charset="0"/>
                <a:cs typeface="ＭＳ Ｐゴシック" charset="0"/>
              </a:rPr>
              <a:t>Inference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1" y="2400300"/>
            <a:ext cx="85344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700" dirty="0" smtClean="0">
                <a:latin typeface="Lucida Sans" charset="0"/>
                <a:ea typeface="ＭＳ Ｐゴシック" charset="0"/>
                <a:cs typeface="ＭＳ Ｐゴシック" charset="0"/>
              </a:rPr>
              <a:t>Greedy </a:t>
            </a: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inference: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 smtClean="0">
                <a:latin typeface="Lucida Sans" charset="0"/>
                <a:ea typeface="ＭＳ Ｐゴシック" charset="0"/>
              </a:rPr>
              <a:t>We just start at the left, and use our classifier at each position to assign a label</a:t>
            </a:r>
            <a:endParaRPr lang="en-US" sz="1500" dirty="0">
              <a:latin typeface="Lucida Sans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500" dirty="0" smtClean="0">
                <a:latin typeface="Lucida Sans" charset="0"/>
                <a:ea typeface="ＭＳ Ｐゴシック" charset="0"/>
              </a:rPr>
              <a:t>The classifier can depend on previous labeling decisions as well as observed data</a:t>
            </a:r>
            <a:endParaRPr lang="en-US" sz="1500" dirty="0">
              <a:latin typeface="Lucida Sans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Advantages: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 smtClean="0">
                <a:latin typeface="Lucida Sans" charset="0"/>
                <a:ea typeface="ＭＳ Ｐゴシック" charset="0"/>
              </a:rPr>
              <a:t>Fast, no extra memory requirements</a:t>
            </a:r>
            <a:endParaRPr lang="en-US" sz="1500" dirty="0">
              <a:latin typeface="Lucida Sans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500" dirty="0" smtClean="0">
                <a:latin typeface="Lucida Sans" charset="0"/>
                <a:ea typeface="ＭＳ Ｐゴシック" charset="0"/>
              </a:rPr>
              <a:t>Very easy </a:t>
            </a:r>
            <a:r>
              <a:rPr lang="en-US" sz="1500" dirty="0">
                <a:latin typeface="Lucida Sans" charset="0"/>
                <a:ea typeface="ＭＳ Ｐゴシック" charset="0"/>
              </a:rPr>
              <a:t>to </a:t>
            </a:r>
            <a:r>
              <a:rPr lang="en-US" sz="1500" dirty="0" smtClean="0">
                <a:latin typeface="Lucida Sans" charset="0"/>
                <a:ea typeface="ＭＳ Ｐゴシック" charset="0"/>
              </a:rPr>
              <a:t>implement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 smtClean="0">
                <a:latin typeface="Lucida Sans" charset="0"/>
                <a:ea typeface="ＭＳ Ｐゴシック" charset="0"/>
              </a:rPr>
              <a:t>With rich features including observations to the right, it may perform quite well</a:t>
            </a:r>
          </a:p>
          <a:p>
            <a:pPr>
              <a:lnSpc>
                <a:spcPct val="90000"/>
              </a:lnSpc>
            </a:pPr>
            <a:r>
              <a:rPr lang="en-US" sz="1700" dirty="0" smtClean="0">
                <a:latin typeface="Lucida Sans" charset="0"/>
                <a:ea typeface="ＭＳ Ｐゴシック" charset="0"/>
                <a:cs typeface="ＭＳ Ｐゴシック" charset="0"/>
              </a:rPr>
              <a:t>Disadvantage</a:t>
            </a: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 smtClean="0">
                <a:latin typeface="Lucida Sans" charset="0"/>
                <a:ea typeface="ＭＳ Ｐゴシック" charset="0"/>
              </a:rPr>
              <a:t>Greedy. We make commit errors we cannot recover from</a:t>
            </a:r>
            <a:endParaRPr lang="en-US" sz="1500" dirty="0">
              <a:latin typeface="Lucida Sans" charset="0"/>
              <a:ea typeface="ＭＳ Ｐゴシック" charset="0"/>
            </a:endParaRPr>
          </a:p>
        </p:txBody>
      </p:sp>
      <p:sp>
        <p:nvSpPr>
          <p:cNvPr id="87044" name="AutoShape 4"/>
          <p:cNvSpPr>
            <a:spLocks noChangeArrowheads="1"/>
          </p:cNvSpPr>
          <p:nvPr/>
        </p:nvSpPr>
        <p:spPr bwMode="auto">
          <a:xfrm>
            <a:off x="3657600" y="1885950"/>
            <a:ext cx="1981200" cy="285750"/>
          </a:xfrm>
          <a:prstGeom prst="rightArrow">
            <a:avLst>
              <a:gd name="adj1" fmla="val 50000"/>
              <a:gd name="adj2" fmla="val 61389"/>
            </a:avLst>
          </a:prstGeom>
          <a:solidFill>
            <a:schemeClr val="tx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grpSp>
        <p:nvGrpSpPr>
          <p:cNvPr id="87045" name="Group 5"/>
          <p:cNvGrpSpPr>
            <a:grpSpLocks/>
          </p:cNvGrpSpPr>
          <p:nvPr/>
        </p:nvGrpSpPr>
        <p:grpSpPr bwMode="auto">
          <a:xfrm>
            <a:off x="1524000" y="1485901"/>
            <a:ext cx="1752600" cy="879872"/>
            <a:chOff x="4080" y="864"/>
            <a:chExt cx="1296" cy="868"/>
          </a:xfrm>
        </p:grpSpPr>
        <p:sp>
          <p:nvSpPr>
            <p:cNvPr id="87072" name="Oval 6"/>
            <p:cNvSpPr>
              <a:spLocks noChangeArrowheads="1"/>
            </p:cNvSpPr>
            <p:nvPr/>
          </p:nvSpPr>
          <p:spPr bwMode="auto">
            <a:xfrm>
              <a:off x="4464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3" name="Oval 7"/>
            <p:cNvSpPr>
              <a:spLocks noChangeArrowheads="1"/>
            </p:cNvSpPr>
            <p:nvPr/>
          </p:nvSpPr>
          <p:spPr bwMode="auto">
            <a:xfrm>
              <a:off x="4800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4" name="Oval 8"/>
            <p:cNvSpPr>
              <a:spLocks noChangeArrowheads="1"/>
            </p:cNvSpPr>
            <p:nvPr/>
          </p:nvSpPr>
          <p:spPr bwMode="auto">
            <a:xfrm>
              <a:off x="5136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5" name="Oval 9"/>
            <p:cNvSpPr>
              <a:spLocks noChangeArrowheads="1"/>
            </p:cNvSpPr>
            <p:nvPr/>
          </p:nvSpPr>
          <p:spPr bwMode="auto">
            <a:xfrm>
              <a:off x="4128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7076" name="AutoShape 10"/>
            <p:cNvCxnSpPr>
              <a:cxnSpLocks noChangeShapeType="1"/>
              <a:stCxn id="87075" idx="6"/>
              <a:endCxn id="87072" idx="2"/>
            </p:cNvCxnSpPr>
            <p:nvPr/>
          </p:nvCxnSpPr>
          <p:spPr bwMode="auto">
            <a:xfrm>
              <a:off x="4320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77" name="AutoShape 11"/>
            <p:cNvCxnSpPr>
              <a:cxnSpLocks noChangeShapeType="1"/>
              <a:stCxn id="87072" idx="6"/>
              <a:endCxn id="87073" idx="2"/>
            </p:cNvCxnSpPr>
            <p:nvPr/>
          </p:nvCxnSpPr>
          <p:spPr bwMode="auto">
            <a:xfrm>
              <a:off x="4656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78" name="AutoShape 12"/>
            <p:cNvCxnSpPr>
              <a:cxnSpLocks noChangeShapeType="1"/>
              <a:stCxn id="87073" idx="6"/>
              <a:endCxn id="87074" idx="2"/>
            </p:cNvCxnSpPr>
            <p:nvPr/>
          </p:nvCxnSpPr>
          <p:spPr bwMode="auto">
            <a:xfrm>
              <a:off x="4992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7079" name="AutoShape 13"/>
            <p:cNvSpPr>
              <a:spLocks noChangeArrowheads="1"/>
            </p:cNvSpPr>
            <p:nvPr/>
          </p:nvSpPr>
          <p:spPr bwMode="auto">
            <a:xfrm>
              <a:off x="4080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80" name="AutoShape 14"/>
            <p:cNvSpPr>
              <a:spLocks noChangeArrowheads="1"/>
            </p:cNvSpPr>
            <p:nvPr/>
          </p:nvSpPr>
          <p:spPr bwMode="auto">
            <a:xfrm>
              <a:off x="4416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81" name="AutoShape 15"/>
            <p:cNvSpPr>
              <a:spLocks noChangeArrowheads="1"/>
            </p:cNvSpPr>
            <p:nvPr/>
          </p:nvSpPr>
          <p:spPr bwMode="auto">
            <a:xfrm>
              <a:off x="4752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82" name="AutoShape 16"/>
            <p:cNvSpPr>
              <a:spLocks noChangeArrowheads="1"/>
            </p:cNvSpPr>
            <p:nvPr/>
          </p:nvSpPr>
          <p:spPr bwMode="auto">
            <a:xfrm>
              <a:off x="5088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cxnSp>
          <p:nvCxnSpPr>
            <p:cNvPr id="87083" name="AutoShape 17"/>
            <p:cNvCxnSpPr>
              <a:cxnSpLocks noChangeShapeType="1"/>
              <a:stCxn id="87079" idx="0"/>
              <a:endCxn id="87075" idx="4"/>
            </p:cNvCxnSpPr>
            <p:nvPr/>
          </p:nvCxnSpPr>
          <p:spPr bwMode="auto">
            <a:xfrm flipV="1">
              <a:off x="4200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84" name="AutoShape 18"/>
            <p:cNvCxnSpPr>
              <a:cxnSpLocks noChangeShapeType="1"/>
              <a:stCxn id="87080" idx="0"/>
              <a:endCxn id="87072" idx="4"/>
            </p:cNvCxnSpPr>
            <p:nvPr/>
          </p:nvCxnSpPr>
          <p:spPr bwMode="auto">
            <a:xfrm flipV="1">
              <a:off x="4536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85" name="AutoShape 19"/>
            <p:cNvCxnSpPr>
              <a:cxnSpLocks noChangeShapeType="1"/>
              <a:stCxn id="87081" idx="0"/>
              <a:endCxn id="87073" idx="4"/>
            </p:cNvCxnSpPr>
            <p:nvPr/>
          </p:nvCxnSpPr>
          <p:spPr bwMode="auto">
            <a:xfrm flipV="1">
              <a:off x="4872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86" name="AutoShape 20"/>
            <p:cNvCxnSpPr>
              <a:cxnSpLocks noChangeShapeType="1"/>
              <a:stCxn id="87082" idx="0"/>
              <a:endCxn id="87074" idx="4"/>
            </p:cNvCxnSpPr>
            <p:nvPr/>
          </p:nvCxnSpPr>
          <p:spPr bwMode="auto">
            <a:xfrm flipV="1">
              <a:off x="5208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7087" name="AutoShape 21"/>
            <p:cNvSpPr>
              <a:spLocks noChangeArrowheads="1"/>
            </p:cNvSpPr>
            <p:nvPr/>
          </p:nvSpPr>
          <p:spPr bwMode="auto">
            <a:xfrm>
              <a:off x="4128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88" name="AutoShape 22"/>
            <p:cNvSpPr>
              <a:spLocks noChangeArrowheads="1"/>
            </p:cNvSpPr>
            <p:nvPr/>
          </p:nvSpPr>
          <p:spPr bwMode="auto">
            <a:xfrm>
              <a:off x="4464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89" name="AutoShape 23"/>
            <p:cNvSpPr>
              <a:spLocks noChangeArrowheads="1"/>
            </p:cNvSpPr>
            <p:nvPr/>
          </p:nvSpPr>
          <p:spPr bwMode="auto">
            <a:xfrm>
              <a:off x="4800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90" name="AutoShape 24"/>
            <p:cNvSpPr>
              <a:spLocks noChangeArrowheads="1"/>
            </p:cNvSpPr>
            <p:nvPr/>
          </p:nvSpPr>
          <p:spPr bwMode="auto">
            <a:xfrm>
              <a:off x="5136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cxnSp>
          <p:nvCxnSpPr>
            <p:cNvPr id="87091" name="AutoShape 25"/>
            <p:cNvCxnSpPr>
              <a:cxnSpLocks noChangeShapeType="1"/>
              <a:stCxn id="87075" idx="0"/>
              <a:endCxn id="87087" idx="2"/>
            </p:cNvCxnSpPr>
            <p:nvPr/>
          </p:nvCxnSpPr>
          <p:spPr bwMode="auto">
            <a:xfrm flipV="1">
              <a:off x="4224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92" name="AutoShape 26"/>
            <p:cNvCxnSpPr>
              <a:cxnSpLocks noChangeShapeType="1"/>
              <a:stCxn id="87072" idx="0"/>
              <a:endCxn id="87088" idx="2"/>
            </p:cNvCxnSpPr>
            <p:nvPr/>
          </p:nvCxnSpPr>
          <p:spPr bwMode="auto">
            <a:xfrm flipV="1">
              <a:off x="4560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93" name="AutoShape 27"/>
            <p:cNvCxnSpPr>
              <a:cxnSpLocks noChangeShapeType="1"/>
              <a:stCxn id="87073" idx="0"/>
              <a:endCxn id="87089" idx="2"/>
            </p:cNvCxnSpPr>
            <p:nvPr/>
          </p:nvCxnSpPr>
          <p:spPr bwMode="auto">
            <a:xfrm flipV="1">
              <a:off x="4896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94" name="AutoShape 28"/>
            <p:cNvCxnSpPr>
              <a:cxnSpLocks noChangeShapeType="1"/>
              <a:stCxn id="87074" idx="0"/>
              <a:endCxn id="87090" idx="2"/>
            </p:cNvCxnSpPr>
            <p:nvPr/>
          </p:nvCxnSpPr>
          <p:spPr bwMode="auto">
            <a:xfrm flipV="1">
              <a:off x="5232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87046" name="Text Box 29"/>
          <p:cNvSpPr txBox="1">
            <a:spLocks noChangeArrowheads="1"/>
          </p:cNvSpPr>
          <p:nvPr/>
        </p:nvSpPr>
        <p:spPr bwMode="auto">
          <a:xfrm>
            <a:off x="1447800" y="1200151"/>
            <a:ext cx="20574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Sequence Model</a:t>
            </a:r>
          </a:p>
        </p:txBody>
      </p:sp>
      <p:sp>
        <p:nvSpPr>
          <p:cNvPr id="87047" name="Text Box 30"/>
          <p:cNvSpPr txBox="1">
            <a:spLocks noChangeArrowheads="1"/>
          </p:cNvSpPr>
          <p:nvPr/>
        </p:nvSpPr>
        <p:spPr bwMode="auto">
          <a:xfrm>
            <a:off x="4038600" y="1600201"/>
            <a:ext cx="12954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Inference</a:t>
            </a:r>
          </a:p>
        </p:txBody>
      </p:sp>
      <p:sp>
        <p:nvSpPr>
          <p:cNvPr id="87048" name="Oval 31"/>
          <p:cNvSpPr>
            <a:spLocks noChangeArrowheads="1"/>
          </p:cNvSpPr>
          <p:nvPr/>
        </p:nvSpPr>
        <p:spPr bwMode="auto">
          <a:xfrm>
            <a:off x="6462714" y="1826419"/>
            <a:ext cx="260350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7049" name="Oval 32"/>
          <p:cNvSpPr>
            <a:spLocks noChangeArrowheads="1"/>
          </p:cNvSpPr>
          <p:nvPr/>
        </p:nvSpPr>
        <p:spPr bwMode="auto">
          <a:xfrm>
            <a:off x="6916739" y="1826419"/>
            <a:ext cx="260350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7050" name="Oval 33"/>
          <p:cNvSpPr>
            <a:spLocks noChangeArrowheads="1"/>
          </p:cNvSpPr>
          <p:nvPr/>
        </p:nvSpPr>
        <p:spPr bwMode="auto">
          <a:xfrm>
            <a:off x="7372351" y="1826419"/>
            <a:ext cx="258763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7051" name="Oval 34"/>
          <p:cNvSpPr>
            <a:spLocks noChangeArrowheads="1"/>
          </p:cNvSpPr>
          <p:nvPr/>
        </p:nvSpPr>
        <p:spPr bwMode="auto">
          <a:xfrm>
            <a:off x="6008688" y="1826419"/>
            <a:ext cx="258762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cxnSp>
        <p:nvCxnSpPr>
          <p:cNvPr id="87052" name="AutoShape 35"/>
          <p:cNvCxnSpPr>
            <a:cxnSpLocks noChangeShapeType="1"/>
            <a:stCxn id="87051" idx="6"/>
            <a:endCxn id="87048" idx="2"/>
          </p:cNvCxnSpPr>
          <p:nvPr/>
        </p:nvCxnSpPr>
        <p:spPr bwMode="auto">
          <a:xfrm>
            <a:off x="6267451" y="1924050"/>
            <a:ext cx="1952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53" name="AutoShape 36"/>
          <p:cNvCxnSpPr>
            <a:cxnSpLocks noChangeShapeType="1"/>
            <a:stCxn id="87048" idx="6"/>
            <a:endCxn id="87049" idx="2"/>
          </p:cNvCxnSpPr>
          <p:nvPr/>
        </p:nvCxnSpPr>
        <p:spPr bwMode="auto">
          <a:xfrm>
            <a:off x="6723063" y="1924050"/>
            <a:ext cx="193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54" name="AutoShape 37"/>
          <p:cNvCxnSpPr>
            <a:cxnSpLocks noChangeShapeType="1"/>
            <a:stCxn id="87049" idx="6"/>
            <a:endCxn id="87050" idx="2"/>
          </p:cNvCxnSpPr>
          <p:nvPr/>
        </p:nvCxnSpPr>
        <p:spPr bwMode="auto">
          <a:xfrm>
            <a:off x="7177088" y="1924050"/>
            <a:ext cx="1952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7055" name="AutoShape 38"/>
          <p:cNvSpPr>
            <a:spLocks noChangeArrowheads="1"/>
          </p:cNvSpPr>
          <p:nvPr/>
        </p:nvSpPr>
        <p:spPr bwMode="auto">
          <a:xfrm>
            <a:off x="5943600" y="2215755"/>
            <a:ext cx="323850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sp>
        <p:nvSpPr>
          <p:cNvPr id="87056" name="AutoShape 39"/>
          <p:cNvSpPr>
            <a:spLocks noChangeArrowheads="1"/>
          </p:cNvSpPr>
          <p:nvPr/>
        </p:nvSpPr>
        <p:spPr bwMode="auto">
          <a:xfrm>
            <a:off x="6397625" y="2215755"/>
            <a:ext cx="325438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sp>
        <p:nvSpPr>
          <p:cNvPr id="87057" name="AutoShape 40"/>
          <p:cNvSpPr>
            <a:spLocks noChangeArrowheads="1"/>
          </p:cNvSpPr>
          <p:nvPr/>
        </p:nvSpPr>
        <p:spPr bwMode="auto">
          <a:xfrm>
            <a:off x="6851650" y="2215755"/>
            <a:ext cx="325438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sp>
        <p:nvSpPr>
          <p:cNvPr id="87058" name="AutoShape 41"/>
          <p:cNvSpPr>
            <a:spLocks noChangeArrowheads="1"/>
          </p:cNvSpPr>
          <p:nvPr/>
        </p:nvSpPr>
        <p:spPr bwMode="auto">
          <a:xfrm>
            <a:off x="7307263" y="2215755"/>
            <a:ext cx="323850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cxnSp>
        <p:nvCxnSpPr>
          <p:cNvPr id="87059" name="AutoShape 42"/>
          <p:cNvCxnSpPr>
            <a:cxnSpLocks noChangeShapeType="1"/>
            <a:stCxn id="87055" idx="0"/>
            <a:endCxn id="87051" idx="4"/>
          </p:cNvCxnSpPr>
          <p:nvPr/>
        </p:nvCxnSpPr>
        <p:spPr bwMode="auto">
          <a:xfrm flipV="1">
            <a:off x="6105525" y="2021683"/>
            <a:ext cx="33338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60" name="AutoShape 43"/>
          <p:cNvCxnSpPr>
            <a:cxnSpLocks noChangeShapeType="1"/>
            <a:stCxn id="87056" idx="0"/>
            <a:endCxn id="87048" idx="4"/>
          </p:cNvCxnSpPr>
          <p:nvPr/>
        </p:nvCxnSpPr>
        <p:spPr bwMode="auto">
          <a:xfrm flipV="1">
            <a:off x="6559550" y="2021683"/>
            <a:ext cx="33338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61" name="AutoShape 44"/>
          <p:cNvCxnSpPr>
            <a:cxnSpLocks noChangeShapeType="1"/>
            <a:stCxn id="87057" idx="0"/>
            <a:endCxn id="87049" idx="4"/>
          </p:cNvCxnSpPr>
          <p:nvPr/>
        </p:nvCxnSpPr>
        <p:spPr bwMode="auto">
          <a:xfrm flipV="1">
            <a:off x="7015163" y="2021683"/>
            <a:ext cx="31750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62" name="AutoShape 45"/>
          <p:cNvCxnSpPr>
            <a:cxnSpLocks noChangeShapeType="1"/>
            <a:stCxn id="87058" idx="0"/>
            <a:endCxn id="87050" idx="4"/>
          </p:cNvCxnSpPr>
          <p:nvPr/>
        </p:nvCxnSpPr>
        <p:spPr bwMode="auto">
          <a:xfrm flipV="1">
            <a:off x="7469188" y="2021683"/>
            <a:ext cx="31750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7063" name="AutoShape 46"/>
          <p:cNvSpPr>
            <a:spLocks noChangeArrowheads="1"/>
          </p:cNvSpPr>
          <p:nvPr/>
        </p:nvSpPr>
        <p:spPr bwMode="auto">
          <a:xfrm>
            <a:off x="6008688" y="1485901"/>
            <a:ext cx="323850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87064" name="AutoShape 47"/>
          <p:cNvSpPr>
            <a:spLocks noChangeArrowheads="1"/>
          </p:cNvSpPr>
          <p:nvPr/>
        </p:nvSpPr>
        <p:spPr bwMode="auto">
          <a:xfrm>
            <a:off x="6462714" y="1485901"/>
            <a:ext cx="325437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87065" name="AutoShape 48"/>
          <p:cNvSpPr>
            <a:spLocks noChangeArrowheads="1"/>
          </p:cNvSpPr>
          <p:nvPr/>
        </p:nvSpPr>
        <p:spPr bwMode="auto">
          <a:xfrm>
            <a:off x="6916739" y="1485901"/>
            <a:ext cx="325437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87066" name="AutoShape 49"/>
          <p:cNvSpPr>
            <a:spLocks noChangeArrowheads="1"/>
          </p:cNvSpPr>
          <p:nvPr/>
        </p:nvSpPr>
        <p:spPr bwMode="auto">
          <a:xfrm>
            <a:off x="7372350" y="1485901"/>
            <a:ext cx="323850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cxnSp>
        <p:nvCxnSpPr>
          <p:cNvPr id="87067" name="AutoShape 50"/>
          <p:cNvCxnSpPr>
            <a:cxnSpLocks noChangeShapeType="1"/>
            <a:stCxn id="87051" idx="0"/>
            <a:endCxn id="87063" idx="2"/>
          </p:cNvCxnSpPr>
          <p:nvPr/>
        </p:nvCxnSpPr>
        <p:spPr bwMode="auto">
          <a:xfrm flipV="1">
            <a:off x="6138863" y="1624014"/>
            <a:ext cx="31750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68" name="AutoShape 51"/>
          <p:cNvCxnSpPr>
            <a:cxnSpLocks noChangeShapeType="1"/>
            <a:stCxn id="87048" idx="0"/>
            <a:endCxn id="87064" idx="2"/>
          </p:cNvCxnSpPr>
          <p:nvPr/>
        </p:nvCxnSpPr>
        <p:spPr bwMode="auto">
          <a:xfrm flipV="1">
            <a:off x="6592888" y="1624014"/>
            <a:ext cx="31750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69" name="AutoShape 52"/>
          <p:cNvCxnSpPr>
            <a:cxnSpLocks noChangeShapeType="1"/>
            <a:stCxn id="87049" idx="0"/>
            <a:endCxn id="87065" idx="2"/>
          </p:cNvCxnSpPr>
          <p:nvPr/>
        </p:nvCxnSpPr>
        <p:spPr bwMode="auto">
          <a:xfrm flipV="1">
            <a:off x="7046914" y="1624014"/>
            <a:ext cx="33337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70" name="AutoShape 53"/>
          <p:cNvCxnSpPr>
            <a:cxnSpLocks noChangeShapeType="1"/>
            <a:stCxn id="87050" idx="0"/>
            <a:endCxn id="87066" idx="2"/>
          </p:cNvCxnSpPr>
          <p:nvPr/>
        </p:nvCxnSpPr>
        <p:spPr bwMode="auto">
          <a:xfrm flipV="1">
            <a:off x="7500939" y="1624014"/>
            <a:ext cx="33337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7071" name="Text Box 54"/>
          <p:cNvSpPr txBox="1">
            <a:spLocks noChangeArrowheads="1"/>
          </p:cNvSpPr>
          <p:nvPr/>
        </p:nvSpPr>
        <p:spPr bwMode="auto">
          <a:xfrm>
            <a:off x="5943600" y="1200151"/>
            <a:ext cx="19050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Best Sequence</a:t>
            </a:r>
          </a:p>
        </p:txBody>
      </p:sp>
    </p:spTree>
    <p:extLst>
      <p:ext uri="{BB962C8B-B14F-4D97-AF65-F5344CB8AC3E}">
        <p14:creationId xmlns:p14="http://schemas.microsoft.com/office/powerpoint/2010/main" xmlns="" val="328378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Beam Inference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1" y="2400300"/>
            <a:ext cx="85344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Beam inference: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>
                <a:latin typeface="Lucida Sans" charset="0"/>
                <a:ea typeface="ＭＳ Ｐゴシック" charset="0"/>
              </a:rPr>
              <a:t>At each position keep the top </a:t>
            </a:r>
            <a:r>
              <a:rPr lang="en-US" i="1" dirty="0">
                <a:latin typeface="Times New Roman" charset="0"/>
                <a:ea typeface="ＭＳ Ｐゴシック" charset="0"/>
              </a:rPr>
              <a:t>k</a:t>
            </a:r>
            <a:r>
              <a:rPr lang="en-US" sz="1500" dirty="0">
                <a:latin typeface="Lucida Sans" charset="0"/>
                <a:ea typeface="ＭＳ Ｐゴシック" charset="0"/>
              </a:rPr>
              <a:t> complete sequences.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>
                <a:latin typeface="Lucida Sans" charset="0"/>
                <a:ea typeface="ＭＳ Ｐゴシック" charset="0"/>
              </a:rPr>
              <a:t>Extend each sequence in each local way.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>
                <a:latin typeface="Lucida Sans" charset="0"/>
                <a:ea typeface="ＭＳ Ｐゴシック" charset="0"/>
              </a:rPr>
              <a:t>The extensions compete for the </a:t>
            </a:r>
            <a:r>
              <a:rPr lang="en-US" i="1" dirty="0">
                <a:latin typeface="Times New Roman" charset="0"/>
                <a:ea typeface="ＭＳ Ｐゴシック" charset="0"/>
              </a:rPr>
              <a:t>k</a:t>
            </a:r>
            <a:r>
              <a:rPr lang="en-US" sz="1500" dirty="0">
                <a:latin typeface="Lucida Sans" charset="0"/>
                <a:ea typeface="ＭＳ Ｐゴシック" charset="0"/>
              </a:rPr>
              <a:t> slots at the next position.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Advantages: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>
                <a:latin typeface="Lucida Sans" charset="0"/>
                <a:ea typeface="ＭＳ Ｐゴシック" charset="0"/>
              </a:rPr>
              <a:t>Fast; </a:t>
            </a:r>
            <a:r>
              <a:rPr lang="en-US" sz="1500" dirty="0" smtClean="0">
                <a:latin typeface="Lucida Sans" charset="0"/>
                <a:ea typeface="ＭＳ Ｐゴシック" charset="0"/>
              </a:rPr>
              <a:t>beam </a:t>
            </a:r>
            <a:r>
              <a:rPr lang="en-US" sz="1500" dirty="0">
                <a:latin typeface="Lucida Sans" charset="0"/>
                <a:ea typeface="ＭＳ Ｐゴシック" charset="0"/>
              </a:rPr>
              <a:t>sizes of 3–5 are </a:t>
            </a:r>
            <a:r>
              <a:rPr lang="en-US" sz="1500" dirty="0" smtClean="0">
                <a:latin typeface="Lucida Sans" charset="0"/>
                <a:ea typeface="ＭＳ Ｐゴシック" charset="0"/>
              </a:rPr>
              <a:t>almost </a:t>
            </a:r>
            <a:r>
              <a:rPr lang="en-US" sz="1500" dirty="0">
                <a:latin typeface="Lucida Sans" charset="0"/>
                <a:ea typeface="ＭＳ Ｐゴシック" charset="0"/>
              </a:rPr>
              <a:t>as good as exact inference in many cases.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>
                <a:latin typeface="Lucida Sans" charset="0"/>
                <a:ea typeface="ＭＳ Ｐゴシック" charset="0"/>
              </a:rPr>
              <a:t>Easy to implement (no dynamic programming required).</a:t>
            </a:r>
          </a:p>
          <a:p>
            <a:pPr eaLnBrk="1" hangingPunct="1">
              <a:lnSpc>
                <a:spcPct val="90000"/>
              </a:lnSpc>
            </a:pP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Disadvantage: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dirty="0">
                <a:latin typeface="Lucida Sans" charset="0"/>
                <a:ea typeface="ＭＳ Ｐゴシック" charset="0"/>
              </a:rPr>
              <a:t>Inexact: the globally best sequence can fall off the beam.</a:t>
            </a:r>
          </a:p>
        </p:txBody>
      </p:sp>
      <p:sp>
        <p:nvSpPr>
          <p:cNvPr id="87044" name="AutoShape 4"/>
          <p:cNvSpPr>
            <a:spLocks noChangeArrowheads="1"/>
          </p:cNvSpPr>
          <p:nvPr/>
        </p:nvSpPr>
        <p:spPr bwMode="auto">
          <a:xfrm>
            <a:off x="3657600" y="1885950"/>
            <a:ext cx="1981200" cy="285750"/>
          </a:xfrm>
          <a:prstGeom prst="rightArrow">
            <a:avLst>
              <a:gd name="adj1" fmla="val 50000"/>
              <a:gd name="adj2" fmla="val 61389"/>
            </a:avLst>
          </a:prstGeom>
          <a:solidFill>
            <a:schemeClr val="tx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grpSp>
        <p:nvGrpSpPr>
          <p:cNvPr id="87045" name="Group 5"/>
          <p:cNvGrpSpPr>
            <a:grpSpLocks/>
          </p:cNvGrpSpPr>
          <p:nvPr/>
        </p:nvGrpSpPr>
        <p:grpSpPr bwMode="auto">
          <a:xfrm>
            <a:off x="1524000" y="1485901"/>
            <a:ext cx="1752600" cy="879872"/>
            <a:chOff x="4080" y="864"/>
            <a:chExt cx="1296" cy="868"/>
          </a:xfrm>
        </p:grpSpPr>
        <p:sp>
          <p:nvSpPr>
            <p:cNvPr id="87072" name="Oval 6"/>
            <p:cNvSpPr>
              <a:spLocks noChangeArrowheads="1"/>
            </p:cNvSpPr>
            <p:nvPr/>
          </p:nvSpPr>
          <p:spPr bwMode="auto">
            <a:xfrm>
              <a:off x="4464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3" name="Oval 7"/>
            <p:cNvSpPr>
              <a:spLocks noChangeArrowheads="1"/>
            </p:cNvSpPr>
            <p:nvPr/>
          </p:nvSpPr>
          <p:spPr bwMode="auto">
            <a:xfrm>
              <a:off x="4800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4" name="Oval 8"/>
            <p:cNvSpPr>
              <a:spLocks noChangeArrowheads="1"/>
            </p:cNvSpPr>
            <p:nvPr/>
          </p:nvSpPr>
          <p:spPr bwMode="auto">
            <a:xfrm>
              <a:off x="5136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5" name="Oval 9"/>
            <p:cNvSpPr>
              <a:spLocks noChangeArrowheads="1"/>
            </p:cNvSpPr>
            <p:nvPr/>
          </p:nvSpPr>
          <p:spPr bwMode="auto">
            <a:xfrm>
              <a:off x="4128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7076" name="AutoShape 10"/>
            <p:cNvCxnSpPr>
              <a:cxnSpLocks noChangeShapeType="1"/>
              <a:stCxn id="87075" idx="6"/>
              <a:endCxn id="87072" idx="2"/>
            </p:cNvCxnSpPr>
            <p:nvPr/>
          </p:nvCxnSpPr>
          <p:spPr bwMode="auto">
            <a:xfrm>
              <a:off x="4320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77" name="AutoShape 11"/>
            <p:cNvCxnSpPr>
              <a:cxnSpLocks noChangeShapeType="1"/>
              <a:stCxn id="87072" idx="6"/>
              <a:endCxn id="87073" idx="2"/>
            </p:cNvCxnSpPr>
            <p:nvPr/>
          </p:nvCxnSpPr>
          <p:spPr bwMode="auto">
            <a:xfrm>
              <a:off x="4656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78" name="AutoShape 12"/>
            <p:cNvCxnSpPr>
              <a:cxnSpLocks noChangeShapeType="1"/>
              <a:stCxn id="87073" idx="6"/>
              <a:endCxn id="87074" idx="2"/>
            </p:cNvCxnSpPr>
            <p:nvPr/>
          </p:nvCxnSpPr>
          <p:spPr bwMode="auto">
            <a:xfrm>
              <a:off x="4992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7079" name="AutoShape 13"/>
            <p:cNvSpPr>
              <a:spLocks noChangeArrowheads="1"/>
            </p:cNvSpPr>
            <p:nvPr/>
          </p:nvSpPr>
          <p:spPr bwMode="auto">
            <a:xfrm>
              <a:off x="4080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80" name="AutoShape 14"/>
            <p:cNvSpPr>
              <a:spLocks noChangeArrowheads="1"/>
            </p:cNvSpPr>
            <p:nvPr/>
          </p:nvSpPr>
          <p:spPr bwMode="auto">
            <a:xfrm>
              <a:off x="4416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81" name="AutoShape 15"/>
            <p:cNvSpPr>
              <a:spLocks noChangeArrowheads="1"/>
            </p:cNvSpPr>
            <p:nvPr/>
          </p:nvSpPr>
          <p:spPr bwMode="auto">
            <a:xfrm>
              <a:off x="4752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82" name="AutoShape 16"/>
            <p:cNvSpPr>
              <a:spLocks noChangeArrowheads="1"/>
            </p:cNvSpPr>
            <p:nvPr/>
          </p:nvSpPr>
          <p:spPr bwMode="auto">
            <a:xfrm>
              <a:off x="5088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cxnSp>
          <p:nvCxnSpPr>
            <p:cNvPr id="87083" name="AutoShape 17"/>
            <p:cNvCxnSpPr>
              <a:cxnSpLocks noChangeShapeType="1"/>
              <a:stCxn id="87079" idx="0"/>
              <a:endCxn id="87075" idx="4"/>
            </p:cNvCxnSpPr>
            <p:nvPr/>
          </p:nvCxnSpPr>
          <p:spPr bwMode="auto">
            <a:xfrm flipV="1">
              <a:off x="4200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84" name="AutoShape 18"/>
            <p:cNvCxnSpPr>
              <a:cxnSpLocks noChangeShapeType="1"/>
              <a:stCxn id="87080" idx="0"/>
              <a:endCxn id="87072" idx="4"/>
            </p:cNvCxnSpPr>
            <p:nvPr/>
          </p:nvCxnSpPr>
          <p:spPr bwMode="auto">
            <a:xfrm flipV="1">
              <a:off x="4536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85" name="AutoShape 19"/>
            <p:cNvCxnSpPr>
              <a:cxnSpLocks noChangeShapeType="1"/>
              <a:stCxn id="87081" idx="0"/>
              <a:endCxn id="87073" idx="4"/>
            </p:cNvCxnSpPr>
            <p:nvPr/>
          </p:nvCxnSpPr>
          <p:spPr bwMode="auto">
            <a:xfrm flipV="1">
              <a:off x="4872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86" name="AutoShape 20"/>
            <p:cNvCxnSpPr>
              <a:cxnSpLocks noChangeShapeType="1"/>
              <a:stCxn id="87082" idx="0"/>
              <a:endCxn id="87074" idx="4"/>
            </p:cNvCxnSpPr>
            <p:nvPr/>
          </p:nvCxnSpPr>
          <p:spPr bwMode="auto">
            <a:xfrm flipV="1">
              <a:off x="5208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7087" name="AutoShape 21"/>
            <p:cNvSpPr>
              <a:spLocks noChangeArrowheads="1"/>
            </p:cNvSpPr>
            <p:nvPr/>
          </p:nvSpPr>
          <p:spPr bwMode="auto">
            <a:xfrm>
              <a:off x="4128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88" name="AutoShape 22"/>
            <p:cNvSpPr>
              <a:spLocks noChangeArrowheads="1"/>
            </p:cNvSpPr>
            <p:nvPr/>
          </p:nvSpPr>
          <p:spPr bwMode="auto">
            <a:xfrm>
              <a:off x="4464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89" name="AutoShape 23"/>
            <p:cNvSpPr>
              <a:spLocks noChangeArrowheads="1"/>
            </p:cNvSpPr>
            <p:nvPr/>
          </p:nvSpPr>
          <p:spPr bwMode="auto">
            <a:xfrm>
              <a:off x="4800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7090" name="AutoShape 24"/>
            <p:cNvSpPr>
              <a:spLocks noChangeArrowheads="1"/>
            </p:cNvSpPr>
            <p:nvPr/>
          </p:nvSpPr>
          <p:spPr bwMode="auto">
            <a:xfrm>
              <a:off x="5136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cxnSp>
          <p:nvCxnSpPr>
            <p:cNvPr id="87091" name="AutoShape 25"/>
            <p:cNvCxnSpPr>
              <a:cxnSpLocks noChangeShapeType="1"/>
              <a:stCxn id="87075" idx="0"/>
              <a:endCxn id="87087" idx="2"/>
            </p:cNvCxnSpPr>
            <p:nvPr/>
          </p:nvCxnSpPr>
          <p:spPr bwMode="auto">
            <a:xfrm flipV="1">
              <a:off x="4224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92" name="AutoShape 26"/>
            <p:cNvCxnSpPr>
              <a:cxnSpLocks noChangeShapeType="1"/>
              <a:stCxn id="87072" idx="0"/>
              <a:endCxn id="87088" idx="2"/>
            </p:cNvCxnSpPr>
            <p:nvPr/>
          </p:nvCxnSpPr>
          <p:spPr bwMode="auto">
            <a:xfrm flipV="1">
              <a:off x="4560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93" name="AutoShape 27"/>
            <p:cNvCxnSpPr>
              <a:cxnSpLocks noChangeShapeType="1"/>
              <a:stCxn id="87073" idx="0"/>
              <a:endCxn id="87089" idx="2"/>
            </p:cNvCxnSpPr>
            <p:nvPr/>
          </p:nvCxnSpPr>
          <p:spPr bwMode="auto">
            <a:xfrm flipV="1">
              <a:off x="4896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7094" name="AutoShape 28"/>
            <p:cNvCxnSpPr>
              <a:cxnSpLocks noChangeShapeType="1"/>
              <a:stCxn id="87074" idx="0"/>
              <a:endCxn id="87090" idx="2"/>
            </p:cNvCxnSpPr>
            <p:nvPr/>
          </p:nvCxnSpPr>
          <p:spPr bwMode="auto">
            <a:xfrm flipV="1">
              <a:off x="5232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87046" name="Text Box 29"/>
          <p:cNvSpPr txBox="1">
            <a:spLocks noChangeArrowheads="1"/>
          </p:cNvSpPr>
          <p:nvPr/>
        </p:nvSpPr>
        <p:spPr bwMode="auto">
          <a:xfrm>
            <a:off x="1447800" y="1200151"/>
            <a:ext cx="20574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Sequence Model</a:t>
            </a:r>
          </a:p>
        </p:txBody>
      </p:sp>
      <p:sp>
        <p:nvSpPr>
          <p:cNvPr id="87047" name="Text Box 30"/>
          <p:cNvSpPr txBox="1">
            <a:spLocks noChangeArrowheads="1"/>
          </p:cNvSpPr>
          <p:nvPr/>
        </p:nvSpPr>
        <p:spPr bwMode="auto">
          <a:xfrm>
            <a:off x="4038600" y="1600201"/>
            <a:ext cx="12954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Inference</a:t>
            </a:r>
          </a:p>
        </p:txBody>
      </p:sp>
      <p:sp>
        <p:nvSpPr>
          <p:cNvPr id="87048" name="Oval 31"/>
          <p:cNvSpPr>
            <a:spLocks noChangeArrowheads="1"/>
          </p:cNvSpPr>
          <p:nvPr/>
        </p:nvSpPr>
        <p:spPr bwMode="auto">
          <a:xfrm>
            <a:off x="6462714" y="1826419"/>
            <a:ext cx="260350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7049" name="Oval 32"/>
          <p:cNvSpPr>
            <a:spLocks noChangeArrowheads="1"/>
          </p:cNvSpPr>
          <p:nvPr/>
        </p:nvSpPr>
        <p:spPr bwMode="auto">
          <a:xfrm>
            <a:off x="6916739" y="1826419"/>
            <a:ext cx="260350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7050" name="Oval 33"/>
          <p:cNvSpPr>
            <a:spLocks noChangeArrowheads="1"/>
          </p:cNvSpPr>
          <p:nvPr/>
        </p:nvSpPr>
        <p:spPr bwMode="auto">
          <a:xfrm>
            <a:off x="7372351" y="1826419"/>
            <a:ext cx="258763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7051" name="Oval 34"/>
          <p:cNvSpPr>
            <a:spLocks noChangeArrowheads="1"/>
          </p:cNvSpPr>
          <p:nvPr/>
        </p:nvSpPr>
        <p:spPr bwMode="auto">
          <a:xfrm>
            <a:off x="6008688" y="1826419"/>
            <a:ext cx="258762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cxnSp>
        <p:nvCxnSpPr>
          <p:cNvPr id="87052" name="AutoShape 35"/>
          <p:cNvCxnSpPr>
            <a:cxnSpLocks noChangeShapeType="1"/>
            <a:stCxn id="87051" idx="6"/>
            <a:endCxn id="87048" idx="2"/>
          </p:cNvCxnSpPr>
          <p:nvPr/>
        </p:nvCxnSpPr>
        <p:spPr bwMode="auto">
          <a:xfrm>
            <a:off x="6267451" y="1924050"/>
            <a:ext cx="1952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53" name="AutoShape 36"/>
          <p:cNvCxnSpPr>
            <a:cxnSpLocks noChangeShapeType="1"/>
            <a:stCxn id="87048" idx="6"/>
            <a:endCxn id="87049" idx="2"/>
          </p:cNvCxnSpPr>
          <p:nvPr/>
        </p:nvCxnSpPr>
        <p:spPr bwMode="auto">
          <a:xfrm>
            <a:off x="6723063" y="1924050"/>
            <a:ext cx="193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54" name="AutoShape 37"/>
          <p:cNvCxnSpPr>
            <a:cxnSpLocks noChangeShapeType="1"/>
            <a:stCxn id="87049" idx="6"/>
            <a:endCxn id="87050" idx="2"/>
          </p:cNvCxnSpPr>
          <p:nvPr/>
        </p:nvCxnSpPr>
        <p:spPr bwMode="auto">
          <a:xfrm>
            <a:off x="7177088" y="1924050"/>
            <a:ext cx="1952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7055" name="AutoShape 38"/>
          <p:cNvSpPr>
            <a:spLocks noChangeArrowheads="1"/>
          </p:cNvSpPr>
          <p:nvPr/>
        </p:nvSpPr>
        <p:spPr bwMode="auto">
          <a:xfrm>
            <a:off x="5943600" y="2215755"/>
            <a:ext cx="323850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sp>
        <p:nvSpPr>
          <p:cNvPr id="87056" name="AutoShape 39"/>
          <p:cNvSpPr>
            <a:spLocks noChangeArrowheads="1"/>
          </p:cNvSpPr>
          <p:nvPr/>
        </p:nvSpPr>
        <p:spPr bwMode="auto">
          <a:xfrm>
            <a:off x="6397625" y="2215755"/>
            <a:ext cx="325438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sp>
        <p:nvSpPr>
          <p:cNvPr id="87057" name="AutoShape 40"/>
          <p:cNvSpPr>
            <a:spLocks noChangeArrowheads="1"/>
          </p:cNvSpPr>
          <p:nvPr/>
        </p:nvSpPr>
        <p:spPr bwMode="auto">
          <a:xfrm>
            <a:off x="6851650" y="2215755"/>
            <a:ext cx="325438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sp>
        <p:nvSpPr>
          <p:cNvPr id="87058" name="AutoShape 41"/>
          <p:cNvSpPr>
            <a:spLocks noChangeArrowheads="1"/>
          </p:cNvSpPr>
          <p:nvPr/>
        </p:nvSpPr>
        <p:spPr bwMode="auto">
          <a:xfrm>
            <a:off x="7307263" y="2215755"/>
            <a:ext cx="323850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cxnSp>
        <p:nvCxnSpPr>
          <p:cNvPr id="87059" name="AutoShape 42"/>
          <p:cNvCxnSpPr>
            <a:cxnSpLocks noChangeShapeType="1"/>
            <a:stCxn id="87055" idx="0"/>
            <a:endCxn id="87051" idx="4"/>
          </p:cNvCxnSpPr>
          <p:nvPr/>
        </p:nvCxnSpPr>
        <p:spPr bwMode="auto">
          <a:xfrm flipV="1">
            <a:off x="6105525" y="2021683"/>
            <a:ext cx="33338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60" name="AutoShape 43"/>
          <p:cNvCxnSpPr>
            <a:cxnSpLocks noChangeShapeType="1"/>
            <a:stCxn id="87056" idx="0"/>
            <a:endCxn id="87048" idx="4"/>
          </p:cNvCxnSpPr>
          <p:nvPr/>
        </p:nvCxnSpPr>
        <p:spPr bwMode="auto">
          <a:xfrm flipV="1">
            <a:off x="6559550" y="2021683"/>
            <a:ext cx="33338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61" name="AutoShape 44"/>
          <p:cNvCxnSpPr>
            <a:cxnSpLocks noChangeShapeType="1"/>
            <a:stCxn id="87057" idx="0"/>
            <a:endCxn id="87049" idx="4"/>
          </p:cNvCxnSpPr>
          <p:nvPr/>
        </p:nvCxnSpPr>
        <p:spPr bwMode="auto">
          <a:xfrm flipV="1">
            <a:off x="7015163" y="2021683"/>
            <a:ext cx="31750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62" name="AutoShape 45"/>
          <p:cNvCxnSpPr>
            <a:cxnSpLocks noChangeShapeType="1"/>
            <a:stCxn id="87058" idx="0"/>
            <a:endCxn id="87050" idx="4"/>
          </p:cNvCxnSpPr>
          <p:nvPr/>
        </p:nvCxnSpPr>
        <p:spPr bwMode="auto">
          <a:xfrm flipV="1">
            <a:off x="7469188" y="2021683"/>
            <a:ext cx="31750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7063" name="AutoShape 46"/>
          <p:cNvSpPr>
            <a:spLocks noChangeArrowheads="1"/>
          </p:cNvSpPr>
          <p:nvPr/>
        </p:nvSpPr>
        <p:spPr bwMode="auto">
          <a:xfrm>
            <a:off x="6008688" y="1485901"/>
            <a:ext cx="323850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87064" name="AutoShape 47"/>
          <p:cNvSpPr>
            <a:spLocks noChangeArrowheads="1"/>
          </p:cNvSpPr>
          <p:nvPr/>
        </p:nvSpPr>
        <p:spPr bwMode="auto">
          <a:xfrm>
            <a:off x="6462714" y="1485901"/>
            <a:ext cx="325437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87065" name="AutoShape 48"/>
          <p:cNvSpPr>
            <a:spLocks noChangeArrowheads="1"/>
          </p:cNvSpPr>
          <p:nvPr/>
        </p:nvSpPr>
        <p:spPr bwMode="auto">
          <a:xfrm>
            <a:off x="6916739" y="1485901"/>
            <a:ext cx="325437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87066" name="AutoShape 49"/>
          <p:cNvSpPr>
            <a:spLocks noChangeArrowheads="1"/>
          </p:cNvSpPr>
          <p:nvPr/>
        </p:nvSpPr>
        <p:spPr bwMode="auto">
          <a:xfrm>
            <a:off x="7372350" y="1485901"/>
            <a:ext cx="323850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cxnSp>
        <p:nvCxnSpPr>
          <p:cNvPr id="87067" name="AutoShape 50"/>
          <p:cNvCxnSpPr>
            <a:cxnSpLocks noChangeShapeType="1"/>
            <a:stCxn id="87051" idx="0"/>
            <a:endCxn id="87063" idx="2"/>
          </p:cNvCxnSpPr>
          <p:nvPr/>
        </p:nvCxnSpPr>
        <p:spPr bwMode="auto">
          <a:xfrm flipV="1">
            <a:off x="6138863" y="1624014"/>
            <a:ext cx="31750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68" name="AutoShape 51"/>
          <p:cNvCxnSpPr>
            <a:cxnSpLocks noChangeShapeType="1"/>
            <a:stCxn id="87048" idx="0"/>
            <a:endCxn id="87064" idx="2"/>
          </p:cNvCxnSpPr>
          <p:nvPr/>
        </p:nvCxnSpPr>
        <p:spPr bwMode="auto">
          <a:xfrm flipV="1">
            <a:off x="6592888" y="1624014"/>
            <a:ext cx="31750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69" name="AutoShape 52"/>
          <p:cNvCxnSpPr>
            <a:cxnSpLocks noChangeShapeType="1"/>
            <a:stCxn id="87049" idx="0"/>
            <a:endCxn id="87065" idx="2"/>
          </p:cNvCxnSpPr>
          <p:nvPr/>
        </p:nvCxnSpPr>
        <p:spPr bwMode="auto">
          <a:xfrm flipV="1">
            <a:off x="7046914" y="1624014"/>
            <a:ext cx="33337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7070" name="AutoShape 53"/>
          <p:cNvCxnSpPr>
            <a:cxnSpLocks noChangeShapeType="1"/>
            <a:stCxn id="87050" idx="0"/>
            <a:endCxn id="87066" idx="2"/>
          </p:cNvCxnSpPr>
          <p:nvPr/>
        </p:nvCxnSpPr>
        <p:spPr bwMode="auto">
          <a:xfrm flipV="1">
            <a:off x="7500939" y="1624014"/>
            <a:ext cx="33337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7071" name="Text Box 54"/>
          <p:cNvSpPr txBox="1">
            <a:spLocks noChangeArrowheads="1"/>
          </p:cNvSpPr>
          <p:nvPr/>
        </p:nvSpPr>
        <p:spPr bwMode="auto">
          <a:xfrm>
            <a:off x="5943600" y="1200151"/>
            <a:ext cx="19050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Best Sequence</a:t>
            </a:r>
          </a:p>
        </p:txBody>
      </p:sp>
    </p:spTree>
    <p:extLst>
      <p:ext uri="{BB962C8B-B14F-4D97-AF65-F5344CB8AC3E}">
        <p14:creationId xmlns:p14="http://schemas.microsoft.com/office/powerpoint/2010/main" xmlns="" val="3418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Viterbi Inference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1" y="2457450"/>
            <a:ext cx="85344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700">
                <a:latin typeface="Lucida Sans" charset="0"/>
                <a:ea typeface="ＭＳ Ｐゴシック" charset="0"/>
                <a:cs typeface="ＭＳ Ｐゴシック" charset="0"/>
              </a:rPr>
              <a:t>Viterbi inference: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>
                <a:latin typeface="Lucida Sans" charset="0"/>
                <a:ea typeface="ＭＳ Ｐゴシック" charset="0"/>
              </a:rPr>
              <a:t>Dynamic programming or memoization.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>
                <a:latin typeface="Lucida Sans" charset="0"/>
                <a:ea typeface="ＭＳ Ｐゴシック" charset="0"/>
              </a:rPr>
              <a:t>Requires small window of state influence (e.g., past two states are relevant).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Lucida Sans" charset="0"/>
                <a:ea typeface="ＭＳ Ｐゴシック" charset="0"/>
                <a:cs typeface="ＭＳ Ｐゴシック" charset="0"/>
              </a:rPr>
              <a:t>Advantage: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>
                <a:latin typeface="Lucida Sans" charset="0"/>
                <a:ea typeface="ＭＳ Ｐゴシック" charset="0"/>
              </a:rPr>
              <a:t>Exact: the global best sequence is returned.</a:t>
            </a:r>
          </a:p>
          <a:p>
            <a:pPr eaLnBrk="1" hangingPunct="1">
              <a:lnSpc>
                <a:spcPct val="90000"/>
              </a:lnSpc>
            </a:pPr>
            <a:r>
              <a:rPr lang="en-US" sz="1700">
                <a:latin typeface="Lucida Sans" charset="0"/>
                <a:ea typeface="ＭＳ Ｐゴシック" charset="0"/>
                <a:cs typeface="ＭＳ Ｐゴシック" charset="0"/>
              </a:rPr>
              <a:t>Disadvantage: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>
                <a:latin typeface="Lucida Sans" charset="0"/>
                <a:ea typeface="ＭＳ Ｐゴシック" charset="0"/>
              </a:rPr>
              <a:t>Harder to implement long-distance state-state interactions (but beam inference tends not to allow long-distance resurrection of sequences anyway).</a:t>
            </a:r>
          </a:p>
        </p:txBody>
      </p:sp>
      <p:sp>
        <p:nvSpPr>
          <p:cNvPr id="88068" name="AutoShape 4"/>
          <p:cNvSpPr>
            <a:spLocks noChangeArrowheads="1"/>
          </p:cNvSpPr>
          <p:nvPr/>
        </p:nvSpPr>
        <p:spPr bwMode="auto">
          <a:xfrm>
            <a:off x="3657600" y="1885950"/>
            <a:ext cx="1981200" cy="285750"/>
          </a:xfrm>
          <a:prstGeom prst="rightArrow">
            <a:avLst>
              <a:gd name="adj1" fmla="val 50000"/>
              <a:gd name="adj2" fmla="val 61389"/>
            </a:avLst>
          </a:prstGeom>
          <a:solidFill>
            <a:schemeClr val="tx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grpSp>
        <p:nvGrpSpPr>
          <p:cNvPr id="88069" name="Group 5"/>
          <p:cNvGrpSpPr>
            <a:grpSpLocks/>
          </p:cNvGrpSpPr>
          <p:nvPr/>
        </p:nvGrpSpPr>
        <p:grpSpPr bwMode="auto">
          <a:xfrm>
            <a:off x="1524000" y="1485901"/>
            <a:ext cx="1752600" cy="879872"/>
            <a:chOff x="4080" y="864"/>
            <a:chExt cx="1296" cy="868"/>
          </a:xfrm>
        </p:grpSpPr>
        <p:sp>
          <p:nvSpPr>
            <p:cNvPr id="88096" name="Oval 6"/>
            <p:cNvSpPr>
              <a:spLocks noChangeArrowheads="1"/>
            </p:cNvSpPr>
            <p:nvPr/>
          </p:nvSpPr>
          <p:spPr bwMode="auto">
            <a:xfrm>
              <a:off x="4464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7" name="Oval 7"/>
            <p:cNvSpPr>
              <a:spLocks noChangeArrowheads="1"/>
            </p:cNvSpPr>
            <p:nvPr/>
          </p:nvSpPr>
          <p:spPr bwMode="auto">
            <a:xfrm>
              <a:off x="4800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8" name="Oval 8"/>
            <p:cNvSpPr>
              <a:spLocks noChangeArrowheads="1"/>
            </p:cNvSpPr>
            <p:nvPr/>
          </p:nvSpPr>
          <p:spPr bwMode="auto">
            <a:xfrm>
              <a:off x="5136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9" name="Oval 9"/>
            <p:cNvSpPr>
              <a:spLocks noChangeArrowheads="1"/>
            </p:cNvSpPr>
            <p:nvPr/>
          </p:nvSpPr>
          <p:spPr bwMode="auto">
            <a:xfrm>
              <a:off x="4128" y="1200"/>
              <a:ext cx="192" cy="19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8100" name="AutoShape 10"/>
            <p:cNvCxnSpPr>
              <a:cxnSpLocks noChangeShapeType="1"/>
              <a:stCxn id="88099" idx="6"/>
              <a:endCxn id="88096" idx="2"/>
            </p:cNvCxnSpPr>
            <p:nvPr/>
          </p:nvCxnSpPr>
          <p:spPr bwMode="auto">
            <a:xfrm>
              <a:off x="4320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8101" name="AutoShape 11"/>
            <p:cNvCxnSpPr>
              <a:cxnSpLocks noChangeShapeType="1"/>
              <a:stCxn id="88096" idx="6"/>
              <a:endCxn id="88097" idx="2"/>
            </p:cNvCxnSpPr>
            <p:nvPr/>
          </p:nvCxnSpPr>
          <p:spPr bwMode="auto">
            <a:xfrm>
              <a:off x="4656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8102" name="AutoShape 12"/>
            <p:cNvCxnSpPr>
              <a:cxnSpLocks noChangeShapeType="1"/>
              <a:stCxn id="88097" idx="6"/>
              <a:endCxn id="88098" idx="2"/>
            </p:cNvCxnSpPr>
            <p:nvPr/>
          </p:nvCxnSpPr>
          <p:spPr bwMode="auto">
            <a:xfrm>
              <a:off x="4992" y="1296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8103" name="AutoShape 13"/>
            <p:cNvSpPr>
              <a:spLocks noChangeArrowheads="1"/>
            </p:cNvSpPr>
            <p:nvPr/>
          </p:nvSpPr>
          <p:spPr bwMode="auto">
            <a:xfrm>
              <a:off x="4080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8104" name="AutoShape 14"/>
            <p:cNvSpPr>
              <a:spLocks noChangeArrowheads="1"/>
            </p:cNvSpPr>
            <p:nvPr/>
          </p:nvSpPr>
          <p:spPr bwMode="auto">
            <a:xfrm>
              <a:off x="4416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8105" name="AutoShape 15"/>
            <p:cNvSpPr>
              <a:spLocks noChangeArrowheads="1"/>
            </p:cNvSpPr>
            <p:nvPr/>
          </p:nvSpPr>
          <p:spPr bwMode="auto">
            <a:xfrm>
              <a:off x="4752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8106" name="AutoShape 16"/>
            <p:cNvSpPr>
              <a:spLocks noChangeArrowheads="1"/>
            </p:cNvSpPr>
            <p:nvPr/>
          </p:nvSpPr>
          <p:spPr bwMode="auto">
            <a:xfrm>
              <a:off x="5088" y="158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cxnSp>
          <p:nvCxnSpPr>
            <p:cNvPr id="88107" name="AutoShape 17"/>
            <p:cNvCxnSpPr>
              <a:cxnSpLocks noChangeShapeType="1"/>
              <a:stCxn id="88103" idx="0"/>
              <a:endCxn id="88099" idx="4"/>
            </p:cNvCxnSpPr>
            <p:nvPr/>
          </p:nvCxnSpPr>
          <p:spPr bwMode="auto">
            <a:xfrm flipV="1">
              <a:off x="4200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8108" name="AutoShape 18"/>
            <p:cNvCxnSpPr>
              <a:cxnSpLocks noChangeShapeType="1"/>
              <a:stCxn id="88104" idx="0"/>
              <a:endCxn id="88096" idx="4"/>
            </p:cNvCxnSpPr>
            <p:nvPr/>
          </p:nvCxnSpPr>
          <p:spPr bwMode="auto">
            <a:xfrm flipV="1">
              <a:off x="4536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8109" name="AutoShape 19"/>
            <p:cNvCxnSpPr>
              <a:cxnSpLocks noChangeShapeType="1"/>
              <a:stCxn id="88105" idx="0"/>
              <a:endCxn id="88097" idx="4"/>
            </p:cNvCxnSpPr>
            <p:nvPr/>
          </p:nvCxnSpPr>
          <p:spPr bwMode="auto">
            <a:xfrm flipV="1">
              <a:off x="4872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8110" name="AutoShape 20"/>
            <p:cNvCxnSpPr>
              <a:cxnSpLocks noChangeShapeType="1"/>
              <a:stCxn id="88106" idx="0"/>
              <a:endCxn id="88098" idx="4"/>
            </p:cNvCxnSpPr>
            <p:nvPr/>
          </p:nvCxnSpPr>
          <p:spPr bwMode="auto">
            <a:xfrm flipV="1">
              <a:off x="5208" y="1392"/>
              <a:ext cx="2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8111" name="AutoShape 21"/>
            <p:cNvSpPr>
              <a:spLocks noChangeArrowheads="1"/>
            </p:cNvSpPr>
            <p:nvPr/>
          </p:nvSpPr>
          <p:spPr bwMode="auto">
            <a:xfrm>
              <a:off x="4128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8112" name="AutoShape 22"/>
            <p:cNvSpPr>
              <a:spLocks noChangeArrowheads="1"/>
            </p:cNvSpPr>
            <p:nvPr/>
          </p:nvSpPr>
          <p:spPr bwMode="auto">
            <a:xfrm>
              <a:off x="4464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8113" name="AutoShape 23"/>
            <p:cNvSpPr>
              <a:spLocks noChangeArrowheads="1"/>
            </p:cNvSpPr>
            <p:nvPr/>
          </p:nvSpPr>
          <p:spPr bwMode="auto">
            <a:xfrm>
              <a:off x="4800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88114" name="AutoShape 24"/>
            <p:cNvSpPr>
              <a:spLocks noChangeArrowheads="1"/>
            </p:cNvSpPr>
            <p:nvPr/>
          </p:nvSpPr>
          <p:spPr bwMode="auto">
            <a:xfrm>
              <a:off x="5136" y="864"/>
              <a:ext cx="240" cy="148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/>
            </a:p>
          </p:txBody>
        </p:sp>
        <p:cxnSp>
          <p:nvCxnSpPr>
            <p:cNvPr id="88115" name="AutoShape 25"/>
            <p:cNvCxnSpPr>
              <a:cxnSpLocks noChangeShapeType="1"/>
              <a:stCxn id="88099" idx="0"/>
              <a:endCxn id="88111" idx="2"/>
            </p:cNvCxnSpPr>
            <p:nvPr/>
          </p:nvCxnSpPr>
          <p:spPr bwMode="auto">
            <a:xfrm flipV="1">
              <a:off x="4224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8116" name="AutoShape 26"/>
            <p:cNvCxnSpPr>
              <a:cxnSpLocks noChangeShapeType="1"/>
              <a:stCxn id="88096" idx="0"/>
              <a:endCxn id="88112" idx="2"/>
            </p:cNvCxnSpPr>
            <p:nvPr/>
          </p:nvCxnSpPr>
          <p:spPr bwMode="auto">
            <a:xfrm flipV="1">
              <a:off x="4560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8117" name="AutoShape 27"/>
            <p:cNvCxnSpPr>
              <a:cxnSpLocks noChangeShapeType="1"/>
              <a:stCxn id="88097" idx="0"/>
              <a:endCxn id="88113" idx="2"/>
            </p:cNvCxnSpPr>
            <p:nvPr/>
          </p:nvCxnSpPr>
          <p:spPr bwMode="auto">
            <a:xfrm flipV="1">
              <a:off x="4896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8118" name="AutoShape 28"/>
            <p:cNvCxnSpPr>
              <a:cxnSpLocks noChangeShapeType="1"/>
              <a:stCxn id="88098" idx="0"/>
              <a:endCxn id="88114" idx="2"/>
            </p:cNvCxnSpPr>
            <p:nvPr/>
          </p:nvCxnSpPr>
          <p:spPr bwMode="auto">
            <a:xfrm flipV="1">
              <a:off x="5232" y="1000"/>
              <a:ext cx="2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88070" name="Text Box 29"/>
          <p:cNvSpPr txBox="1">
            <a:spLocks noChangeArrowheads="1"/>
          </p:cNvSpPr>
          <p:nvPr/>
        </p:nvSpPr>
        <p:spPr bwMode="auto">
          <a:xfrm>
            <a:off x="1447800" y="1200151"/>
            <a:ext cx="20574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Sequence Model</a:t>
            </a:r>
          </a:p>
        </p:txBody>
      </p:sp>
      <p:sp>
        <p:nvSpPr>
          <p:cNvPr id="88071" name="Text Box 30"/>
          <p:cNvSpPr txBox="1">
            <a:spLocks noChangeArrowheads="1"/>
          </p:cNvSpPr>
          <p:nvPr/>
        </p:nvSpPr>
        <p:spPr bwMode="auto">
          <a:xfrm>
            <a:off x="4038600" y="1600201"/>
            <a:ext cx="12954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Inference</a:t>
            </a:r>
          </a:p>
        </p:txBody>
      </p:sp>
      <p:sp>
        <p:nvSpPr>
          <p:cNvPr id="88072" name="Oval 31"/>
          <p:cNvSpPr>
            <a:spLocks noChangeArrowheads="1"/>
          </p:cNvSpPr>
          <p:nvPr/>
        </p:nvSpPr>
        <p:spPr bwMode="auto">
          <a:xfrm>
            <a:off x="6462714" y="1826419"/>
            <a:ext cx="260350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8073" name="Oval 32"/>
          <p:cNvSpPr>
            <a:spLocks noChangeArrowheads="1"/>
          </p:cNvSpPr>
          <p:nvPr/>
        </p:nvSpPr>
        <p:spPr bwMode="auto">
          <a:xfrm>
            <a:off x="6916739" y="1826419"/>
            <a:ext cx="260350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8074" name="Oval 33"/>
          <p:cNvSpPr>
            <a:spLocks noChangeArrowheads="1"/>
          </p:cNvSpPr>
          <p:nvPr/>
        </p:nvSpPr>
        <p:spPr bwMode="auto">
          <a:xfrm>
            <a:off x="7372351" y="1826419"/>
            <a:ext cx="258763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88075" name="Oval 34"/>
          <p:cNvSpPr>
            <a:spLocks noChangeArrowheads="1"/>
          </p:cNvSpPr>
          <p:nvPr/>
        </p:nvSpPr>
        <p:spPr bwMode="auto">
          <a:xfrm>
            <a:off x="6008688" y="1826419"/>
            <a:ext cx="258762" cy="195263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/>
          </a:p>
        </p:txBody>
      </p:sp>
      <p:cxnSp>
        <p:nvCxnSpPr>
          <p:cNvPr id="88076" name="AutoShape 35"/>
          <p:cNvCxnSpPr>
            <a:cxnSpLocks noChangeShapeType="1"/>
            <a:stCxn id="88075" idx="6"/>
            <a:endCxn id="88072" idx="2"/>
          </p:cNvCxnSpPr>
          <p:nvPr/>
        </p:nvCxnSpPr>
        <p:spPr bwMode="auto">
          <a:xfrm>
            <a:off x="6267451" y="1924050"/>
            <a:ext cx="1952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8077" name="AutoShape 36"/>
          <p:cNvCxnSpPr>
            <a:cxnSpLocks noChangeShapeType="1"/>
            <a:stCxn id="88072" idx="6"/>
            <a:endCxn id="88073" idx="2"/>
          </p:cNvCxnSpPr>
          <p:nvPr/>
        </p:nvCxnSpPr>
        <p:spPr bwMode="auto">
          <a:xfrm>
            <a:off x="6723063" y="1924050"/>
            <a:ext cx="193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8078" name="AutoShape 37"/>
          <p:cNvCxnSpPr>
            <a:cxnSpLocks noChangeShapeType="1"/>
            <a:stCxn id="88073" idx="6"/>
            <a:endCxn id="88074" idx="2"/>
          </p:cNvCxnSpPr>
          <p:nvPr/>
        </p:nvCxnSpPr>
        <p:spPr bwMode="auto">
          <a:xfrm>
            <a:off x="7177088" y="1924050"/>
            <a:ext cx="1952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8079" name="AutoShape 38"/>
          <p:cNvSpPr>
            <a:spLocks noChangeArrowheads="1"/>
          </p:cNvSpPr>
          <p:nvPr/>
        </p:nvSpPr>
        <p:spPr bwMode="auto">
          <a:xfrm>
            <a:off x="5943600" y="2215755"/>
            <a:ext cx="323850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sp>
        <p:nvSpPr>
          <p:cNvPr id="88080" name="AutoShape 39"/>
          <p:cNvSpPr>
            <a:spLocks noChangeArrowheads="1"/>
          </p:cNvSpPr>
          <p:nvPr/>
        </p:nvSpPr>
        <p:spPr bwMode="auto">
          <a:xfrm>
            <a:off x="6397625" y="2215755"/>
            <a:ext cx="325438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sp>
        <p:nvSpPr>
          <p:cNvPr id="88081" name="AutoShape 40"/>
          <p:cNvSpPr>
            <a:spLocks noChangeArrowheads="1"/>
          </p:cNvSpPr>
          <p:nvPr/>
        </p:nvSpPr>
        <p:spPr bwMode="auto">
          <a:xfrm>
            <a:off x="6851650" y="2215755"/>
            <a:ext cx="325438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sp>
        <p:nvSpPr>
          <p:cNvPr id="88082" name="AutoShape 41"/>
          <p:cNvSpPr>
            <a:spLocks noChangeArrowheads="1"/>
          </p:cNvSpPr>
          <p:nvPr/>
        </p:nvSpPr>
        <p:spPr bwMode="auto">
          <a:xfrm>
            <a:off x="7307263" y="2215755"/>
            <a:ext cx="323850" cy="150019"/>
          </a:xfrm>
          <a:prstGeom prst="flowChartMultidocumen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/>
          </a:p>
        </p:txBody>
      </p:sp>
      <p:cxnSp>
        <p:nvCxnSpPr>
          <p:cNvPr id="88083" name="AutoShape 42"/>
          <p:cNvCxnSpPr>
            <a:cxnSpLocks noChangeShapeType="1"/>
            <a:stCxn id="88079" idx="0"/>
            <a:endCxn id="88075" idx="4"/>
          </p:cNvCxnSpPr>
          <p:nvPr/>
        </p:nvCxnSpPr>
        <p:spPr bwMode="auto">
          <a:xfrm flipV="1">
            <a:off x="6105525" y="2021683"/>
            <a:ext cx="33338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8084" name="AutoShape 43"/>
          <p:cNvCxnSpPr>
            <a:cxnSpLocks noChangeShapeType="1"/>
            <a:stCxn id="88080" idx="0"/>
            <a:endCxn id="88072" idx="4"/>
          </p:cNvCxnSpPr>
          <p:nvPr/>
        </p:nvCxnSpPr>
        <p:spPr bwMode="auto">
          <a:xfrm flipV="1">
            <a:off x="6559550" y="2021683"/>
            <a:ext cx="33338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8085" name="AutoShape 44"/>
          <p:cNvCxnSpPr>
            <a:cxnSpLocks noChangeShapeType="1"/>
            <a:stCxn id="88081" idx="0"/>
            <a:endCxn id="88073" idx="4"/>
          </p:cNvCxnSpPr>
          <p:nvPr/>
        </p:nvCxnSpPr>
        <p:spPr bwMode="auto">
          <a:xfrm flipV="1">
            <a:off x="7015163" y="2021683"/>
            <a:ext cx="31750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8086" name="AutoShape 45"/>
          <p:cNvCxnSpPr>
            <a:cxnSpLocks noChangeShapeType="1"/>
            <a:stCxn id="88082" idx="0"/>
            <a:endCxn id="88074" idx="4"/>
          </p:cNvCxnSpPr>
          <p:nvPr/>
        </p:nvCxnSpPr>
        <p:spPr bwMode="auto">
          <a:xfrm flipV="1">
            <a:off x="7469188" y="2021683"/>
            <a:ext cx="31750" cy="19407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8087" name="AutoShape 46"/>
          <p:cNvSpPr>
            <a:spLocks noChangeArrowheads="1"/>
          </p:cNvSpPr>
          <p:nvPr/>
        </p:nvSpPr>
        <p:spPr bwMode="auto">
          <a:xfrm>
            <a:off x="6008688" y="1485901"/>
            <a:ext cx="323850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88088" name="AutoShape 47"/>
          <p:cNvSpPr>
            <a:spLocks noChangeArrowheads="1"/>
          </p:cNvSpPr>
          <p:nvPr/>
        </p:nvSpPr>
        <p:spPr bwMode="auto">
          <a:xfrm>
            <a:off x="6462714" y="1485901"/>
            <a:ext cx="325437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88089" name="AutoShape 48"/>
          <p:cNvSpPr>
            <a:spLocks noChangeArrowheads="1"/>
          </p:cNvSpPr>
          <p:nvPr/>
        </p:nvSpPr>
        <p:spPr bwMode="auto">
          <a:xfrm>
            <a:off x="6916739" y="1485901"/>
            <a:ext cx="325437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88090" name="AutoShape 49"/>
          <p:cNvSpPr>
            <a:spLocks noChangeArrowheads="1"/>
          </p:cNvSpPr>
          <p:nvPr/>
        </p:nvSpPr>
        <p:spPr bwMode="auto">
          <a:xfrm>
            <a:off x="7372350" y="1485901"/>
            <a:ext cx="323850" cy="150019"/>
          </a:xfrm>
          <a:prstGeom prst="flowChartMultidocumen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8589" tIns="34295" rIns="68589" bIns="34295" anchor="ctr"/>
          <a:lstStyle/>
          <a:p>
            <a:endParaRPr lang="en-US" sz="1200">
              <a:solidFill>
                <a:schemeClr val="tx2"/>
              </a:solidFill>
            </a:endParaRPr>
          </a:p>
        </p:txBody>
      </p:sp>
      <p:cxnSp>
        <p:nvCxnSpPr>
          <p:cNvPr id="88091" name="AutoShape 50"/>
          <p:cNvCxnSpPr>
            <a:cxnSpLocks noChangeShapeType="1"/>
            <a:stCxn id="88075" idx="0"/>
            <a:endCxn id="88087" idx="2"/>
          </p:cNvCxnSpPr>
          <p:nvPr/>
        </p:nvCxnSpPr>
        <p:spPr bwMode="auto">
          <a:xfrm flipV="1">
            <a:off x="6138863" y="1624014"/>
            <a:ext cx="31750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8092" name="AutoShape 51"/>
          <p:cNvCxnSpPr>
            <a:cxnSpLocks noChangeShapeType="1"/>
            <a:stCxn id="88072" idx="0"/>
            <a:endCxn id="88088" idx="2"/>
          </p:cNvCxnSpPr>
          <p:nvPr/>
        </p:nvCxnSpPr>
        <p:spPr bwMode="auto">
          <a:xfrm flipV="1">
            <a:off x="6592888" y="1624014"/>
            <a:ext cx="31750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8093" name="AutoShape 52"/>
          <p:cNvCxnSpPr>
            <a:cxnSpLocks noChangeShapeType="1"/>
            <a:stCxn id="88073" idx="0"/>
            <a:endCxn id="88089" idx="2"/>
          </p:cNvCxnSpPr>
          <p:nvPr/>
        </p:nvCxnSpPr>
        <p:spPr bwMode="auto">
          <a:xfrm flipV="1">
            <a:off x="7046914" y="1624014"/>
            <a:ext cx="33337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8094" name="AutoShape 53"/>
          <p:cNvCxnSpPr>
            <a:cxnSpLocks noChangeShapeType="1"/>
            <a:stCxn id="88074" idx="0"/>
            <a:endCxn id="88090" idx="2"/>
          </p:cNvCxnSpPr>
          <p:nvPr/>
        </p:nvCxnSpPr>
        <p:spPr bwMode="auto">
          <a:xfrm flipV="1">
            <a:off x="7500939" y="1624014"/>
            <a:ext cx="33337" cy="20240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8095" name="Text Box 54"/>
          <p:cNvSpPr txBox="1">
            <a:spLocks noChangeArrowheads="1"/>
          </p:cNvSpPr>
          <p:nvPr/>
        </p:nvSpPr>
        <p:spPr bwMode="auto">
          <a:xfrm>
            <a:off x="5943600" y="1200151"/>
            <a:ext cx="19050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Best Sequence</a:t>
            </a:r>
          </a:p>
        </p:txBody>
      </p:sp>
    </p:spTree>
    <p:extLst>
      <p:ext uri="{BB962C8B-B14F-4D97-AF65-F5344CB8AC3E}">
        <p14:creationId xmlns:p14="http://schemas.microsoft.com/office/powerpoint/2010/main" xmlns="" val="412665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class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NLP-class.potx</Template>
  <TotalTime>48378</TotalTime>
  <Words>787</Words>
  <Application>Microsoft Macintosh PowerPoint</Application>
  <PresentationFormat>On-screen Show (16:9)</PresentationFormat>
  <Paragraphs>250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NLP-class</vt:lpstr>
      <vt:lpstr>Equation</vt:lpstr>
      <vt:lpstr>Maximum entropy sequence models</vt:lpstr>
      <vt:lpstr>Sequence problems</vt:lpstr>
      <vt:lpstr>MEMM inference in systems</vt:lpstr>
      <vt:lpstr>Example: POS Tagging</vt:lpstr>
      <vt:lpstr>Example: POS Tagging</vt:lpstr>
      <vt:lpstr>Inference in Systems</vt:lpstr>
      <vt:lpstr>Greedy Inference</vt:lpstr>
      <vt:lpstr>Beam Inference</vt:lpstr>
      <vt:lpstr>Viterbi Inference</vt:lpstr>
      <vt:lpstr>CRFs [Lafferty, Pereira, and McCallum 2001]</vt:lpstr>
      <vt:lpstr>Maximum entropy sequence models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Steven</cp:lastModifiedBy>
  <cp:revision>236</cp:revision>
  <cp:lastPrinted>2012-03-06T20:53:56Z</cp:lastPrinted>
  <dcterms:created xsi:type="dcterms:W3CDTF">2010-04-19T15:31:24Z</dcterms:created>
  <dcterms:modified xsi:type="dcterms:W3CDTF">2012-03-14T19:28:26Z</dcterms:modified>
</cp:coreProperties>
</file>