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554" r:id="rId2"/>
    <p:sldId id="500" r:id="rId3"/>
    <p:sldId id="501" r:id="rId4"/>
    <p:sldId id="502" r:id="rId5"/>
    <p:sldId id="503" r:id="rId6"/>
    <p:sldId id="586" r:id="rId7"/>
    <p:sldId id="588" r:id="rId8"/>
    <p:sldId id="589" r:id="rId9"/>
    <p:sldId id="587" r:id="rId10"/>
    <p:sldId id="504" r:id="rId11"/>
    <p:sldId id="610" r:id="rId12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9359"/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9" autoAdjust="0"/>
    <p:restoredTop sz="86867" autoAdjust="0"/>
  </p:normalViewPr>
  <p:slideViewPr>
    <p:cSldViewPr>
      <p:cViewPr>
        <p:scale>
          <a:sx n="100" d="100"/>
          <a:sy n="100" d="100"/>
        </p:scale>
        <p:origin x="-2040" y="-10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BCD4F-79C6-B840-950E-F353C35D6F19}" type="slidenum">
              <a:rPr lang="en-US"/>
              <a:pPr/>
              <a:t>2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BCD4F-79C6-B840-950E-F353C35D6F19}" type="slidenum">
              <a:rPr lang="en-US"/>
              <a:pPr/>
              <a:t>3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D0340-7DDE-8E45-AEBA-AB59FCC53FC5}" type="slidenum">
              <a:rPr lang="en-US"/>
              <a:pPr/>
              <a:t>4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76327AF3-F4B9-254E-A95F-2FA9DB9ED39F}" type="slidenum">
              <a:rPr lang="en-US" sz="1200"/>
              <a:pPr eaLnBrk="1" hangingPunct="1"/>
              <a:t>6</a:t>
            </a:fld>
            <a:endParaRPr lang="en-US" sz="1200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Drug and disease pictures from Wikimedia Commons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commons.wikimedia.org</a:t>
            </a:r>
            <a:r>
              <a:rPr lang="en-US" dirty="0" smtClean="0"/>
              <a:t>/wiki/</a:t>
            </a:r>
            <a:r>
              <a:rPr lang="en-US" dirty="0" err="1" smtClean="0"/>
              <a:t>File:Gnome-face-sick.svg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pictures from Wikimedia Commons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upload.wikimedia.org</a:t>
            </a:r>
            <a:r>
              <a:rPr lang="en-US" dirty="0" smtClean="0"/>
              <a:t>/</a:t>
            </a:r>
            <a:r>
              <a:rPr lang="en-US" dirty="0" err="1" smtClean="0"/>
              <a:t>wikipedia</a:t>
            </a:r>
            <a:r>
              <a:rPr lang="en-US" dirty="0" smtClean="0"/>
              <a:t>/commons/thumb/9/9a/</a:t>
            </a:r>
            <a:r>
              <a:rPr lang="en-US" dirty="0" err="1" smtClean="0"/>
              <a:t>Sanyo_Electric_Corporation.JPG</a:t>
            </a:r>
            <a:r>
              <a:rPr lang="en-US" dirty="0" smtClean="0"/>
              <a:t>/320px-Sanyo_Electric_Corporation.JPG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76327AF3-F4B9-254E-A95F-2FA9DB9ED39F}" type="slidenum">
              <a:rPr lang="en-US" sz="1200"/>
              <a:pPr eaLnBrk="1" hangingPunct="1"/>
              <a:t>9</a:t>
            </a:fld>
            <a:endParaRPr lang="en-US" sz="1200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Using patterns to extract relations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00133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Hand-</a:t>
            </a:r>
            <a:r>
              <a:rPr lang="en-US" sz="3600" dirty="0"/>
              <a:t>built </a:t>
            </a:r>
            <a:r>
              <a:rPr lang="en-US" sz="3600" dirty="0" smtClean="0"/>
              <a:t>patterns for relations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00150"/>
            <a:ext cx="8534400" cy="3333750"/>
          </a:xfrm>
        </p:spPr>
        <p:txBody>
          <a:bodyPr/>
          <a:lstStyle/>
          <a:p>
            <a:r>
              <a:rPr lang="en-US" sz="2600" dirty="0" smtClean="0">
                <a:latin typeface="Calibri (Body)"/>
                <a:cs typeface="Calibri (Body)"/>
              </a:rPr>
              <a:t>Plus:</a:t>
            </a:r>
          </a:p>
          <a:p>
            <a:pPr lvl="1"/>
            <a:r>
              <a:rPr lang="en-US" sz="2600" dirty="0" smtClean="0">
                <a:latin typeface="Calibri (Body)"/>
                <a:cs typeface="Calibri (Body)"/>
              </a:rPr>
              <a:t>Human patterns tend to be high-precision</a:t>
            </a:r>
          </a:p>
          <a:p>
            <a:pPr lvl="1"/>
            <a:r>
              <a:rPr lang="en-US" sz="2600" dirty="0" smtClean="0">
                <a:latin typeface="Calibri (Body)"/>
                <a:cs typeface="Calibri (Body)"/>
              </a:rPr>
              <a:t>Can be tailored to specific domains</a:t>
            </a:r>
          </a:p>
          <a:p>
            <a:r>
              <a:rPr lang="en-US" sz="2600" dirty="0" smtClean="0">
                <a:latin typeface="Calibri (Body)"/>
                <a:cs typeface="Calibri (Body)"/>
              </a:rPr>
              <a:t>Minus</a:t>
            </a:r>
          </a:p>
          <a:p>
            <a:pPr lvl="1"/>
            <a:r>
              <a:rPr lang="en-US" sz="2600" dirty="0" smtClean="0">
                <a:latin typeface="Calibri (Body)"/>
                <a:cs typeface="Calibri (Body)"/>
              </a:rPr>
              <a:t>Human patterns are often low-recall</a:t>
            </a:r>
          </a:p>
          <a:p>
            <a:pPr lvl="1"/>
            <a:r>
              <a:rPr lang="en-US" sz="2600" dirty="0" smtClean="0">
                <a:latin typeface="Calibri (Body)"/>
                <a:cs typeface="Calibri (Body)"/>
              </a:rPr>
              <a:t>A lot of work to think of all possible patterns!</a:t>
            </a:r>
          </a:p>
          <a:p>
            <a:pPr lvl="1"/>
            <a:r>
              <a:rPr lang="en-US" sz="2600" dirty="0" smtClean="0">
                <a:latin typeface="Calibri (Body)"/>
                <a:cs typeface="Calibri (Body)"/>
              </a:rPr>
              <a:t>Don’t </a:t>
            </a:r>
            <a:r>
              <a:rPr lang="en-US" sz="2600" dirty="0">
                <a:latin typeface="Calibri (Body)"/>
                <a:cs typeface="Calibri (Body)"/>
              </a:rPr>
              <a:t>want to have to do this for </a:t>
            </a:r>
            <a:r>
              <a:rPr lang="en-US" sz="2600" dirty="0" smtClean="0">
                <a:latin typeface="Calibri (Body)"/>
                <a:cs typeface="Calibri (Body)"/>
              </a:rPr>
              <a:t>every relation!</a:t>
            </a:r>
            <a:endParaRPr lang="en-US" sz="2600" dirty="0">
              <a:latin typeface="Calibri (Body)"/>
              <a:cs typeface="Calibri (Body)"/>
            </a:endParaRPr>
          </a:p>
          <a:p>
            <a:pPr lvl="1"/>
            <a:r>
              <a:rPr lang="en-US" sz="2600" dirty="0">
                <a:latin typeface="Calibri (Body)"/>
                <a:cs typeface="Calibri (Body)"/>
              </a:rPr>
              <a:t>W</a:t>
            </a:r>
            <a:r>
              <a:rPr lang="en-US" sz="2600" dirty="0" smtClean="0">
                <a:latin typeface="Calibri (Body)"/>
                <a:cs typeface="Calibri (Body)"/>
              </a:rPr>
              <a:t>e’d </a:t>
            </a:r>
            <a:r>
              <a:rPr lang="en-US" sz="2600" dirty="0">
                <a:latin typeface="Calibri (Body)"/>
                <a:cs typeface="Calibri (Body)"/>
              </a:rPr>
              <a:t>like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174724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Using patterns to extract relations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18891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AutoShape 2"/>
          <p:cNvSpPr>
            <a:spLocks noGrp="1" noChangeArrowheads="1"/>
          </p:cNvSpPr>
          <p:nvPr>
            <p:ph type="title"/>
          </p:nvPr>
        </p:nvSpPr>
        <p:spPr>
          <a:xfrm>
            <a:off x="1600200" y="571500"/>
            <a:ext cx="7467600" cy="514350"/>
          </a:xfrm>
        </p:spPr>
        <p:txBody>
          <a:bodyPr/>
          <a:lstStyle/>
          <a:p>
            <a:r>
              <a:rPr lang="en-US" sz="3200" dirty="0" smtClean="0"/>
              <a:t>Rules for extracting </a:t>
            </a:r>
            <a:r>
              <a:rPr lang="en-US" dirty="0" smtClean="0"/>
              <a:t>IS-A relation</a:t>
            </a:r>
            <a:endParaRPr lang="en-US" sz="3200" dirty="0"/>
          </a:p>
        </p:txBody>
      </p:sp>
      <p:sp>
        <p:nvSpPr>
          <p:cNvPr id="601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428750"/>
            <a:ext cx="8001000" cy="25717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-112" charset="2"/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Early intuition </a:t>
            </a:r>
            <a:r>
              <a:rPr lang="en-US" dirty="0">
                <a:latin typeface="Calibri"/>
                <a:cs typeface="Calibri"/>
              </a:rPr>
              <a:t>from </a:t>
            </a:r>
            <a:r>
              <a:rPr lang="en-US" b="1" dirty="0">
                <a:latin typeface="Calibri"/>
                <a:cs typeface="Calibri"/>
              </a:rPr>
              <a:t>Hearst (1992) 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“</a:t>
            </a:r>
            <a:r>
              <a:rPr lang="en-US" sz="2800" dirty="0">
                <a:solidFill>
                  <a:srgbClr val="0000FF"/>
                </a:solidFill>
                <a:latin typeface="Calibri"/>
                <a:cs typeface="Calibri"/>
              </a:rPr>
              <a:t>Agar is a substance prepared from a mixture of red algae, such as </a:t>
            </a:r>
            <a:r>
              <a:rPr lang="en-US" sz="2800" dirty="0" err="1">
                <a:solidFill>
                  <a:srgbClr val="0000FF"/>
                </a:solidFill>
                <a:latin typeface="Calibri"/>
                <a:cs typeface="Calibri"/>
              </a:rPr>
              <a:t>Gelidium</a:t>
            </a:r>
            <a:r>
              <a:rPr lang="en-US" sz="2800" dirty="0">
                <a:solidFill>
                  <a:srgbClr val="0000FF"/>
                </a:solidFill>
                <a:latin typeface="Calibri"/>
                <a:cs typeface="Calibri"/>
              </a:rPr>
              <a:t>, for laboratory or industrial use</a:t>
            </a:r>
            <a:r>
              <a:rPr lang="en-US" sz="2800" dirty="0">
                <a:solidFill>
                  <a:srgbClr val="000090"/>
                </a:solidFill>
                <a:latin typeface="Calibri"/>
                <a:cs typeface="Calibri"/>
              </a:rPr>
              <a:t>”</a:t>
            </a:r>
            <a:endParaRPr lang="en-US" dirty="0">
              <a:solidFill>
                <a:srgbClr val="000090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What does </a:t>
            </a:r>
            <a:r>
              <a:rPr lang="en-US" i="1" dirty="0" err="1">
                <a:latin typeface="Calibri"/>
                <a:cs typeface="Calibri"/>
              </a:rPr>
              <a:t>Gelidium</a:t>
            </a:r>
            <a:r>
              <a:rPr lang="en-US" dirty="0">
                <a:latin typeface="Calibri"/>
                <a:cs typeface="Calibri"/>
              </a:rPr>
              <a:t> mean? </a:t>
            </a:r>
          </a:p>
          <a:p>
            <a:r>
              <a:rPr lang="en-US" dirty="0">
                <a:latin typeface="Calibri"/>
                <a:cs typeface="Calibri"/>
              </a:rPr>
              <a:t>How do you know?`</a:t>
            </a:r>
          </a:p>
        </p:txBody>
      </p:sp>
    </p:spTree>
    <p:extLst>
      <p:ext uri="{BB962C8B-B14F-4D97-AF65-F5344CB8AC3E}">
        <p14:creationId xmlns:p14="http://schemas.microsoft.com/office/powerpoint/2010/main" val="19096309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AutoShape 2"/>
          <p:cNvSpPr>
            <a:spLocks noGrp="1" noChangeArrowheads="1"/>
          </p:cNvSpPr>
          <p:nvPr>
            <p:ph type="title"/>
          </p:nvPr>
        </p:nvSpPr>
        <p:spPr>
          <a:xfrm>
            <a:off x="1600200" y="571500"/>
            <a:ext cx="7391400" cy="514350"/>
          </a:xfrm>
        </p:spPr>
        <p:txBody>
          <a:bodyPr/>
          <a:lstStyle/>
          <a:p>
            <a:r>
              <a:rPr lang="en-US" dirty="0"/>
              <a:t>Rules for extracting IS-A relation</a:t>
            </a:r>
            <a:endParaRPr lang="en-US" sz="3200" dirty="0"/>
          </a:p>
        </p:txBody>
      </p:sp>
      <p:sp>
        <p:nvSpPr>
          <p:cNvPr id="601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428750"/>
            <a:ext cx="8001000" cy="25717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-112" charset="2"/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Early intuition </a:t>
            </a:r>
            <a:r>
              <a:rPr lang="en-US" dirty="0">
                <a:latin typeface="Calibri"/>
                <a:cs typeface="Calibri"/>
              </a:rPr>
              <a:t>from </a:t>
            </a:r>
            <a:r>
              <a:rPr lang="en-US" b="1" dirty="0">
                <a:latin typeface="Calibri"/>
                <a:cs typeface="Calibri"/>
              </a:rPr>
              <a:t>Hearst (1992) 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“</a:t>
            </a:r>
            <a:r>
              <a:rPr lang="en-US" sz="2800" dirty="0">
                <a:solidFill>
                  <a:srgbClr val="0000FF"/>
                </a:solidFill>
                <a:latin typeface="Calibri"/>
                <a:cs typeface="Calibri"/>
              </a:rPr>
              <a:t>Agar is a substance prepared from a mixture of </a:t>
            </a:r>
            <a:r>
              <a:rPr lang="en-US" sz="2800" b="1" dirty="0">
                <a:solidFill>
                  <a:srgbClr val="0000FF"/>
                </a:solidFill>
                <a:latin typeface="Calibri"/>
                <a:cs typeface="Calibri"/>
              </a:rPr>
              <a:t>red algae, such as </a:t>
            </a:r>
            <a:r>
              <a:rPr lang="en-US" sz="2800" b="1" dirty="0" err="1">
                <a:solidFill>
                  <a:srgbClr val="0000FF"/>
                </a:solidFill>
                <a:latin typeface="Calibri"/>
                <a:cs typeface="Calibri"/>
              </a:rPr>
              <a:t>Gelidium</a:t>
            </a:r>
            <a:r>
              <a:rPr lang="en-US" sz="2800" b="1" dirty="0">
                <a:solidFill>
                  <a:srgbClr val="0000FF"/>
                </a:solidFill>
                <a:latin typeface="Calibri"/>
                <a:cs typeface="Calibri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alibri"/>
                <a:cs typeface="Calibri"/>
              </a:rPr>
              <a:t>for laboratory or industrial use”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What does </a:t>
            </a:r>
            <a:r>
              <a:rPr lang="en-US" i="1" dirty="0" err="1">
                <a:latin typeface="Calibri"/>
                <a:cs typeface="Calibri"/>
              </a:rPr>
              <a:t>Gelidium</a:t>
            </a:r>
            <a:r>
              <a:rPr lang="en-US" dirty="0">
                <a:latin typeface="Calibri"/>
                <a:cs typeface="Calibri"/>
              </a:rPr>
              <a:t> mean? </a:t>
            </a:r>
          </a:p>
          <a:p>
            <a:r>
              <a:rPr lang="en-US" dirty="0">
                <a:latin typeface="Calibri"/>
                <a:cs typeface="Calibri"/>
              </a:rPr>
              <a:t>How do you know?</a:t>
            </a:r>
            <a:r>
              <a:rPr lang="en-US" dirty="0"/>
              <a:t>`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4000" y="2780030"/>
            <a:ext cx="4267200" cy="388620"/>
          </a:xfrm>
          <a:prstGeom prst="roundRect">
            <a:avLst/>
          </a:prstGeom>
          <a:noFill/>
          <a:ln w="22225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04217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AutoShape 2"/>
          <p:cNvSpPr>
            <a:spLocks noGrp="1" noChangeArrowheads="1"/>
          </p:cNvSpPr>
          <p:nvPr>
            <p:ph type="title"/>
          </p:nvPr>
        </p:nvSpPr>
        <p:spPr>
          <a:xfrm>
            <a:off x="1447800" y="171450"/>
            <a:ext cx="7543800" cy="857250"/>
          </a:xfrm>
        </p:spPr>
        <p:txBody>
          <a:bodyPr/>
          <a:lstStyle/>
          <a:p>
            <a:r>
              <a:rPr lang="en-US" sz="3000" dirty="0" smtClean="0"/>
              <a:t>Hearst’s Patterns for extracting IS-A relations</a:t>
            </a:r>
            <a:endParaRPr lang="en-US" sz="3000" dirty="0"/>
          </a:p>
        </p:txBody>
      </p:sp>
      <p:sp>
        <p:nvSpPr>
          <p:cNvPr id="605187" name="Rectangle 3"/>
          <p:cNvSpPr>
            <a:spLocks noChangeArrowheads="1"/>
          </p:cNvSpPr>
          <p:nvPr/>
        </p:nvSpPr>
        <p:spPr bwMode="auto">
          <a:xfrm>
            <a:off x="1828801" y="1200150"/>
            <a:ext cx="56407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(Hearst, 1992):   Automatic Acquisition of Hyponyms</a:t>
            </a:r>
          </a:p>
        </p:txBody>
      </p:sp>
      <p:sp>
        <p:nvSpPr>
          <p:cNvPr id="605189" name="Rectangle 5"/>
          <p:cNvSpPr>
            <a:spLocks noChangeArrowheads="1"/>
          </p:cNvSpPr>
          <p:nvPr/>
        </p:nvSpPr>
        <p:spPr bwMode="auto">
          <a:xfrm>
            <a:off x="762000" y="1885950"/>
            <a:ext cx="7924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“Y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such as X ((, X)* (, 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and|or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 X)”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“such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Y as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X”</a:t>
            </a:r>
            <a:endParaRPr lang="en-US" sz="28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“X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or other Y”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“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and other Y”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“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Y including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X”</a:t>
            </a:r>
            <a:endParaRPr lang="en-US" sz="28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“Y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, especially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X”</a:t>
            </a:r>
            <a:endParaRPr lang="en-US" sz="28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515766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696200" cy="685800"/>
          </a:xfrm>
        </p:spPr>
        <p:txBody>
          <a:bodyPr/>
          <a:lstStyle/>
          <a:p>
            <a:r>
              <a:rPr lang="en-US" sz="3000" dirty="0"/>
              <a:t>Hearst’s Patterns for extracting IS-A relations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51451344"/>
              </p:ext>
            </p:extLst>
          </p:nvPr>
        </p:nvGraphicFramePr>
        <p:xfrm>
          <a:off x="381000" y="1466932"/>
          <a:ext cx="8534400" cy="4150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6629400"/>
              </a:tblGrid>
              <a:tr h="362237">
                <a:tc>
                  <a:txBody>
                    <a:bodyPr/>
                    <a:lstStyle/>
                    <a:p>
                      <a:r>
                        <a:rPr lang="en-US" sz="2100">
                          <a:latin typeface="Calibri"/>
                          <a:cs typeface="Calibri"/>
                        </a:rPr>
                        <a:t>Hearst pattern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latin typeface="Calibri"/>
                          <a:cs typeface="Calibri"/>
                        </a:rPr>
                        <a:t>Example occurrences</a:t>
                      </a:r>
                    </a:p>
                  </a:txBody>
                  <a:tcPr marT="34290" marB="34290"/>
                </a:tc>
              </a:tr>
              <a:tr h="53453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X and other </a:t>
                      </a:r>
                      <a:r>
                        <a:rPr lang="en-US" sz="2000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...temples, treasuries,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and other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important civic buildings.</a:t>
                      </a:r>
                    </a:p>
                  </a:txBody>
                  <a:tcPr marT="34290" marB="34290"/>
                </a:tc>
              </a:tr>
              <a:tr h="53453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X or other  Y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Bruises, wounds, broken bones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or other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injuries...</a:t>
                      </a:r>
                    </a:p>
                  </a:txBody>
                  <a:tcPr marT="34290" marB="34290"/>
                </a:tc>
              </a:tr>
              <a:tr h="48191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Y such as 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The bow lute,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such as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the Bambara </a:t>
                      </a:r>
                      <a:r>
                        <a:rPr lang="en-US" sz="2000" dirty="0" err="1">
                          <a:latin typeface="Calibri"/>
                          <a:cs typeface="Calibri"/>
                        </a:rPr>
                        <a:t>ndang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...</a:t>
                      </a:r>
                    </a:p>
                  </a:txBody>
                  <a:tcPr marT="34290" marB="34290"/>
                </a:tc>
              </a:tr>
              <a:tr h="53453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Such </a:t>
                      </a:r>
                      <a:r>
                        <a:rPr lang="en-US" sz="2000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Y as 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...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 authors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 Herrick, Goldsmith, and Shakespeare.</a:t>
                      </a:r>
                    </a:p>
                  </a:txBody>
                  <a:tcPr marT="34290" marB="34290"/>
                </a:tc>
              </a:tr>
              <a:tr h="53453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Y including 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...common-law countries,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including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 Canada and England...</a:t>
                      </a:r>
                    </a:p>
                  </a:txBody>
                  <a:tcPr marT="34290" marB="34290"/>
                </a:tc>
              </a:tr>
              <a:tr h="5345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Y , especially 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European countries,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especially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 France, England, and Spain...</a:t>
                      </a: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131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00050"/>
            <a:ext cx="7543800" cy="62865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Extracting Richer Relations Using Rules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0050" indent="-285750"/>
            <a:r>
              <a:rPr lang="en-US" sz="2800" dirty="0" smtClean="0">
                <a:ea typeface="ＭＳ Ｐゴシック" charset="0"/>
              </a:rPr>
              <a:t>Intuition: relations often hold between specific entities</a:t>
            </a:r>
          </a:p>
          <a:p>
            <a:pPr marL="742950" lvl="1" indent="-285750"/>
            <a:r>
              <a:rPr lang="en-US" sz="2800" dirty="0">
                <a:solidFill>
                  <a:srgbClr val="0000FF"/>
                </a:solidFill>
                <a:cs typeface="Calibri"/>
              </a:rPr>
              <a:t>located-in </a:t>
            </a:r>
            <a:r>
              <a:rPr lang="en-US" sz="2800" dirty="0">
                <a:cs typeface="Calibri"/>
              </a:rPr>
              <a:t>(ORGANIZATION, LOCATION)</a:t>
            </a:r>
          </a:p>
          <a:p>
            <a:pPr marL="742950" lvl="1" indent="-285750"/>
            <a:r>
              <a:rPr lang="en-US" sz="2800" dirty="0">
                <a:solidFill>
                  <a:srgbClr val="0000FF"/>
                </a:solidFill>
                <a:cs typeface="Calibri"/>
              </a:rPr>
              <a:t>founded</a:t>
            </a:r>
            <a:r>
              <a:rPr lang="en-US" sz="2800" dirty="0">
                <a:cs typeface="Calibri"/>
              </a:rPr>
              <a:t> (PERSON, ORGANIZATION)</a:t>
            </a:r>
          </a:p>
          <a:p>
            <a:pPr marL="742950" lvl="1" indent="-285750"/>
            <a:r>
              <a:rPr lang="en-US" sz="2800" dirty="0" smtClean="0">
                <a:solidFill>
                  <a:srgbClr val="0000FF"/>
                </a:solidFill>
                <a:cs typeface="Calibri"/>
              </a:rPr>
              <a:t>cures </a:t>
            </a:r>
            <a:r>
              <a:rPr lang="en-US" sz="2800" dirty="0" smtClean="0">
                <a:cs typeface="Calibri"/>
              </a:rPr>
              <a:t>(DRUG, DISEASE)</a:t>
            </a:r>
          </a:p>
          <a:p>
            <a:pPr marL="400050" indent="-285750"/>
            <a:r>
              <a:rPr lang="en-US" sz="2800" dirty="0" smtClean="0">
                <a:cs typeface="Calibri"/>
              </a:rPr>
              <a:t>Start with Named Entity tags to help extract relation!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93219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85750"/>
            <a:ext cx="7696200" cy="857250"/>
          </a:xfrm>
        </p:spPr>
        <p:txBody>
          <a:bodyPr/>
          <a:lstStyle/>
          <a:p>
            <a:r>
              <a:rPr lang="en-US" dirty="0" smtClean="0"/>
              <a:t>Named Entities aren’t quite enough.</a:t>
            </a:r>
            <a:br>
              <a:rPr lang="en-US" dirty="0" smtClean="0"/>
            </a:br>
            <a:r>
              <a:rPr lang="en-US" dirty="0" smtClean="0"/>
              <a:t>Which </a:t>
            </a:r>
            <a:r>
              <a:rPr lang="en-US" dirty="0"/>
              <a:t>relations hold between 2 entities?</a:t>
            </a:r>
          </a:p>
        </p:txBody>
      </p:sp>
      <p:pic>
        <p:nvPicPr>
          <p:cNvPr id="4" name="Content Placeholder 3" descr="200px-Pill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1" b="5101"/>
          <a:stretch>
            <a:fillRect/>
          </a:stretch>
        </p:blipFill>
        <p:spPr>
          <a:xfrm>
            <a:off x="838200" y="2495550"/>
            <a:ext cx="1676400" cy="654844"/>
          </a:xfrm>
        </p:spPr>
      </p:pic>
      <p:sp>
        <p:nvSpPr>
          <p:cNvPr id="45067" name="Rectangle 6"/>
          <p:cNvSpPr>
            <a:spLocks noChangeArrowheads="1"/>
          </p:cNvSpPr>
          <p:nvPr/>
        </p:nvSpPr>
        <p:spPr bwMode="auto">
          <a:xfrm>
            <a:off x="1143000" y="3333750"/>
            <a:ext cx="121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8000"/>
                </a:solidFill>
                <a:latin typeface="Calibri"/>
                <a:cs typeface="Calibri"/>
              </a:rPr>
              <a:t>Drug</a:t>
            </a:r>
            <a:endParaRPr lang="en-US" sz="3200" dirty="0">
              <a:solidFill>
                <a:srgbClr val="008000"/>
              </a:solidFill>
              <a:latin typeface="Calibri"/>
              <a:cs typeface="Calibri"/>
            </a:endParaRPr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6181726" y="348615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8000"/>
                </a:solidFill>
                <a:latin typeface="Calibri"/>
                <a:cs typeface="Calibri"/>
              </a:rPr>
              <a:t>Disease</a:t>
            </a: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3124200" y="2171700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Cure?</a:t>
            </a: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3200400" y="2800350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Prevent?</a:t>
            </a: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3200400" y="3486150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00FF"/>
                </a:solidFill>
                <a:latin typeface="Calibri"/>
                <a:cs typeface="Calibri"/>
              </a:rPr>
              <a:t>Cause?</a:t>
            </a:r>
            <a:endParaRPr 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pic>
        <p:nvPicPr>
          <p:cNvPr id="5" name="Picture 4" descr="200px-Gnome-face-si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38350"/>
            <a:ext cx="1416050" cy="141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874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3" grpId="0" autoUpdateAnimBg="0"/>
      <p:bldP spid="128014" grpId="0" autoUpdateAnimBg="0"/>
      <p:bldP spid="12801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85750"/>
            <a:ext cx="7696200" cy="857250"/>
          </a:xfrm>
        </p:spPr>
        <p:txBody>
          <a:bodyPr/>
          <a:lstStyle/>
          <a:p>
            <a:r>
              <a:rPr lang="en-US" dirty="0" smtClean="0"/>
              <a:t>What relations </a:t>
            </a:r>
            <a:r>
              <a:rPr lang="en-US" dirty="0"/>
              <a:t>hold between 2 entities?</a:t>
            </a:r>
          </a:p>
        </p:txBody>
      </p:sp>
      <p:sp>
        <p:nvSpPr>
          <p:cNvPr id="45067" name="Rectangle 6"/>
          <p:cNvSpPr>
            <a:spLocks noChangeArrowheads="1"/>
          </p:cNvSpPr>
          <p:nvPr/>
        </p:nvSpPr>
        <p:spPr bwMode="auto">
          <a:xfrm>
            <a:off x="685800" y="3333750"/>
            <a:ext cx="167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8000"/>
                </a:solidFill>
                <a:latin typeface="Calibri"/>
                <a:cs typeface="Calibri"/>
              </a:rPr>
              <a:t>PERSON</a:t>
            </a:r>
            <a:endParaRPr lang="en-US" sz="3200" dirty="0">
              <a:solidFill>
                <a:srgbClr val="008000"/>
              </a:solidFill>
              <a:latin typeface="Calibri"/>
              <a:cs typeface="Calibri"/>
            </a:endParaRPr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6086474" y="3409950"/>
            <a:ext cx="282892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8000"/>
                </a:solidFill>
                <a:latin typeface="Calibri"/>
                <a:cs typeface="Calibri"/>
              </a:rPr>
              <a:t>ORGANIZATION</a:t>
            </a:r>
            <a:endParaRPr lang="en-US" sz="3200" dirty="0">
              <a:solidFill>
                <a:srgbClr val="008000"/>
              </a:solidFill>
              <a:latin typeface="Calibri"/>
              <a:cs typeface="Calibri"/>
            </a:endParaRP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3124200" y="1657350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00FF"/>
                </a:solidFill>
                <a:latin typeface="Calibri"/>
                <a:cs typeface="Calibri"/>
              </a:rPr>
              <a:t>Founder?</a:t>
            </a:r>
            <a:endParaRPr 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3124200" y="2319338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00FF"/>
                </a:solidFill>
                <a:latin typeface="Calibri"/>
                <a:cs typeface="Calibri"/>
              </a:rPr>
              <a:t>Investor?</a:t>
            </a:r>
            <a:endParaRPr 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3124200" y="2981326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00FF"/>
                </a:solidFill>
                <a:latin typeface="Calibri"/>
                <a:cs typeface="Calibri"/>
              </a:rPr>
              <a:t>Member?</a:t>
            </a:r>
            <a:endParaRPr 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3124200" y="3643314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00FF"/>
                </a:solidFill>
                <a:latin typeface="Calibri"/>
                <a:cs typeface="Calibri"/>
              </a:rPr>
              <a:t>Employee?</a:t>
            </a:r>
            <a:endParaRPr 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pic>
        <p:nvPicPr>
          <p:cNvPr id="8" name="Picture 7" descr="200px-Emblem-person-gre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38350"/>
            <a:ext cx="1371600" cy="1371600"/>
          </a:xfrm>
          <a:prstGeom prst="rect">
            <a:avLst/>
          </a:prstGeom>
        </p:spPr>
      </p:pic>
      <p:pic>
        <p:nvPicPr>
          <p:cNvPr id="9" name="Picture 8" descr="320px-Sanyo_Electric_Corpora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00" y="1885950"/>
            <a:ext cx="1930400" cy="1447800"/>
          </a:xfrm>
          <a:prstGeom prst="rect">
            <a:avLst/>
          </a:prstGeom>
        </p:spPr>
      </p:pic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3124200" y="4305300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00FF"/>
                </a:solidFill>
                <a:latin typeface="Calibri"/>
                <a:cs typeface="Calibri"/>
              </a:rPr>
              <a:t>President?</a:t>
            </a:r>
            <a:endParaRPr 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1737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3" grpId="0" autoUpdateAnimBg="0"/>
      <p:bldP spid="128014" grpId="0" autoUpdateAnimBg="0"/>
      <p:bldP spid="128015" grpId="0" autoUpdateAnimBg="0"/>
      <p:bldP spid="10" grpId="0" autoUpdateAnimBg="0"/>
      <p:bldP spid="1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543800" cy="89535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Extracting Richer Relations Using Rules and</a:t>
            </a:r>
            <a:br>
              <a:rPr lang="en-US" dirty="0" smtClean="0"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ea typeface="ＭＳ Ｐゴシック" charset="0"/>
                <a:cs typeface="ＭＳ Ｐゴシック" charset="0"/>
              </a:rPr>
              <a:t>Named Entities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991600" cy="333375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Who holds </a:t>
            </a:r>
            <a:r>
              <a:rPr lang="en-US" dirty="0">
                <a:ea typeface="ＭＳ Ｐゴシック" charset="0"/>
                <a:cs typeface="ＭＳ Ｐゴシック" charset="0"/>
              </a:rPr>
              <a:t>what office in what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organization?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457200" lvl="1" indent="0" eaLnBrk="1" hangingPunct="1">
              <a:lnSpc>
                <a:spcPct val="110000"/>
              </a:lnSpc>
              <a:buNone/>
            </a:pPr>
            <a:r>
              <a:rPr lang="en-US" sz="2200" dirty="0" smtClean="0">
                <a:solidFill>
                  <a:srgbClr val="0000FF"/>
                </a:solidFill>
                <a:latin typeface="Calibri"/>
                <a:ea typeface="ＭＳ Ｐゴシック" charset="0"/>
                <a:cs typeface="Calibri"/>
              </a:rPr>
              <a:t>PERSON</a:t>
            </a:r>
            <a:r>
              <a:rPr lang="en-US" sz="2400" dirty="0" smtClean="0">
                <a:latin typeface="Courier"/>
                <a:ea typeface="ＭＳ Ｐゴシック" charset="0"/>
                <a:cs typeface="Courier"/>
              </a:rPr>
              <a:t>, </a:t>
            </a:r>
            <a:r>
              <a:rPr lang="en-US" sz="2200" dirty="0" smtClean="0">
                <a:solidFill>
                  <a:srgbClr val="008000"/>
                </a:solidFill>
                <a:latin typeface="Calibri"/>
                <a:ea typeface="ＭＳ Ｐゴシック" charset="0"/>
                <a:cs typeface="Calibri"/>
              </a:rPr>
              <a:t>POSITION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400" dirty="0" smtClean="0">
                <a:latin typeface="Courier"/>
                <a:ea typeface="ＭＳ Ｐゴシック" charset="0"/>
                <a:cs typeface="Courier"/>
              </a:rPr>
              <a:t>of</a:t>
            </a:r>
            <a:r>
              <a:rPr lang="en-US" sz="2400" dirty="0" smtClean="0"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ORG</a:t>
            </a:r>
            <a:endParaRPr lang="en-US" sz="2200" dirty="0">
              <a:solidFill>
                <a:srgbClr val="FF0000"/>
              </a:solidFill>
              <a:latin typeface="Calibri"/>
              <a:ea typeface="ＭＳ Ｐゴシック" charset="0"/>
              <a:cs typeface="Calibri"/>
            </a:endParaRPr>
          </a:p>
          <a:p>
            <a:pPr marL="1143000" lvl="2" eaLnBrk="1" hangingPunct="1"/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George Marshall</a:t>
            </a:r>
            <a:r>
              <a:rPr lang="en-US" dirty="0" smtClean="0">
                <a:ea typeface="ＭＳ Ｐゴシック" charset="0"/>
              </a:rPr>
              <a:t>, </a:t>
            </a:r>
            <a:r>
              <a:rPr lang="en-US" dirty="0" smtClean="0">
                <a:solidFill>
                  <a:srgbClr val="008000"/>
                </a:solidFill>
                <a:ea typeface="ＭＳ Ｐゴシック" charset="0"/>
              </a:rPr>
              <a:t>Secretary of State </a:t>
            </a:r>
            <a:r>
              <a:rPr lang="en-US" dirty="0" smtClean="0">
                <a:ea typeface="ＭＳ Ｐゴシック" charset="0"/>
              </a:rPr>
              <a:t>of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the United States</a:t>
            </a:r>
            <a:endParaRPr lang="en-US" dirty="0">
              <a:solidFill>
                <a:srgbClr val="FF0000"/>
              </a:solidFill>
              <a:ea typeface="ＭＳ Ｐゴシック" charset="0"/>
            </a:endParaRPr>
          </a:p>
          <a:p>
            <a:pPr marL="457200" lvl="1" indent="0" eaLnBrk="1" hangingPunct="1">
              <a:buNone/>
            </a:pPr>
            <a:r>
              <a:rPr lang="en-US" sz="2200" dirty="0" smtClean="0">
                <a:solidFill>
                  <a:srgbClr val="0000FF"/>
                </a:solidFill>
                <a:ea typeface="ＭＳ Ｐゴシック" charset="0"/>
              </a:rPr>
              <a:t>PERSON</a:t>
            </a:r>
            <a:r>
              <a:rPr lang="en-US" dirty="0" smtClean="0">
                <a:latin typeface="Courier"/>
                <a:ea typeface="ＭＳ Ｐゴシック" charset="0"/>
                <a:cs typeface="Courier"/>
              </a:rPr>
              <a:t>(</a:t>
            </a:r>
            <a:r>
              <a:rPr lang="en-US" dirty="0" err="1" smtClean="0">
                <a:latin typeface="Courier"/>
                <a:ea typeface="ＭＳ Ｐゴシック" charset="0"/>
                <a:cs typeface="Courier"/>
              </a:rPr>
              <a:t>named|appointed|chose|</a:t>
            </a:r>
            <a:r>
              <a:rPr lang="en-US" i="1" dirty="0" err="1" smtClean="0">
                <a:latin typeface="Calibri"/>
                <a:ea typeface="ＭＳ Ｐゴシック" charset="0"/>
                <a:cs typeface="Calibri"/>
              </a:rPr>
              <a:t>etc</a:t>
            </a:r>
            <a:r>
              <a:rPr lang="en-US" i="1" dirty="0" smtClean="0">
                <a:latin typeface="Calibri"/>
                <a:ea typeface="ＭＳ Ｐゴシック" charset="0"/>
                <a:cs typeface="Calibri"/>
              </a:rPr>
              <a:t>.</a:t>
            </a:r>
            <a:r>
              <a:rPr lang="en-US" dirty="0" smtClean="0">
                <a:latin typeface="Courier"/>
                <a:ea typeface="ＭＳ Ｐゴシック" charset="0"/>
                <a:cs typeface="Courier"/>
              </a:rPr>
              <a:t>) </a:t>
            </a:r>
            <a:r>
              <a:rPr lang="en-US" sz="2200" dirty="0" smtClean="0">
                <a:solidFill>
                  <a:srgbClr val="0000FF"/>
                </a:solidFill>
                <a:ea typeface="ＭＳ Ｐゴシック" charset="0"/>
              </a:rPr>
              <a:t>PERSON</a:t>
            </a:r>
            <a:r>
              <a:rPr lang="en-US" sz="2400" dirty="0" smtClean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en-US" sz="2400" dirty="0" smtClean="0">
                <a:ea typeface="ＭＳ Ｐゴシック" charset="0"/>
              </a:rPr>
              <a:t>Prep? </a:t>
            </a:r>
            <a:r>
              <a:rPr lang="en-US" sz="2200" dirty="0" smtClean="0">
                <a:solidFill>
                  <a:srgbClr val="008000"/>
                </a:solidFill>
                <a:ea typeface="ＭＳ Ｐゴシック" charset="0"/>
              </a:rPr>
              <a:t>POSITION</a:t>
            </a:r>
          </a:p>
          <a:p>
            <a:pPr marL="1085850" lvl="2" indent="-285750"/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Truman </a:t>
            </a:r>
            <a:r>
              <a:rPr lang="en-US" dirty="0" smtClean="0">
                <a:ea typeface="ＭＳ Ｐゴシック" charset="0"/>
              </a:rPr>
              <a:t>appointed </a:t>
            </a:r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Marshall </a:t>
            </a:r>
            <a:r>
              <a:rPr lang="en-US" dirty="0" smtClean="0">
                <a:ea typeface="ＭＳ Ｐゴシック" charset="0"/>
              </a:rPr>
              <a:t>Secretary of State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200" dirty="0" smtClean="0">
                <a:solidFill>
                  <a:srgbClr val="0000FF"/>
                </a:solidFill>
                <a:latin typeface="Calibri"/>
                <a:ea typeface="ＭＳ Ｐゴシック" charset="0"/>
                <a:cs typeface="Calibri"/>
              </a:rPr>
              <a:t>PERSON</a:t>
            </a:r>
            <a:r>
              <a:rPr lang="en-US" sz="2400" dirty="0" smtClean="0">
                <a:latin typeface="Calibri"/>
                <a:ea typeface="ＭＳ Ｐゴシック" charset="0"/>
                <a:cs typeface="Calibri"/>
              </a:rPr>
              <a:t> [be]? </a:t>
            </a:r>
            <a:r>
              <a:rPr lang="en-US" sz="2400" dirty="0">
                <a:latin typeface="Calibri"/>
                <a:ea typeface="ＭＳ Ｐゴシック" charset="0"/>
                <a:cs typeface="Calibri"/>
              </a:rPr>
              <a:t>(</a:t>
            </a:r>
            <a:r>
              <a:rPr lang="en-US" dirty="0" err="1">
                <a:latin typeface="Courier"/>
                <a:ea typeface="ＭＳ Ｐゴシック" charset="0"/>
                <a:cs typeface="Courier"/>
              </a:rPr>
              <a:t>named|</a:t>
            </a:r>
            <a:r>
              <a:rPr lang="en-US" dirty="0" err="1" smtClean="0">
                <a:latin typeface="Courier"/>
                <a:ea typeface="ＭＳ Ｐゴシック" charset="0"/>
                <a:cs typeface="Courier"/>
              </a:rPr>
              <a:t>appointed|</a:t>
            </a:r>
            <a:r>
              <a:rPr lang="en-US" i="1" dirty="0" err="1">
                <a:ea typeface="ＭＳ Ｐゴシック" charset="0"/>
                <a:cs typeface="Calibri"/>
              </a:rPr>
              <a:t>etc</a:t>
            </a:r>
            <a:r>
              <a:rPr lang="en-US" i="1" dirty="0">
                <a:ea typeface="ＭＳ Ｐゴシック" charset="0"/>
                <a:cs typeface="Calibri"/>
              </a:rPr>
              <a:t>.</a:t>
            </a:r>
            <a:r>
              <a:rPr lang="en-US" sz="2400" dirty="0">
                <a:latin typeface="Calibri"/>
                <a:ea typeface="ＭＳ Ｐゴシック" charset="0"/>
                <a:cs typeface="Calibri"/>
              </a:rPr>
              <a:t>) </a:t>
            </a:r>
            <a:r>
              <a:rPr lang="en-US" sz="2400" dirty="0" smtClean="0">
                <a:latin typeface="Calibri"/>
                <a:ea typeface="ＭＳ Ｐゴシック" charset="0"/>
                <a:cs typeface="Calibri"/>
              </a:rPr>
              <a:t>Prep? </a:t>
            </a:r>
            <a:r>
              <a:rPr lang="en-US" sz="2200" dirty="0" smtClean="0">
                <a:solidFill>
                  <a:srgbClr val="FF0000"/>
                </a:solidFill>
                <a:ea typeface="ＭＳ Ｐゴシック" charset="0"/>
                <a:cs typeface="Calibri"/>
              </a:rPr>
              <a:t>ORG</a:t>
            </a:r>
            <a:r>
              <a:rPr lang="en-US" sz="2200" dirty="0" smtClean="0">
                <a:solidFill>
                  <a:srgbClr val="008000"/>
                </a:solidFill>
                <a:ea typeface="ＭＳ Ｐゴシック" charset="0"/>
                <a:cs typeface="Calibri"/>
              </a:rPr>
              <a:t> POSITION</a:t>
            </a:r>
            <a:r>
              <a:rPr lang="en-US" sz="2400" dirty="0" smtClean="0">
                <a:ea typeface="ＭＳ Ｐゴシック" charset="0"/>
                <a:cs typeface="Calibri"/>
              </a:rPr>
              <a:t> 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George Marshall </a:t>
            </a:r>
            <a:r>
              <a:rPr lang="en-US" dirty="0" smtClean="0">
                <a:ea typeface="ＭＳ Ｐゴシック" charset="0"/>
              </a:rPr>
              <a:t>was named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US </a:t>
            </a:r>
            <a:r>
              <a:rPr lang="en-US" dirty="0" smtClean="0">
                <a:solidFill>
                  <a:srgbClr val="008000"/>
                </a:solidFill>
                <a:ea typeface="ＭＳ Ｐゴシック" charset="0"/>
              </a:rPr>
              <a:t>Secretary of State</a:t>
            </a:r>
            <a:endParaRPr lang="en-US" dirty="0">
              <a:solidFill>
                <a:srgbClr val="008000"/>
              </a:solidFill>
              <a:ea typeface="ＭＳ Ｐゴシック" charset="0"/>
            </a:endParaRPr>
          </a:p>
          <a:p>
            <a:pPr marL="742950" lvl="1" indent="-285750"/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280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24467</TotalTime>
  <Words>551</Words>
  <Application>Microsoft Macintosh PowerPoint</Application>
  <PresentationFormat>On-screen Show (16:9)</PresentationFormat>
  <Paragraphs>91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NLP-jurafsky</vt:lpstr>
      <vt:lpstr>Relation Extraction</vt:lpstr>
      <vt:lpstr>Rules for extracting IS-A relation</vt:lpstr>
      <vt:lpstr>Rules for extracting IS-A relation</vt:lpstr>
      <vt:lpstr>Hearst’s Patterns for extracting IS-A relations</vt:lpstr>
      <vt:lpstr>Hearst’s Patterns for extracting IS-A relations</vt:lpstr>
      <vt:lpstr>Extracting Richer Relations Using Rules</vt:lpstr>
      <vt:lpstr>Named Entities aren’t quite enough. Which relations hold between 2 entities?</vt:lpstr>
      <vt:lpstr>What relations hold between 2 entities?</vt:lpstr>
      <vt:lpstr>Extracting Richer Relations Using Rules and Named Entities</vt:lpstr>
      <vt:lpstr>Hand-built patterns for relations</vt:lpstr>
      <vt:lpstr>Relation Extraction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Leon Lin</cp:lastModifiedBy>
  <cp:revision>507</cp:revision>
  <cp:lastPrinted>2009-04-20T16:46:08Z</cp:lastPrinted>
  <dcterms:created xsi:type="dcterms:W3CDTF">2010-04-19T15:31:24Z</dcterms:created>
  <dcterms:modified xsi:type="dcterms:W3CDTF">2012-02-12T10:17:31Z</dcterms:modified>
</cp:coreProperties>
</file>