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560" r:id="rId2"/>
    <p:sldId id="590" r:id="rId3"/>
    <p:sldId id="506" r:id="rId4"/>
    <p:sldId id="598" r:id="rId5"/>
    <p:sldId id="508" r:id="rId6"/>
    <p:sldId id="511" r:id="rId7"/>
    <p:sldId id="512" r:id="rId8"/>
    <p:sldId id="599" r:id="rId9"/>
    <p:sldId id="514" r:id="rId10"/>
    <p:sldId id="515" r:id="rId11"/>
    <p:sldId id="516" r:id="rId12"/>
    <p:sldId id="608" r:id="rId13"/>
    <p:sldId id="517" r:id="rId14"/>
    <p:sldId id="602" r:id="rId15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9359"/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9" autoAdjust="0"/>
    <p:restoredTop sz="86867" autoAdjust="0"/>
  </p:normalViewPr>
  <p:slideViewPr>
    <p:cSldViewPr>
      <p:cViewPr>
        <p:scale>
          <a:sx n="100" d="100"/>
          <a:sy n="100" d="100"/>
        </p:scale>
        <p:origin x="-2040" y="-10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7EA257-BBC4-3B4D-BF0C-1044415BD0E4}" type="slidenum">
              <a:rPr lang="en-US"/>
              <a:pPr/>
              <a:t>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C14AA-EDBF-4E41-AC82-B21356B2D980}" type="slidenum">
              <a:rPr lang="en-US"/>
              <a:pPr/>
              <a:t>10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Supervised relation extraction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0725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28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28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28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r>
              <a:rPr lang="en-US" sz="2800" i="1" dirty="0" smtClean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lang="en-US" sz="3200" dirty="0"/>
          </a:p>
        </p:txBody>
      </p:sp>
      <p:pic>
        <p:nvPicPr>
          <p:cNvPr id="686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96" y="1267697"/>
            <a:ext cx="8219955" cy="376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7150" dist="762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644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Classifiers for supervised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Now you can use any classifier you like</a:t>
            </a:r>
          </a:p>
          <a:p>
            <a:pPr lvl="1"/>
            <a:r>
              <a:rPr lang="en-US" sz="2400" dirty="0" err="1" smtClean="0"/>
              <a:t>MaxEnt</a:t>
            </a:r>
            <a:endParaRPr lang="en-US" sz="2400" dirty="0"/>
          </a:p>
          <a:p>
            <a:pPr lvl="1"/>
            <a:r>
              <a:rPr lang="en-US" sz="2400" dirty="0"/>
              <a:t>Naïve Bayes</a:t>
            </a:r>
          </a:p>
          <a:p>
            <a:pPr lvl="1"/>
            <a:r>
              <a:rPr lang="en-US" sz="2400" dirty="0"/>
              <a:t>SVM</a:t>
            </a:r>
          </a:p>
          <a:p>
            <a:pPr lvl="1"/>
            <a:r>
              <a:rPr lang="en-US" sz="2400" dirty="0" smtClean="0"/>
              <a:t>...</a:t>
            </a:r>
          </a:p>
          <a:p>
            <a:r>
              <a:rPr lang="en-US" dirty="0" smtClean="0"/>
              <a:t>Train it on the training set, tune on the </a:t>
            </a:r>
            <a:r>
              <a:rPr lang="en-US" dirty="0" err="1" smtClean="0"/>
              <a:t>dev</a:t>
            </a:r>
            <a:r>
              <a:rPr lang="en-US" dirty="0" smtClean="0"/>
              <a:t> set, test on the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06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686800" cy="3790950"/>
          </a:xfrm>
        </p:spPr>
        <p:txBody>
          <a:bodyPr/>
          <a:lstStyle/>
          <a:p>
            <a:r>
              <a:rPr lang="en-US" sz="2800" dirty="0" smtClean="0"/>
              <a:t>Compute P/R/F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for each relation</a:t>
            </a:r>
          </a:p>
          <a:p>
            <a:pPr lvl="1"/>
            <a:endParaRPr lang="en-US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219827"/>
              </p:ext>
            </p:extLst>
          </p:nvPr>
        </p:nvGraphicFramePr>
        <p:xfrm>
          <a:off x="1219200" y="2114550"/>
          <a:ext cx="441287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2273300" imgH="431800" progId="Equation.3">
                  <p:embed/>
                </p:oleObj>
              </mc:Choice>
              <mc:Fallback>
                <p:oleObj name="Equation" r:id="rId3" imgW="2273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114550"/>
                        <a:ext cx="4412876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373870"/>
              </p:ext>
            </p:extLst>
          </p:nvPr>
        </p:nvGraphicFramePr>
        <p:xfrm>
          <a:off x="1219200" y="3409950"/>
          <a:ext cx="443753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2286000" imgH="431800" progId="Equation.3">
                  <p:embed/>
                </p:oleObj>
              </mc:Choice>
              <mc:Fallback>
                <p:oleObj name="Equation" r:id="rId5" imgW="2286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3409950"/>
                        <a:ext cx="443753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693539"/>
              </p:ext>
            </p:extLst>
          </p:nvPr>
        </p:nvGraphicFramePr>
        <p:xfrm>
          <a:off x="6553200" y="2571750"/>
          <a:ext cx="156332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7" imgW="673100" imgH="393700" progId="Equation.3">
                  <p:embed/>
                </p:oleObj>
              </mc:Choice>
              <mc:Fallback>
                <p:oleObj name="Equation" r:id="rId7" imgW="673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53200" y="2571750"/>
                        <a:ext cx="1563329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10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28750"/>
            <a:ext cx="8153400" cy="394335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+</a:t>
            </a:r>
            <a:r>
              <a:rPr lang="en-US" sz="2800" dirty="0" smtClean="0"/>
              <a:t>  Can </a:t>
            </a:r>
            <a:r>
              <a:rPr lang="en-US" sz="2800" dirty="0"/>
              <a:t>get high accuracies with enough hand-labeled training </a:t>
            </a:r>
            <a:r>
              <a:rPr lang="en-US" sz="2800" dirty="0" smtClean="0"/>
              <a:t>data, if test similar enough to training</a:t>
            </a:r>
            <a:endParaRPr lang="en-US" sz="2800" dirty="0"/>
          </a:p>
          <a:p>
            <a:pPr marL="0" indent="0">
              <a:buNone/>
            </a:pPr>
            <a:r>
              <a:rPr lang="en-US" sz="3600" b="1" dirty="0" smtClean="0"/>
              <a:t>- </a:t>
            </a:r>
            <a:r>
              <a:rPr lang="en-US" sz="2800" dirty="0" smtClean="0"/>
              <a:t>  </a:t>
            </a:r>
            <a:r>
              <a:rPr lang="en-US" sz="2800" dirty="0"/>
              <a:t>L</a:t>
            </a:r>
            <a:r>
              <a:rPr lang="en-US" sz="2800" dirty="0" smtClean="0"/>
              <a:t>abeling a large training set is expensive</a:t>
            </a:r>
          </a:p>
          <a:p>
            <a:pPr marL="0" indent="0">
              <a:buNone/>
            </a:pPr>
            <a:r>
              <a:rPr lang="en-US" sz="3600" b="1" dirty="0" smtClean="0"/>
              <a:t>- </a:t>
            </a:r>
            <a:r>
              <a:rPr lang="en-US" sz="2800" dirty="0" smtClean="0"/>
              <a:t>  Supervised models are brittle, don’t generalize well to different genres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5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Supervised relation extraction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0688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machine learning for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 set of relations we’d like to extract</a:t>
            </a:r>
          </a:p>
          <a:p>
            <a:r>
              <a:rPr lang="en-US" dirty="0" smtClean="0"/>
              <a:t>Choose a set of relevant named entities</a:t>
            </a:r>
          </a:p>
          <a:p>
            <a:r>
              <a:rPr lang="en-US" dirty="0" smtClean="0"/>
              <a:t>Find and label data</a:t>
            </a:r>
          </a:p>
          <a:p>
            <a:pPr lvl="1"/>
            <a:r>
              <a:rPr lang="en-US" dirty="0" smtClean="0"/>
              <a:t>Choose a representative corpus</a:t>
            </a:r>
          </a:p>
          <a:p>
            <a:pPr lvl="1"/>
            <a:r>
              <a:rPr lang="en-US" dirty="0" smtClean="0"/>
              <a:t>Label the named entities in the corpus</a:t>
            </a:r>
          </a:p>
          <a:p>
            <a:pPr lvl="1"/>
            <a:r>
              <a:rPr lang="en-US" dirty="0" smtClean="0"/>
              <a:t>Hand-label the relations between these entities</a:t>
            </a:r>
          </a:p>
          <a:p>
            <a:pPr lvl="1"/>
            <a:r>
              <a:rPr lang="en-US" dirty="0" smtClean="0"/>
              <a:t>Break into training, development, and test</a:t>
            </a:r>
          </a:p>
          <a:p>
            <a:r>
              <a:rPr lang="en-US" dirty="0" smtClean="0"/>
              <a:t>Train a classifier on the training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1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467600" cy="1123950"/>
          </a:xfrm>
        </p:spPr>
        <p:txBody>
          <a:bodyPr/>
          <a:lstStyle/>
          <a:p>
            <a:r>
              <a:rPr lang="en-US" sz="3600" dirty="0" smtClean="0"/>
              <a:t>How to do classification in supervised </a:t>
            </a:r>
            <a:r>
              <a:rPr lang="en-US" sz="3600" dirty="0"/>
              <a:t>r</a:t>
            </a:r>
            <a:r>
              <a:rPr lang="en-US" sz="3600" dirty="0" smtClean="0"/>
              <a:t>elation </a:t>
            </a:r>
            <a:r>
              <a:rPr lang="en-US" sz="3600" dirty="0"/>
              <a:t>e</a:t>
            </a:r>
            <a:r>
              <a:rPr lang="en-US" sz="3600" dirty="0" smtClean="0"/>
              <a:t>xtraction</a:t>
            </a:r>
            <a:endParaRPr lang="en-US" sz="3600" dirty="0"/>
          </a:p>
        </p:txBody>
      </p:sp>
      <p:sp>
        <p:nvSpPr>
          <p:cNvPr id="532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763000" cy="3657600"/>
          </a:xfrm>
        </p:spPr>
        <p:txBody>
          <a:bodyPr/>
          <a:lstStyle/>
          <a:p>
            <a:pPr marL="490538" indent="-514350">
              <a:buFont typeface="+mj-lt"/>
              <a:buAutoNum type="arabicPeriod"/>
            </a:pPr>
            <a:r>
              <a:rPr lang="en-US" sz="3200" dirty="0" smtClean="0">
                <a:latin typeface="Calibri"/>
                <a:cs typeface="Calibri"/>
              </a:rPr>
              <a:t>Find </a:t>
            </a:r>
            <a:r>
              <a:rPr lang="en-US" sz="3200" dirty="0">
                <a:latin typeface="Calibri"/>
                <a:cs typeface="Calibri"/>
              </a:rPr>
              <a:t>all pairs of named </a:t>
            </a:r>
            <a:r>
              <a:rPr lang="en-US" sz="3200" dirty="0" smtClean="0">
                <a:latin typeface="Calibri"/>
                <a:cs typeface="Calibri"/>
              </a:rPr>
              <a:t>entities </a:t>
            </a:r>
            <a:r>
              <a:rPr lang="en-US" sz="2000" dirty="0" smtClean="0">
                <a:latin typeface="Calibri"/>
                <a:cs typeface="Calibri"/>
              </a:rPr>
              <a:t>(usually in same sentence)</a:t>
            </a:r>
            <a:endParaRPr lang="en-US" sz="3200" dirty="0">
              <a:latin typeface="Calibri"/>
              <a:cs typeface="Calibri"/>
            </a:endParaRPr>
          </a:p>
          <a:p>
            <a:pPr marL="490538" indent="-514350">
              <a:buFont typeface="+mj-lt"/>
              <a:buAutoNum type="arabicPeriod"/>
            </a:pPr>
            <a:r>
              <a:rPr lang="en-US" sz="3200" dirty="0">
                <a:latin typeface="Calibri"/>
                <a:cs typeface="Calibri"/>
              </a:rPr>
              <a:t>Decide if 2 entities are related</a:t>
            </a:r>
          </a:p>
          <a:p>
            <a:pPr marL="490538" indent="-514350">
              <a:buFont typeface="+mj-lt"/>
              <a:buAutoNum type="arabicPeriod"/>
            </a:pPr>
            <a:r>
              <a:rPr lang="en-US" sz="3200" dirty="0">
                <a:latin typeface="Calibri"/>
                <a:cs typeface="Calibri"/>
              </a:rPr>
              <a:t>If yes, </a:t>
            </a:r>
            <a:r>
              <a:rPr lang="en-US" sz="3200" dirty="0" smtClean="0">
                <a:latin typeface="Calibri"/>
                <a:cs typeface="Calibri"/>
              </a:rPr>
              <a:t>classify the </a:t>
            </a:r>
            <a:r>
              <a:rPr lang="en-US" sz="3200" dirty="0">
                <a:latin typeface="Calibri"/>
                <a:cs typeface="Calibri"/>
              </a:rPr>
              <a:t>relation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Calibri"/>
                <a:cs typeface="Calibri"/>
              </a:rPr>
              <a:t>Why the extra step?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Faster classification training by </a:t>
            </a:r>
            <a:r>
              <a:rPr lang="en-US" sz="2400" dirty="0">
                <a:latin typeface="Calibri"/>
                <a:cs typeface="Calibri"/>
              </a:rPr>
              <a:t>eliminating most pairs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Can use distinct feature</a:t>
            </a:r>
            <a:r>
              <a:rPr lang="en-US" sz="2400" dirty="0">
                <a:latin typeface="Calibri"/>
                <a:cs typeface="Calibri"/>
              </a:rPr>
              <a:t>-sets </a:t>
            </a:r>
            <a:r>
              <a:rPr lang="en-US" sz="2400" dirty="0" smtClean="0">
                <a:latin typeface="Calibri"/>
                <a:cs typeface="Calibri"/>
              </a:rPr>
              <a:t>appropriate </a:t>
            </a:r>
            <a:r>
              <a:rPr lang="en-US" sz="2400" dirty="0">
                <a:latin typeface="Calibri"/>
                <a:cs typeface="Calibri"/>
              </a:rPr>
              <a:t>for each task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A600D-5103-8D45-A2C3-1551A77309D9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0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533400"/>
          </a:xfrm>
        </p:spPr>
        <p:txBody>
          <a:bodyPr/>
          <a:lstStyle/>
          <a:p>
            <a:r>
              <a:rPr lang="en-US" dirty="0" smtClean="0"/>
              <a:t>Automated Content Extraction (ACE)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51523"/>
            <a:ext cx="8343900" cy="36628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666750"/>
            <a:ext cx="771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17 sub-relations of 6 relations from 2008 </a:t>
            </a:r>
            <a:r>
              <a:rPr lang="en-US" sz="1800" dirty="0"/>
              <a:t>“Relation Extraction Task</a:t>
            </a:r>
            <a:r>
              <a:rPr lang="en-US" sz="1800" dirty="0" smtClean="0"/>
              <a:t>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246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/>
              <a:t>Relation Extraction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534400" cy="5334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Classify the relation </a:t>
            </a:r>
            <a:r>
              <a:rPr lang="en-US" sz="2800" dirty="0"/>
              <a:t>between </a:t>
            </a:r>
            <a:r>
              <a:rPr lang="en-US" sz="2800" dirty="0" smtClean="0"/>
              <a:t>two entities </a:t>
            </a:r>
            <a:r>
              <a:rPr lang="en-US" sz="2800" dirty="0"/>
              <a:t>in a </a:t>
            </a:r>
            <a:r>
              <a:rPr lang="en-US" sz="2800" dirty="0" smtClean="0"/>
              <a:t>sentence</a:t>
            </a:r>
            <a:endParaRPr lang="en-US" sz="2800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57200" y="2121753"/>
            <a:ext cx="8001000" cy="830997"/>
          </a:xfrm>
          <a:prstGeom prst="rect">
            <a:avLst/>
          </a:prstGeom>
          <a:solidFill>
            <a:srgbClr val="BA935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said.</a:t>
            </a:r>
            <a:endParaRPr lang="en-US" dirty="0"/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152400" y="4324350"/>
            <a:ext cx="1828800" cy="685800"/>
          </a:xfrm>
          <a:prstGeom prst="homePlate">
            <a:avLst>
              <a:gd name="adj" fmla="val 0"/>
            </a:avLst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SUBSIDIARY</a:t>
            </a:r>
            <a:endParaRPr lang="en-US" sz="2000" b="1" dirty="0"/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228600" y="3333750"/>
            <a:ext cx="1447800" cy="6858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FAMILY</a:t>
            </a:r>
            <a:endParaRPr lang="en-US" sz="2000" b="1" dirty="0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6781800" y="3105150"/>
            <a:ext cx="1981200" cy="6858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EMPLOYMENT</a:t>
            </a:r>
            <a:endParaRPr lang="en-US" sz="2000" b="1" dirty="0"/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6096000" y="3333750"/>
            <a:ext cx="609600" cy="685800"/>
          </a:xfrm>
          <a:prstGeom prst="homePlate">
            <a:avLst>
              <a:gd name="adj" fmla="val 746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NIL</a:t>
            </a:r>
          </a:p>
        </p:txBody>
      </p:sp>
      <p:sp>
        <p:nvSpPr>
          <p:cNvPr id="29" name="AutoShape 17"/>
          <p:cNvSpPr>
            <a:spLocks noChangeArrowheads="1"/>
          </p:cNvSpPr>
          <p:nvPr/>
        </p:nvSpPr>
        <p:spPr bwMode="auto">
          <a:xfrm>
            <a:off x="2209800" y="4324350"/>
            <a:ext cx="1447800" cy="6858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FOUNDER</a:t>
            </a:r>
            <a:endParaRPr lang="en-US" sz="2000" b="1" dirty="0"/>
          </a:p>
        </p:txBody>
      </p:sp>
      <p:sp>
        <p:nvSpPr>
          <p:cNvPr id="30" name="AutoShape 17"/>
          <p:cNvSpPr>
            <a:spLocks noChangeArrowheads="1"/>
          </p:cNvSpPr>
          <p:nvPr/>
        </p:nvSpPr>
        <p:spPr bwMode="auto">
          <a:xfrm>
            <a:off x="1752600" y="3486150"/>
            <a:ext cx="1219200" cy="6858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CITIZEN</a:t>
            </a:r>
            <a:endParaRPr lang="en-US" sz="2000" b="1" dirty="0"/>
          </a:p>
        </p:txBody>
      </p:sp>
      <p:sp>
        <p:nvSpPr>
          <p:cNvPr id="31" name="AutoShape 16"/>
          <p:cNvSpPr>
            <a:spLocks noChangeArrowheads="1"/>
          </p:cNvSpPr>
          <p:nvPr/>
        </p:nvSpPr>
        <p:spPr bwMode="auto">
          <a:xfrm>
            <a:off x="6172200" y="4171950"/>
            <a:ext cx="1600200" cy="6858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INVENTOR</a:t>
            </a:r>
            <a:endParaRPr lang="en-US" sz="2000" b="1" dirty="0"/>
          </a:p>
        </p:txBody>
      </p:sp>
      <p:sp>
        <p:nvSpPr>
          <p:cNvPr id="32" name="AutoShape 17"/>
          <p:cNvSpPr>
            <a:spLocks noChangeArrowheads="1"/>
          </p:cNvSpPr>
          <p:nvPr/>
        </p:nvSpPr>
        <p:spPr bwMode="auto">
          <a:xfrm>
            <a:off x="7912100" y="3943350"/>
            <a:ext cx="1219200" cy="6858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/>
              <a:t>…</a:t>
            </a:r>
            <a:endParaRPr lang="en-US" sz="3200" b="1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685800" y="2114550"/>
            <a:ext cx="2362200" cy="457200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495800" y="2495550"/>
            <a:ext cx="1600200" cy="457200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008895" y="1943100"/>
            <a:ext cx="626424" cy="381000"/>
          </a:xfrm>
          <a:custGeom>
            <a:avLst/>
            <a:gdLst>
              <a:gd name="connsiteX0" fmla="*/ 39105 w 626424"/>
              <a:gd name="connsiteY0" fmla="*/ 330200 h 381000"/>
              <a:gd name="connsiteX1" fmla="*/ 39105 w 626424"/>
              <a:gd name="connsiteY1" fmla="*/ 266700 h 381000"/>
              <a:gd name="connsiteX2" fmla="*/ 445505 w 626424"/>
              <a:gd name="connsiteY2" fmla="*/ 0 h 381000"/>
              <a:gd name="connsiteX3" fmla="*/ 445505 w 626424"/>
              <a:gd name="connsiteY3" fmla="*/ 0 h 381000"/>
              <a:gd name="connsiteX4" fmla="*/ 623305 w 626424"/>
              <a:gd name="connsiteY4" fmla="*/ 114300 h 381000"/>
              <a:gd name="connsiteX5" fmla="*/ 559805 w 626424"/>
              <a:gd name="connsiteY5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424" h="381000">
                <a:moveTo>
                  <a:pt x="39105" y="330200"/>
                </a:moveTo>
                <a:cubicBezTo>
                  <a:pt x="5238" y="325966"/>
                  <a:pt x="-28628" y="321733"/>
                  <a:pt x="39105" y="266700"/>
                </a:cubicBezTo>
                <a:cubicBezTo>
                  <a:pt x="106838" y="211667"/>
                  <a:pt x="445505" y="0"/>
                  <a:pt x="445505" y="0"/>
                </a:cubicBezTo>
                <a:lnTo>
                  <a:pt x="445505" y="0"/>
                </a:lnTo>
                <a:cubicBezTo>
                  <a:pt x="475138" y="19050"/>
                  <a:pt x="604255" y="50800"/>
                  <a:pt x="623305" y="114300"/>
                </a:cubicBezTo>
                <a:cubicBezTo>
                  <a:pt x="642355" y="177800"/>
                  <a:pt x="568272" y="342900"/>
                  <a:pt x="559805" y="381000"/>
                </a:cubicBezTo>
              </a:path>
            </a:pathLst>
          </a:custGeom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7168" name="Straight Connector 7167"/>
          <p:cNvCxnSpPr/>
          <p:nvPr/>
        </p:nvCxnSpPr>
        <p:spPr bwMode="auto">
          <a:xfrm>
            <a:off x="1524000" y="2571750"/>
            <a:ext cx="3009900" cy="1752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174" name="Straight Connector 7173"/>
          <p:cNvCxnSpPr/>
          <p:nvPr/>
        </p:nvCxnSpPr>
        <p:spPr bwMode="auto">
          <a:xfrm flipH="1">
            <a:off x="4953000" y="2952750"/>
            <a:ext cx="342900" cy="1600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15" name="Picture 14" descr="200px-Gtk-dialog-ques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943350"/>
            <a:ext cx="1035050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0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animBg="1"/>
      <p:bldP spid="7184" grpId="0" animBg="1"/>
      <p:bldP spid="7185" grpId="0" animBg="1"/>
      <p:bldP spid="7187" grpId="0" animBg="1"/>
      <p:bldP spid="29" grpId="0" animBg="1"/>
      <p:bldP spid="30" grpId="0" animBg="1"/>
      <p:bldP spid="31" grpId="0" animBg="1"/>
      <p:bldP spid="32" grpId="0" animBg="1"/>
      <p:bldP spid="17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Word Features for Relation Extraction</a:t>
            </a:r>
            <a:endParaRPr lang="en-US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57350"/>
            <a:ext cx="8839200" cy="340995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Headwords of M1 and M2, and combination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Airlines             Wagner               Airlines-Wagner</a:t>
            </a:r>
          </a:p>
          <a:p>
            <a:r>
              <a:rPr lang="en-US" dirty="0" smtClean="0">
                <a:latin typeface="Calibri"/>
                <a:cs typeface="Calibri"/>
              </a:rPr>
              <a:t>Bag </a:t>
            </a:r>
            <a:r>
              <a:rPr lang="en-US" dirty="0">
                <a:latin typeface="Calibri"/>
                <a:cs typeface="Calibri"/>
              </a:rPr>
              <a:t>of words and bigrams in M1 and </a:t>
            </a:r>
            <a:r>
              <a:rPr lang="en-US" dirty="0" smtClean="0">
                <a:latin typeface="Calibri"/>
                <a:cs typeface="Calibri"/>
              </a:rPr>
              <a:t>M2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          {American, Airlines, Tim, Wagner, American Airlines, Tim Wagner}</a:t>
            </a:r>
            <a:endParaRPr lang="en-US" sz="2000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Words or bigrams in </a:t>
            </a:r>
            <a:r>
              <a:rPr lang="en-US" dirty="0" smtClean="0">
                <a:latin typeface="Calibri"/>
                <a:cs typeface="Calibri"/>
              </a:rPr>
              <a:t>particular positions left </a:t>
            </a:r>
            <a:r>
              <a:rPr lang="en-US" dirty="0">
                <a:latin typeface="Calibri"/>
                <a:cs typeface="Calibri"/>
              </a:rPr>
              <a:t>and right </a:t>
            </a:r>
            <a:r>
              <a:rPr lang="en-US" dirty="0" smtClean="0">
                <a:latin typeface="Calibri"/>
                <a:cs typeface="Calibri"/>
              </a:rPr>
              <a:t>of M1/M2</a:t>
            </a:r>
            <a:endParaRPr lang="en-US" dirty="0">
              <a:latin typeface="Calibri"/>
              <a:cs typeface="Calibri"/>
            </a:endParaRPr>
          </a:p>
          <a:p>
            <a:pPr marL="800100" lvl="2" indent="0">
              <a:buNone/>
            </a:pPr>
            <a:r>
              <a:rPr lang="en-US" i="1" dirty="0" smtClean="0">
                <a:latin typeface="Calibri"/>
                <a:cs typeface="Calibri"/>
              </a:rPr>
              <a:t>M2: -1 </a:t>
            </a:r>
            <a:r>
              <a:rPr lang="en-US" i="1" dirty="0" smtClean="0">
                <a:solidFill>
                  <a:srgbClr val="0000FF"/>
                </a:solidFill>
                <a:latin typeface="Calibri"/>
                <a:cs typeface="Calibri"/>
              </a:rPr>
              <a:t>spokesman</a:t>
            </a:r>
          </a:p>
          <a:p>
            <a:pPr marL="800100" lvl="2" indent="0">
              <a:buNone/>
            </a:pPr>
            <a:r>
              <a:rPr lang="en-US" i="1" dirty="0" smtClean="0">
                <a:latin typeface="Calibri"/>
                <a:cs typeface="Calibri"/>
              </a:rPr>
              <a:t>M2: +1 </a:t>
            </a:r>
            <a:r>
              <a:rPr lang="en-US" i="1" dirty="0" smtClean="0">
                <a:solidFill>
                  <a:srgbClr val="0000FF"/>
                </a:solidFill>
                <a:latin typeface="Calibri"/>
                <a:cs typeface="Calibri"/>
              </a:rPr>
              <a:t>said</a:t>
            </a:r>
            <a:endParaRPr lang="en-US" i="1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Bag of words or bigrams between the two </a:t>
            </a:r>
            <a:r>
              <a:rPr lang="en-US" dirty="0" smtClean="0">
                <a:latin typeface="Calibri"/>
                <a:cs typeface="Calibri"/>
              </a:rPr>
              <a:t>entities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{a, AMR, of, immediately, matched, move, spokesman, the, unit}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1123950"/>
            <a:ext cx="918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sz="1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52550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Mention 1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7859" y="1352550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Mention 2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942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</a:t>
            </a:r>
            <a:r>
              <a:rPr lang="en-US" dirty="0"/>
              <a:t>Entity Type and Mention </a:t>
            </a:r>
            <a:r>
              <a:rPr lang="en-US" dirty="0" smtClean="0"/>
              <a:t>Level</a:t>
            </a:r>
            <a:br>
              <a:rPr lang="en-US" dirty="0" smtClean="0"/>
            </a:br>
            <a:r>
              <a:rPr lang="en-US" dirty="0" smtClean="0"/>
              <a:t>Features for Relation Extraction</a:t>
            </a:r>
            <a:endParaRPr lang="en-US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962150"/>
            <a:ext cx="8534400" cy="302895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Named-entity </a:t>
            </a:r>
            <a:r>
              <a:rPr lang="en-US" dirty="0" smtClean="0">
                <a:latin typeface="Calibri"/>
                <a:cs typeface="Calibri"/>
              </a:rPr>
              <a:t>types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M1: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ORG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M2: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PERSON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Concatenation </a:t>
            </a:r>
            <a:r>
              <a:rPr lang="en-US" dirty="0">
                <a:latin typeface="Calibri"/>
                <a:cs typeface="Calibri"/>
              </a:rPr>
              <a:t>of </a:t>
            </a:r>
            <a:r>
              <a:rPr lang="en-US" dirty="0" smtClean="0">
                <a:latin typeface="Calibri"/>
                <a:cs typeface="Calibri"/>
              </a:rPr>
              <a:t>the two named-entity types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ORG-PERSON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Entity Level of M1 and M2 </a:t>
            </a:r>
            <a:r>
              <a:rPr lang="en-US" dirty="0" smtClean="0">
                <a:latin typeface="Calibri"/>
                <a:cs typeface="Calibri"/>
              </a:rPr>
              <a:t> (NAME, NOMINAL, PRONOUN)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M1: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NAME		[it  </a:t>
            </a:r>
            <a:r>
              <a:rPr lang="en-US" dirty="0" smtClean="0">
                <a:latin typeface="Calibri"/>
                <a:cs typeface="Calibri"/>
              </a:rPr>
              <a:t>or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 he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would be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PRONOUN]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M2: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NAME		[the company 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would be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NOMINAL]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88018"/>
            <a:ext cx="918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sz="1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1661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Mention 1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7859" y="151661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Mention 2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92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Features for Relation Extraction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962150"/>
            <a:ext cx="8534400" cy="3028950"/>
          </a:xfrm>
        </p:spPr>
        <p:txBody>
          <a:bodyPr/>
          <a:lstStyle/>
          <a:p>
            <a:r>
              <a:rPr lang="en-US" dirty="0" smtClean="0">
                <a:cs typeface="Calibri"/>
              </a:rPr>
              <a:t>Base </a:t>
            </a:r>
            <a:r>
              <a:rPr lang="en-US" dirty="0">
                <a:cs typeface="Calibri"/>
              </a:rPr>
              <a:t>syntactic chunk sequence from one to the </a:t>
            </a:r>
            <a:r>
              <a:rPr lang="en-US" dirty="0" smtClean="0">
                <a:cs typeface="Calibri"/>
              </a:rPr>
              <a:t>other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cs typeface="Calibri"/>
              </a:rPr>
              <a:t>NP     NP    PP   VP    NP    NP</a:t>
            </a:r>
          </a:p>
          <a:p>
            <a:r>
              <a:rPr lang="en-US" dirty="0">
                <a:cs typeface="Calibri"/>
              </a:rPr>
              <a:t>Constituent path through the tree from one to the other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cs typeface="Calibri"/>
              </a:rPr>
              <a:t>NP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 dirty="0">
                <a:solidFill>
                  <a:srgbClr val="0000FF"/>
                </a:solidFill>
                <a:cs typeface="Calibri"/>
              </a:rPr>
              <a:t>NP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dirty="0">
                <a:solidFill>
                  <a:srgbClr val="0000FF"/>
                </a:solidFill>
                <a:cs typeface="Calibri"/>
              </a:rPr>
              <a:t>    S 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 dirty="0">
                <a:solidFill>
                  <a:srgbClr val="0000FF"/>
                </a:solidFill>
                <a:cs typeface="Calibri"/>
              </a:rPr>
              <a:t>S 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 </a:t>
            </a:r>
            <a:r>
              <a:rPr lang="en-US" dirty="0" smtClean="0">
                <a:solidFill>
                  <a:srgbClr val="0000FF"/>
                </a:solidFill>
                <a:cs typeface="Calibri"/>
              </a:rPr>
              <a:t>NP</a:t>
            </a:r>
            <a:endParaRPr lang="en-US" dirty="0">
              <a:solidFill>
                <a:srgbClr val="0000FF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Dependency </a:t>
            </a:r>
            <a:r>
              <a:rPr lang="en-US" dirty="0" smtClean="0">
                <a:cs typeface="Calibri"/>
              </a:rPr>
              <a:t>path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cs typeface="Calibri"/>
              </a:rPr>
              <a:t>         Airlines    matched      Wagner   said</a:t>
            </a:r>
            <a:endParaRPr lang="en-US" dirty="0">
              <a:solidFill>
                <a:srgbClr val="0000FF"/>
              </a:solidFill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88018"/>
            <a:ext cx="918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sz="1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1661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Mention 1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7859" y="151661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Mention 2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451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Gazeteer</a:t>
            </a:r>
            <a:r>
              <a:rPr lang="en-US" dirty="0" smtClean="0"/>
              <a:t> </a:t>
            </a:r>
            <a:r>
              <a:rPr lang="en-US" dirty="0"/>
              <a:t>and trigger </a:t>
            </a:r>
            <a:r>
              <a:rPr lang="en-US" dirty="0" smtClean="0"/>
              <a:t>word features for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Trigger list for family: kinship terms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parent</a:t>
            </a:r>
            <a:r>
              <a:rPr lang="en-US" dirty="0">
                <a:solidFill>
                  <a:srgbClr val="0000FF"/>
                </a:solidFill>
              </a:rPr>
              <a:t>, wife, </a:t>
            </a:r>
            <a:r>
              <a:rPr lang="en-US" dirty="0" smtClean="0">
                <a:solidFill>
                  <a:srgbClr val="0000FF"/>
                </a:solidFill>
              </a:rPr>
              <a:t>husband, </a:t>
            </a:r>
            <a:r>
              <a:rPr lang="en-US" dirty="0">
                <a:solidFill>
                  <a:srgbClr val="0000FF"/>
                </a:solidFill>
              </a:rPr>
              <a:t>grandparent, </a:t>
            </a:r>
            <a:r>
              <a:rPr lang="en-US" dirty="0" smtClean="0">
                <a:solidFill>
                  <a:srgbClr val="0000FF"/>
                </a:solidFill>
              </a:rPr>
              <a:t>etc. </a:t>
            </a:r>
            <a:r>
              <a:rPr lang="en-US" dirty="0" smtClean="0"/>
              <a:t>[from </a:t>
            </a:r>
            <a:r>
              <a:rPr lang="en-US" dirty="0" err="1" smtClean="0"/>
              <a:t>WordNet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err="1" smtClean="0"/>
              <a:t>Gazeteer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Lists of useful geo or geopolitical words</a:t>
            </a:r>
          </a:p>
          <a:p>
            <a:pPr lvl="2"/>
            <a:r>
              <a:rPr lang="en-US" dirty="0" smtClean="0"/>
              <a:t>Country </a:t>
            </a:r>
            <a:r>
              <a:rPr lang="en-US" dirty="0"/>
              <a:t>name </a:t>
            </a:r>
            <a:r>
              <a:rPr lang="en-US" dirty="0" smtClean="0"/>
              <a:t>list</a:t>
            </a:r>
          </a:p>
          <a:p>
            <a:pPr lvl="2"/>
            <a:r>
              <a:rPr lang="en-US" dirty="0" smtClean="0"/>
              <a:t>Other sub-entities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9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24467</TotalTime>
  <Words>595</Words>
  <Application>Microsoft Macintosh PowerPoint</Application>
  <PresentationFormat>On-screen Show (16:9)</PresentationFormat>
  <Paragraphs>103</Paragraphs>
  <Slides>14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NLP-jurafsky</vt:lpstr>
      <vt:lpstr>Equation</vt:lpstr>
      <vt:lpstr>Relation Extraction</vt:lpstr>
      <vt:lpstr>Supervised machine learning for relations</vt:lpstr>
      <vt:lpstr>How to do classification in supervised relation extraction</vt:lpstr>
      <vt:lpstr>Automated Content Extraction (ACE)</vt:lpstr>
      <vt:lpstr>Relation Extraction</vt:lpstr>
      <vt:lpstr>Word Features for Relation Extraction</vt:lpstr>
      <vt:lpstr>Named Entity Type and Mention Level Features for Relation Extraction</vt:lpstr>
      <vt:lpstr>Parse Features for Relation Extraction</vt:lpstr>
      <vt:lpstr>Gazeteer and trigger word features for relation extraction</vt:lpstr>
      <vt:lpstr>American Airlines, a unit of AMR, immediately matched the move, spokesman Tim Wagner said.</vt:lpstr>
      <vt:lpstr>Classifiers for supervised methods</vt:lpstr>
      <vt:lpstr>Evaluation of Supervised Relation Extraction</vt:lpstr>
      <vt:lpstr>Summary: Supervised Relation Extraction</vt:lpstr>
      <vt:lpstr>Relation Extraction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Leon Lin</cp:lastModifiedBy>
  <cp:revision>507</cp:revision>
  <cp:lastPrinted>2009-04-20T16:46:08Z</cp:lastPrinted>
  <dcterms:created xsi:type="dcterms:W3CDTF">2010-04-19T15:31:24Z</dcterms:created>
  <dcterms:modified xsi:type="dcterms:W3CDTF">2012-02-12T10:19:10Z</dcterms:modified>
</cp:coreProperties>
</file>