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561" r:id="rId2"/>
    <p:sldId id="519" r:id="rId3"/>
    <p:sldId id="521" r:id="rId4"/>
    <p:sldId id="520" r:id="rId5"/>
    <p:sldId id="523" r:id="rId6"/>
    <p:sldId id="524" r:id="rId7"/>
    <p:sldId id="600" r:id="rId8"/>
    <p:sldId id="527" r:id="rId9"/>
    <p:sldId id="601" r:id="rId10"/>
    <p:sldId id="606" r:id="rId11"/>
    <p:sldId id="607" r:id="rId12"/>
    <p:sldId id="609" r:id="rId1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9359"/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86867" autoAdjust="0"/>
  </p:normalViewPr>
  <p:slideViewPr>
    <p:cSldViewPr>
      <p:cViewPr>
        <p:scale>
          <a:sx n="100" d="100"/>
          <a:sy n="100" d="100"/>
        </p:scale>
        <p:origin x="-2040" y="-10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0C526-2AC2-5848-A3A9-1959A581B763}" type="slidenum">
              <a:rPr lang="en-US"/>
              <a:pPr/>
              <a:t>9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Semi-supervised and unsupervised relation extraction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64820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 smtClean="0"/>
              <a:t>Unsupervised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3333750"/>
          </a:xfrm>
        </p:spPr>
        <p:txBody>
          <a:bodyPr/>
          <a:lstStyle/>
          <a:p>
            <a:r>
              <a:rPr lang="en-US" dirty="0" smtClean="0"/>
              <a:t>Open Information Extraction: </a:t>
            </a:r>
          </a:p>
          <a:p>
            <a:pPr lvl="1"/>
            <a:r>
              <a:rPr lang="en-US" dirty="0" smtClean="0"/>
              <a:t>extract relations from the web with no training data, no list of relations</a:t>
            </a:r>
          </a:p>
          <a:p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parsed data to train a “trustworthy tuple”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Single-pass extract all relations between NPs, keep if trustworthy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Assessor ranks relations based on text redundancy</a:t>
            </a:r>
            <a:endParaRPr lang="en-US" dirty="0"/>
          </a:p>
          <a:p>
            <a:pPr marL="685800" lvl="2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(FCI, specializes in, software development) </a:t>
            </a:r>
            <a:endParaRPr lang="en-US" dirty="0" smtClean="0">
              <a:solidFill>
                <a:srgbClr val="0000FF"/>
              </a:solidFill>
            </a:endParaRPr>
          </a:p>
          <a:p>
            <a:pPr marL="6858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(Tesla</a:t>
            </a:r>
            <a:r>
              <a:rPr lang="en-US" dirty="0" smtClean="0">
                <a:solidFill>
                  <a:srgbClr val="0000FF"/>
                </a:solidFill>
              </a:rPr>
              <a:t>, invented</a:t>
            </a:r>
            <a:r>
              <a:rPr lang="en-US" dirty="0">
                <a:solidFill>
                  <a:srgbClr val="0000FF"/>
                </a:solidFill>
              </a:rPr>
              <a:t>, coil transformer)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4800600"/>
            <a:ext cx="1981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1" y="819150"/>
            <a:ext cx="60197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M</a:t>
            </a:r>
            <a:r>
              <a:rPr lang="en-US" sz="1600" dirty="0">
                <a:latin typeface="+mn-lt"/>
              </a:rPr>
              <a:t>. </a:t>
            </a:r>
            <a:r>
              <a:rPr lang="en-US" sz="1600" dirty="0" err="1">
                <a:latin typeface="+mn-lt"/>
              </a:rPr>
              <a:t>Banko</a:t>
            </a:r>
            <a:r>
              <a:rPr lang="en-US" sz="1600" dirty="0">
                <a:latin typeface="+mn-lt"/>
              </a:rPr>
              <a:t>, M. </a:t>
            </a:r>
            <a:r>
              <a:rPr lang="en-US" sz="1600" dirty="0" err="1">
                <a:latin typeface="+mn-lt"/>
              </a:rPr>
              <a:t>Cararella</a:t>
            </a:r>
            <a:r>
              <a:rPr lang="en-US" sz="1600" dirty="0">
                <a:latin typeface="+mn-lt"/>
              </a:rPr>
              <a:t>, S. </a:t>
            </a:r>
            <a:r>
              <a:rPr lang="en-US" sz="1600" dirty="0" err="1">
                <a:latin typeface="+mn-lt"/>
              </a:rPr>
              <a:t>Soderland</a:t>
            </a:r>
            <a:r>
              <a:rPr lang="en-US" sz="1600" dirty="0">
                <a:latin typeface="+mn-lt"/>
              </a:rPr>
              <a:t>, M. </a:t>
            </a:r>
            <a:r>
              <a:rPr lang="en-US" sz="1600" dirty="0" err="1">
                <a:latin typeface="+mn-lt"/>
              </a:rPr>
              <a:t>Broadhead</a:t>
            </a:r>
            <a:r>
              <a:rPr lang="en-US" sz="1600" dirty="0" smtClean="0">
                <a:latin typeface="+mn-lt"/>
              </a:rPr>
              <a:t>, and </a:t>
            </a:r>
            <a:r>
              <a:rPr lang="en-US" sz="1600" dirty="0">
                <a:latin typeface="+mn-lt"/>
              </a:rPr>
              <a:t>O. </a:t>
            </a:r>
            <a:r>
              <a:rPr lang="en-US" sz="1600" dirty="0" err="1">
                <a:latin typeface="+mn-lt"/>
              </a:rPr>
              <a:t>Etzioni</a:t>
            </a:r>
            <a:r>
              <a:rPr lang="en-US" sz="1600" dirty="0">
                <a:latin typeface="+mn-lt"/>
              </a:rPr>
              <a:t>. 2007. Open information </a:t>
            </a:r>
            <a:r>
              <a:rPr lang="en-US" sz="1600" dirty="0" smtClean="0">
                <a:latin typeface="+mn-lt"/>
              </a:rPr>
              <a:t>extraction from </a:t>
            </a:r>
            <a:r>
              <a:rPr lang="en-US" sz="1600" dirty="0">
                <a:latin typeface="+mn-lt"/>
              </a:rPr>
              <a:t>the web. </a:t>
            </a:r>
            <a:r>
              <a:rPr lang="en-US" sz="1600" dirty="0" smtClean="0">
                <a:latin typeface="+mn-lt"/>
              </a:rPr>
              <a:t>IJCAI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760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990600"/>
          </a:xfrm>
        </p:spPr>
        <p:txBody>
          <a:bodyPr/>
          <a:lstStyle/>
          <a:p>
            <a:r>
              <a:rPr lang="en-US" dirty="0" smtClean="0"/>
              <a:t>Evaluation of Semi-supervised and</a:t>
            </a:r>
            <a:br>
              <a:rPr lang="en-US" dirty="0" smtClean="0"/>
            </a:br>
            <a:r>
              <a:rPr lang="en-US" dirty="0" smtClean="0"/>
              <a:t>Unsupervised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686800" cy="3790950"/>
          </a:xfrm>
        </p:spPr>
        <p:txBody>
          <a:bodyPr/>
          <a:lstStyle/>
          <a:p>
            <a:r>
              <a:rPr lang="en-US" sz="2000" dirty="0" smtClean="0"/>
              <a:t>Since it extracts totally new relations from the web </a:t>
            </a:r>
          </a:p>
          <a:p>
            <a:pPr lvl="1"/>
            <a:r>
              <a:rPr lang="en-US" sz="1800" dirty="0" smtClean="0"/>
              <a:t>There is no gold set of correct instances of relations!</a:t>
            </a:r>
          </a:p>
          <a:p>
            <a:pPr lvl="2"/>
            <a:r>
              <a:rPr lang="en-US" sz="1800" dirty="0" smtClean="0"/>
              <a:t>Can’t compute precision (don’t know which ones are correct)</a:t>
            </a:r>
          </a:p>
          <a:p>
            <a:pPr lvl="2"/>
            <a:r>
              <a:rPr lang="en-US" sz="1800" dirty="0" smtClean="0"/>
              <a:t>Can’t compute recall (don’t know which ones were missed)</a:t>
            </a:r>
          </a:p>
          <a:p>
            <a:r>
              <a:rPr lang="en-US" sz="2000" dirty="0" smtClean="0"/>
              <a:t>Instead, we can approximate precision (only)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D</a:t>
            </a:r>
            <a:r>
              <a:rPr lang="en-US" sz="1800" dirty="0" smtClean="0"/>
              <a:t>raw a random sample of relations from output, check precision manually</a:t>
            </a:r>
          </a:p>
          <a:p>
            <a:pPr lvl="1"/>
            <a:endParaRPr lang="en-US" sz="2400" dirty="0" smtClean="0"/>
          </a:p>
          <a:p>
            <a:r>
              <a:rPr lang="en-US" sz="2000" dirty="0"/>
              <a:t>C</a:t>
            </a:r>
            <a:r>
              <a:rPr lang="en-US" sz="2000" dirty="0" smtClean="0"/>
              <a:t>an also compute precision at different levels of recall.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Precision for top 1000 new relations, top 10,000 new relations, top 100,000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 each case taking a random sample of that set</a:t>
            </a:r>
          </a:p>
          <a:p>
            <a:r>
              <a:rPr lang="en-US" sz="2000" dirty="0" smtClean="0"/>
              <a:t>But no way to evaluate recall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452581"/>
              </p:ext>
            </p:extLst>
          </p:nvPr>
        </p:nvGraphicFramePr>
        <p:xfrm>
          <a:off x="2438401" y="3333750"/>
          <a:ext cx="3733800" cy="516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3124200" imgH="431800" progId="Equation.3">
                  <p:embed/>
                </p:oleObj>
              </mc:Choice>
              <mc:Fallback>
                <p:oleObj name="Equation" r:id="rId3" imgW="3124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1" y="3333750"/>
                        <a:ext cx="3733800" cy="516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105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Semi-supervised and unsupervised relation extraction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5247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Seed-based or bootstrapping </a:t>
            </a:r>
            <a:r>
              <a:rPr lang="en-US" dirty="0"/>
              <a:t>a</a:t>
            </a:r>
            <a:r>
              <a:rPr lang="en-US" dirty="0" smtClean="0"/>
              <a:t>pproaches to relation extraction</a:t>
            </a:r>
            <a:endParaRPr lang="en-US" dirty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763000" cy="3333750"/>
          </a:xfrm>
        </p:spPr>
        <p:txBody>
          <a:bodyPr/>
          <a:lstStyle/>
          <a:p>
            <a:r>
              <a:rPr lang="en-US" sz="2800" dirty="0" smtClean="0"/>
              <a:t>No training set? Maybe you have:</a:t>
            </a:r>
            <a:endParaRPr lang="en-US" sz="2800" dirty="0"/>
          </a:p>
          <a:p>
            <a:pPr lvl="1"/>
            <a:r>
              <a:rPr lang="en-US" sz="2400" dirty="0" smtClean="0"/>
              <a:t>A few seed </a:t>
            </a:r>
            <a:r>
              <a:rPr lang="en-US" sz="2400" dirty="0"/>
              <a:t>tuples </a:t>
            </a:r>
            <a:r>
              <a:rPr lang="en-US" sz="2400" dirty="0" smtClean="0"/>
              <a:t> or</a:t>
            </a:r>
            <a:endParaRPr lang="en-US" sz="2400" dirty="0"/>
          </a:p>
          <a:p>
            <a:pPr lvl="1"/>
            <a:r>
              <a:rPr lang="en-US" sz="2400" dirty="0" smtClean="0"/>
              <a:t>A few high-precision patterns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you use those seeds to do something useful?</a:t>
            </a:r>
          </a:p>
          <a:p>
            <a:pPr lvl="1"/>
            <a:r>
              <a:rPr lang="en-US" sz="2400" dirty="0" smtClean="0"/>
              <a:t>Bootstrapping: use the seeds to directly learn to populate </a:t>
            </a:r>
            <a:r>
              <a:rPr lang="en-US" sz="2400" dirty="0"/>
              <a:t>a </a:t>
            </a:r>
            <a:r>
              <a:rPr lang="en-US" sz="2400" dirty="0" smtClean="0"/>
              <a:t>relation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323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Bootstrapping (Hearst 1992)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Gather a set of seed pairs that have relation R</a:t>
            </a:r>
          </a:p>
          <a:p>
            <a:r>
              <a:rPr lang="en-US" sz="2800" dirty="0" smtClean="0"/>
              <a:t>Iterate: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 smtClean="0"/>
              <a:t>Find sentences with these pairs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 smtClean="0"/>
              <a:t>Look at the context between or around the pair and </a:t>
            </a:r>
            <a:r>
              <a:rPr lang="en-US" sz="2800" dirty="0"/>
              <a:t>g</a:t>
            </a:r>
            <a:r>
              <a:rPr lang="en-US" sz="2800" dirty="0" smtClean="0"/>
              <a:t>eneralize the context to create patterns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 smtClean="0"/>
              <a:t>Use the patterns for </a:t>
            </a:r>
            <a:r>
              <a:rPr lang="en-US" sz="2800" dirty="0" err="1" smtClean="0"/>
              <a:t>grep</a:t>
            </a:r>
            <a:r>
              <a:rPr lang="en-US" sz="2800" dirty="0" smtClean="0"/>
              <a:t> for more pairs</a:t>
            </a:r>
          </a:p>
          <a:p>
            <a:pPr marL="3429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127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76350"/>
            <a:ext cx="8534400" cy="3505200"/>
          </a:xfrm>
        </p:spPr>
        <p:txBody>
          <a:bodyPr/>
          <a:lstStyle/>
          <a:p>
            <a:r>
              <a:rPr lang="en-US" sz="2400" dirty="0"/>
              <a:t>&lt;Mark Twain, Elmira&gt;  </a:t>
            </a:r>
            <a:r>
              <a:rPr lang="en-US" sz="2400" dirty="0">
                <a:solidFill>
                  <a:srgbClr val="008000"/>
                </a:solidFill>
              </a:rPr>
              <a:t>Seed tuple</a:t>
            </a:r>
            <a:endParaRPr lang="en-US" sz="2400" dirty="0"/>
          </a:p>
          <a:p>
            <a:pPr lvl="1"/>
            <a:r>
              <a:rPr lang="en-US" dirty="0" err="1"/>
              <a:t>Grep</a:t>
            </a:r>
            <a:r>
              <a:rPr lang="en-US" dirty="0"/>
              <a:t> (</a:t>
            </a:r>
            <a:r>
              <a:rPr lang="en-US" dirty="0" err="1"/>
              <a:t>google</a:t>
            </a:r>
            <a:r>
              <a:rPr lang="en-US" dirty="0" smtClean="0"/>
              <a:t>) for the environments of the seed tuple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“Mark Twain is buried in Elmira, NY.”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X is buried in 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“The grave of Mark Twain is in Elmira”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The grave of X is in 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“Elmira is Mark Twain’s final resting place”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Y is X’s final resting place.</a:t>
            </a:r>
          </a:p>
          <a:p>
            <a:r>
              <a:rPr lang="en-US" sz="2400" dirty="0"/>
              <a:t>Use those patterns to </a:t>
            </a:r>
            <a:r>
              <a:rPr lang="en-US" sz="2400" dirty="0" err="1"/>
              <a:t>grep</a:t>
            </a:r>
            <a:r>
              <a:rPr lang="en-US" sz="2400" dirty="0"/>
              <a:t> for new </a:t>
            </a:r>
            <a:r>
              <a:rPr lang="en-US" sz="2400" dirty="0" smtClean="0"/>
              <a:t>tuples</a:t>
            </a:r>
          </a:p>
          <a:p>
            <a:r>
              <a:rPr lang="en-US" dirty="0" smtClean="0"/>
              <a:t>Iterate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32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590550"/>
          </a:xfrm>
        </p:spPr>
        <p:txBody>
          <a:bodyPr/>
          <a:lstStyle/>
          <a:p>
            <a:r>
              <a:rPr lang="en-US" i="1" dirty="0" err="1" smtClean="0"/>
              <a:t>Dipre</a:t>
            </a:r>
            <a:r>
              <a:rPr lang="en-US" dirty="0" smtClean="0"/>
              <a:t>: Extract &lt;</a:t>
            </a:r>
            <a:r>
              <a:rPr lang="en-US" dirty="0" err="1" smtClean="0"/>
              <a:t>author,book</a:t>
            </a:r>
            <a:r>
              <a:rPr lang="en-US" dirty="0" smtClean="0"/>
              <a:t>&gt;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047750"/>
            <a:ext cx="8686800" cy="3333750"/>
          </a:xfrm>
        </p:spPr>
        <p:txBody>
          <a:bodyPr/>
          <a:lstStyle/>
          <a:p>
            <a:r>
              <a:rPr lang="en-US" sz="2000" dirty="0" smtClean="0"/>
              <a:t>Start </a:t>
            </a:r>
            <a:r>
              <a:rPr lang="en-US" sz="2000" dirty="0"/>
              <a:t>with </a:t>
            </a:r>
            <a:r>
              <a:rPr lang="en-US" sz="2000" dirty="0" smtClean="0"/>
              <a:t>5 seeds: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endParaRPr lang="en-US" sz="1800" dirty="0"/>
          </a:p>
          <a:p>
            <a:r>
              <a:rPr lang="en-US" sz="2000" dirty="0" smtClean="0"/>
              <a:t>Find Instances:</a:t>
            </a:r>
            <a:endParaRPr lang="en-US" sz="2000" dirty="0"/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The Comedy of Errors</a:t>
            </a:r>
            <a:r>
              <a:rPr lang="en-US" sz="1400" dirty="0">
                <a:solidFill>
                  <a:srgbClr val="000000"/>
                </a:solidFill>
              </a:rPr>
              <a:t>, by </a:t>
            </a:r>
            <a:r>
              <a:rPr lang="en-US" sz="1400" dirty="0">
                <a:solidFill>
                  <a:srgbClr val="0000FF"/>
                </a:solidFill>
              </a:rPr>
              <a:t> William Shakespeare</a:t>
            </a:r>
            <a:r>
              <a:rPr lang="en-US" sz="1400" dirty="0">
                <a:solidFill>
                  <a:srgbClr val="000000"/>
                </a:solidFill>
              </a:rPr>
              <a:t>, was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The Comedy of Errors</a:t>
            </a:r>
            <a:r>
              <a:rPr lang="en-US" sz="1400" dirty="0">
                <a:solidFill>
                  <a:srgbClr val="000000"/>
                </a:solidFill>
              </a:rPr>
              <a:t>, by  </a:t>
            </a:r>
            <a:r>
              <a:rPr lang="en-US" sz="1400" dirty="0">
                <a:solidFill>
                  <a:srgbClr val="0000FF"/>
                </a:solidFill>
              </a:rPr>
              <a:t>William Shakespeare</a:t>
            </a:r>
            <a:r>
              <a:rPr lang="en-US" sz="1400" dirty="0">
                <a:solidFill>
                  <a:srgbClr val="000000"/>
                </a:solidFill>
              </a:rPr>
              <a:t>, is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The </a:t>
            </a:r>
            <a:r>
              <a:rPr lang="en-US" sz="1400" dirty="0">
                <a:solidFill>
                  <a:srgbClr val="0000FF"/>
                </a:solidFill>
              </a:rPr>
              <a:t>Comedy of Errors</a:t>
            </a:r>
            <a:r>
              <a:rPr lang="en-US" sz="1400" dirty="0">
                <a:solidFill>
                  <a:srgbClr val="000000"/>
                </a:solidFill>
              </a:rPr>
              <a:t>, one of </a:t>
            </a:r>
            <a:r>
              <a:rPr lang="en-US" sz="1400" dirty="0">
                <a:solidFill>
                  <a:srgbClr val="0000FF"/>
                </a:solidFill>
              </a:rPr>
              <a:t>William Shakespeare</a:t>
            </a:r>
            <a:r>
              <a:rPr lang="en-US" sz="1400" dirty="0">
                <a:solidFill>
                  <a:srgbClr val="000000"/>
                </a:solidFill>
              </a:rPr>
              <a:t>'s earliest attempts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FF"/>
                </a:solidFill>
              </a:rPr>
              <a:t>The Comedy of Errors</a:t>
            </a:r>
            <a:r>
              <a:rPr lang="en-US" sz="1400" dirty="0">
                <a:solidFill>
                  <a:srgbClr val="000000"/>
                </a:solidFill>
              </a:rPr>
              <a:t>, one of </a:t>
            </a:r>
            <a:r>
              <a:rPr lang="en-US" sz="1400" dirty="0">
                <a:solidFill>
                  <a:srgbClr val="0000FF"/>
                </a:solidFill>
              </a:rPr>
              <a:t>William Shakespeare</a:t>
            </a:r>
            <a:r>
              <a:rPr lang="en-US" sz="1400" dirty="0">
                <a:solidFill>
                  <a:srgbClr val="000000"/>
                </a:solidFill>
              </a:rPr>
              <a:t>'s most</a:t>
            </a:r>
          </a:p>
          <a:p>
            <a:r>
              <a:rPr lang="en-US" sz="2000" dirty="0" smtClean="0"/>
              <a:t>Extract patterns (group by middle, take longest common prefix/suffix</a:t>
            </a:r>
            <a:r>
              <a:rPr lang="en-US" dirty="0" smtClean="0"/>
              <a:t>)</a:t>
            </a:r>
            <a:endParaRPr lang="en-US" sz="2400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?x </a:t>
            </a:r>
            <a:r>
              <a:rPr lang="en-US" dirty="0" smtClean="0">
                <a:latin typeface="Courier"/>
                <a:cs typeface="Courier"/>
              </a:rPr>
              <a:t>,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by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?y</a:t>
            </a:r>
            <a:r>
              <a:rPr lang="en-US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,         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x 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one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y</a:t>
            </a:r>
            <a:r>
              <a:rPr lang="en-US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‘s   </a:t>
            </a:r>
          </a:p>
          <a:p>
            <a:r>
              <a:rPr lang="en-US" sz="2000" dirty="0" smtClean="0">
                <a:latin typeface="Calibri"/>
                <a:cs typeface="Calibri"/>
              </a:rPr>
              <a:t>Now iterate, finding new seeds that match the pattern</a:t>
            </a:r>
            <a:endParaRPr lang="en-US" sz="2000" dirty="0"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694551"/>
            <a:ext cx="6705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Brin</a:t>
            </a:r>
            <a:r>
              <a:rPr lang="en-US" sz="1200" dirty="0" smtClean="0"/>
              <a:t>, Sergei. 1998. Extracting Patterns and Relations from the World Wide Web.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58652"/>
              </p:ext>
            </p:extLst>
          </p:nvPr>
        </p:nvGraphicFramePr>
        <p:xfrm>
          <a:off x="3200400" y="1098550"/>
          <a:ext cx="4800600" cy="1333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8194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Author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Isaac Asimov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The Robots</a:t>
                      </a:r>
                      <a:r>
                        <a:rPr lang="en-US" sz="1400" baseline="0" dirty="0" smtClean="0"/>
                        <a:t> of Dawn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David </a:t>
                      </a:r>
                      <a:r>
                        <a:rPr lang="en-US" sz="1400" dirty="0" err="1" smtClean="0"/>
                        <a:t>Brin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err="1" smtClean="0"/>
                        <a:t>Startide</a:t>
                      </a:r>
                      <a:r>
                        <a:rPr lang="en-US" sz="1400" dirty="0" smtClean="0"/>
                        <a:t> Rising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James </a:t>
                      </a:r>
                      <a:r>
                        <a:rPr lang="en-US" sz="1400" dirty="0" err="1" smtClean="0"/>
                        <a:t>Gleick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Chaos: Making a New Science</a:t>
                      </a:r>
                      <a:endParaRPr lang="en-US" sz="1400" dirty="0"/>
                    </a:p>
                  </a:txBody>
                  <a:tcPr/>
                </a:tc>
              </a:tr>
              <a:tr h="235991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Charles Dickens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Great Expectations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William Shakespeare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The Comedy of Errors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02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9050"/>
            <a:ext cx="3810000" cy="685800"/>
          </a:xfrm>
        </p:spPr>
        <p:txBody>
          <a:bodyPr/>
          <a:lstStyle/>
          <a:p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 smtClean="0"/>
              <a:t>Snowball</a:t>
            </a:r>
            <a:endParaRPr lang="en-US" sz="3800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81000" y="1200150"/>
            <a:ext cx="8610600" cy="266700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Similar iterative algorithm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Group instances w/similar prefix, middle, suffix, extract patterns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But require </a:t>
            </a:r>
            <a:r>
              <a:rPr lang="en-US" dirty="0">
                <a:latin typeface="Calibri"/>
                <a:cs typeface="Calibri"/>
              </a:rPr>
              <a:t>that X and Y be named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And compute a confidence for each pattern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562350" y="3964285"/>
            <a:ext cx="360045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latin typeface="Courier"/>
                <a:ea typeface="Arial" charset="0"/>
                <a:cs typeface="Courier"/>
              </a:rPr>
              <a:t>{’s, in,</a:t>
            </a:r>
            <a:r>
              <a:rPr lang="en-US" sz="2000" dirty="0">
                <a:latin typeface="Courier"/>
                <a:ea typeface="Arial" charset="0"/>
                <a:cs typeface="Courier"/>
              </a:rPr>
              <a:t> </a:t>
            </a:r>
            <a:r>
              <a:rPr lang="en-US" sz="2000" dirty="0" smtClean="0">
                <a:latin typeface="Courier"/>
                <a:ea typeface="Arial" charset="0"/>
                <a:cs typeface="Courier"/>
              </a:rPr>
              <a:t>headquarters}</a:t>
            </a:r>
            <a:endParaRPr lang="en-US" sz="2000" dirty="0">
              <a:latin typeface="Courier"/>
              <a:ea typeface="Arial" charset="0"/>
              <a:cs typeface="Courier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3181350" y="4556264"/>
            <a:ext cx="192405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latin typeface="Courier"/>
                <a:ea typeface="Arial" charset="0"/>
                <a:cs typeface="Courier"/>
              </a:rPr>
              <a:t>{in, based}</a:t>
            </a:r>
            <a:endParaRPr lang="en-US" sz="2000" dirty="0">
              <a:latin typeface="Courier"/>
              <a:ea typeface="Arial" charset="0"/>
              <a:cs typeface="Courier"/>
            </a:endParaRP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5181600" y="4533840"/>
            <a:ext cx="20750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1428750" y="4533840"/>
            <a:ext cx="146685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874"/>
              </p:ext>
            </p:extLst>
          </p:nvPr>
        </p:nvGraphicFramePr>
        <p:xfrm>
          <a:off x="4572000" y="1428750"/>
          <a:ext cx="4267200" cy="104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819400"/>
              </a:tblGrid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Organization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Location of Headquarters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Microsoft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Redmond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Exxon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Irving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IBM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Armonk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0" y="59055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E. </a:t>
            </a:r>
            <a:r>
              <a:rPr lang="en-US" sz="1400" dirty="0" err="1" smtClean="0"/>
              <a:t>Agichtein</a:t>
            </a:r>
            <a:r>
              <a:rPr lang="en-US" sz="1400" dirty="0" smtClean="0"/>
              <a:t> </a:t>
            </a:r>
            <a:r>
              <a:rPr lang="en-US" sz="1400" dirty="0"/>
              <a:t>and </a:t>
            </a:r>
            <a:r>
              <a:rPr lang="en-US" sz="1400" dirty="0" smtClean="0"/>
              <a:t>L. </a:t>
            </a:r>
            <a:r>
              <a:rPr lang="en-US" sz="1400" dirty="0" err="1" smtClean="0"/>
              <a:t>Gravano</a:t>
            </a:r>
            <a:r>
              <a:rPr lang="en-US" sz="1400" dirty="0" smtClean="0"/>
              <a:t> </a:t>
            </a:r>
            <a:r>
              <a:rPr lang="en-US" sz="1400" dirty="0"/>
              <a:t>2000. Snowball: Extracting Relations </a:t>
            </a:r>
            <a:endParaRPr lang="en-US" sz="1400" dirty="0" smtClean="0"/>
          </a:p>
          <a:p>
            <a:r>
              <a:rPr lang="en-US" sz="1400" dirty="0" smtClean="0"/>
              <a:t>from </a:t>
            </a:r>
            <a:r>
              <a:rPr lang="en-US" sz="1400" dirty="0"/>
              <a:t>Large Plain-Text </a:t>
            </a:r>
            <a:r>
              <a:rPr lang="en-US" sz="1400" dirty="0" smtClean="0"/>
              <a:t>Collections. ICDL </a:t>
            </a:r>
            <a:endParaRPr lang="en-US" sz="1400" dirty="0">
              <a:latin typeface="+mn-lt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447800" y="3964285"/>
            <a:ext cx="20750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7372350" y="3964285"/>
            <a:ext cx="146685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938885"/>
            <a:ext cx="57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.69</a:t>
            </a:r>
            <a:endParaRPr 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446" y="4472285"/>
            <a:ext cx="57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.75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143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Distant </a:t>
            </a:r>
            <a:r>
              <a:rPr lang="en-US" dirty="0"/>
              <a:t>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133600"/>
            <a:ext cx="8534400" cy="2800350"/>
          </a:xfrm>
        </p:spPr>
        <p:txBody>
          <a:bodyPr/>
          <a:lstStyle/>
          <a:p>
            <a:r>
              <a:rPr lang="en-US" sz="2800" dirty="0" smtClean="0"/>
              <a:t>Combine bootstrapping with supervised learning</a:t>
            </a:r>
            <a:endParaRPr lang="en-US" sz="2800" b="1" dirty="0"/>
          </a:p>
          <a:p>
            <a:pPr lvl="1"/>
            <a:r>
              <a:rPr lang="en-US" sz="2800" dirty="0" smtClean="0"/>
              <a:t>Instead of 5 seeds,</a:t>
            </a:r>
          </a:p>
          <a:p>
            <a:pPr lvl="2"/>
            <a:r>
              <a:rPr lang="en-US" sz="2400" dirty="0" smtClean="0"/>
              <a:t>Use </a:t>
            </a:r>
            <a:r>
              <a:rPr lang="en-US" sz="2400" dirty="0"/>
              <a:t>a large database to get </a:t>
            </a:r>
            <a:r>
              <a:rPr lang="en-US" sz="2400" dirty="0" smtClean="0"/>
              <a:t>huge # of seed </a:t>
            </a:r>
            <a:r>
              <a:rPr lang="en-US" sz="2400" dirty="0"/>
              <a:t>examples</a:t>
            </a:r>
          </a:p>
          <a:p>
            <a:pPr lvl="1"/>
            <a:r>
              <a:rPr lang="en-US" sz="2800" dirty="0"/>
              <a:t>Create </a:t>
            </a:r>
            <a:r>
              <a:rPr lang="en-US" sz="2800" dirty="0" smtClean="0"/>
              <a:t>lots of features </a:t>
            </a:r>
            <a:r>
              <a:rPr lang="en-US" sz="2800" dirty="0"/>
              <a:t>from all these examples</a:t>
            </a:r>
          </a:p>
          <a:p>
            <a:pPr lvl="1"/>
            <a:r>
              <a:rPr lang="en-US" sz="2800" dirty="0"/>
              <a:t>Combine in a </a:t>
            </a:r>
            <a:r>
              <a:rPr lang="en-US" sz="2800" dirty="0" smtClean="0"/>
              <a:t>supervised classifier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918686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Snow, Jurafsky, Ng. 2005. Learning syntactic patterns for automatic </a:t>
            </a:r>
            <a:r>
              <a:rPr lang="en-US" sz="1400" dirty="0" err="1">
                <a:solidFill>
                  <a:srgbClr val="000000"/>
                </a:solidFill>
                <a:latin typeface="Calibri"/>
                <a:cs typeface="Calibri"/>
              </a:rPr>
              <a:t>hypernym</a:t>
            </a: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 discovery. NIPS </a:t>
            </a:r>
            <a:r>
              <a:rPr lang="en-US" sz="1400" dirty="0" smtClean="0">
                <a:solidFill>
                  <a:srgbClr val="000000"/>
                </a:solidFill>
                <a:latin typeface="Calibri"/>
                <a:cs typeface="Calibri"/>
              </a:rPr>
              <a:t>17</a:t>
            </a: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400" dirty="0" err="1">
                <a:latin typeface="Calibri"/>
                <a:cs typeface="Calibri"/>
              </a:rPr>
              <a:t>Fei</a:t>
            </a:r>
            <a:r>
              <a:rPr lang="en-US" sz="1400" dirty="0">
                <a:latin typeface="Calibri"/>
                <a:cs typeface="Calibri"/>
              </a:rPr>
              <a:t> Wu and Daniel S. Weld. </a:t>
            </a:r>
            <a:r>
              <a:rPr lang="en-US" sz="1400" dirty="0" smtClean="0">
                <a:latin typeface="Calibri"/>
                <a:cs typeface="Calibri"/>
              </a:rPr>
              <a:t>2007.  Autonomously </a:t>
            </a:r>
            <a:r>
              <a:rPr lang="en-US" sz="1400" dirty="0" err="1" smtClean="0">
                <a:latin typeface="Calibri"/>
                <a:cs typeface="Calibri"/>
              </a:rPr>
              <a:t>Semantifying</a:t>
            </a:r>
            <a:r>
              <a:rPr lang="en-US" sz="1400" dirty="0" smtClean="0">
                <a:latin typeface="Calibri"/>
                <a:cs typeface="Calibri"/>
              </a:rPr>
              <a:t> </a:t>
            </a:r>
            <a:r>
              <a:rPr lang="en-US" sz="1400" dirty="0" err="1" smtClean="0">
                <a:latin typeface="Calibri"/>
                <a:cs typeface="Calibri"/>
              </a:rPr>
              <a:t>Wikipeida</a:t>
            </a:r>
            <a:r>
              <a:rPr lang="en-US" sz="1400" dirty="0" smtClean="0">
                <a:latin typeface="Calibri"/>
                <a:cs typeface="Calibri"/>
              </a:rPr>
              <a:t>. CIKM 2007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 dirty="0" err="1" smtClean="0">
                <a:latin typeface="Calibri"/>
                <a:ea typeface="Arial" pitchFamily="-107" charset="0"/>
                <a:cs typeface="Calibri"/>
              </a:rPr>
              <a:t>Mintz</a:t>
            </a:r>
            <a:r>
              <a:rPr lang="en-US" sz="1400" dirty="0">
                <a:latin typeface="Calibri"/>
                <a:ea typeface="Arial" pitchFamily="-107" charset="0"/>
                <a:cs typeface="Calibri"/>
              </a:rPr>
              <a:t>, Bills, Snow, </a:t>
            </a:r>
            <a:r>
              <a:rPr lang="en-US" sz="1400" dirty="0" smtClean="0">
                <a:latin typeface="Calibri"/>
                <a:ea typeface="Arial" pitchFamily="-107" charset="0"/>
                <a:cs typeface="Calibri"/>
              </a:rPr>
              <a:t>Jurafsky. 2009. </a:t>
            </a:r>
            <a:r>
              <a:rPr lang="en-US" sz="1400" dirty="0">
                <a:latin typeface="Calibri"/>
                <a:ea typeface="Arial" pitchFamily="-107" charset="0"/>
                <a:cs typeface="Calibri"/>
              </a:rPr>
              <a:t>Distant supervision for relation extraction without labeled </a:t>
            </a:r>
            <a:r>
              <a:rPr lang="en-US" sz="1400" dirty="0" smtClean="0">
                <a:latin typeface="Calibri"/>
                <a:ea typeface="Arial" pitchFamily="-107" charset="0"/>
                <a:cs typeface="Calibri"/>
              </a:rPr>
              <a:t>data. ACL09</a:t>
            </a:r>
          </a:p>
        </p:txBody>
      </p:sp>
    </p:spTree>
    <p:extLst>
      <p:ext uri="{BB962C8B-B14F-4D97-AF65-F5344CB8AC3E}">
        <p14:creationId xmlns:p14="http://schemas.microsoft.com/office/powerpoint/2010/main" val="126298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Distant supervision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124200"/>
          </a:xfrm>
        </p:spPr>
        <p:txBody>
          <a:bodyPr/>
          <a:lstStyle/>
          <a:p>
            <a:r>
              <a:rPr lang="en-US" sz="2800" dirty="0" smtClean="0"/>
              <a:t>Like supervised </a:t>
            </a:r>
            <a:r>
              <a:rPr lang="en-US" sz="2800" dirty="0"/>
              <a:t>classification:</a:t>
            </a:r>
          </a:p>
          <a:p>
            <a:pPr lvl="2"/>
            <a:r>
              <a:rPr lang="en-US" sz="2400" dirty="0" smtClean="0"/>
              <a:t>Uses a classifier with lots of features</a:t>
            </a:r>
          </a:p>
          <a:p>
            <a:pPr lvl="2"/>
            <a:r>
              <a:rPr lang="en-US" sz="2400" dirty="0"/>
              <a:t>Supervised by detailed hand-created </a:t>
            </a:r>
            <a:r>
              <a:rPr lang="en-US" sz="2400" dirty="0" smtClean="0"/>
              <a:t>knowledge</a:t>
            </a:r>
          </a:p>
          <a:p>
            <a:pPr lvl="2"/>
            <a:r>
              <a:rPr lang="en-US" sz="2400" dirty="0" smtClean="0"/>
              <a:t>Doesn’t require iteratively expanding patterns</a:t>
            </a:r>
          </a:p>
          <a:p>
            <a:r>
              <a:rPr lang="en-US" sz="2800" dirty="0" smtClean="0"/>
              <a:t>Like unsupervised </a:t>
            </a:r>
            <a:r>
              <a:rPr lang="en-US" sz="2800" dirty="0"/>
              <a:t>classification:</a:t>
            </a:r>
          </a:p>
          <a:p>
            <a:pPr lvl="2"/>
            <a:r>
              <a:rPr lang="en-US" sz="2400" dirty="0" smtClean="0"/>
              <a:t>Uses very large amounts </a:t>
            </a:r>
            <a:r>
              <a:rPr lang="en-US" sz="2400" dirty="0"/>
              <a:t>of </a:t>
            </a:r>
            <a:r>
              <a:rPr lang="en-US" sz="2400" dirty="0" smtClean="0"/>
              <a:t>unlabeled data</a:t>
            </a:r>
            <a:endParaRPr lang="en-US" sz="2400" dirty="0"/>
          </a:p>
          <a:p>
            <a:pPr lvl="2"/>
            <a:r>
              <a:rPr lang="en-US" sz="2400" dirty="0"/>
              <a:t>N</a:t>
            </a:r>
            <a:r>
              <a:rPr lang="en-US" sz="2400" dirty="0" smtClean="0"/>
              <a:t>ot </a:t>
            </a:r>
            <a:r>
              <a:rPr lang="en-US" sz="2400" dirty="0"/>
              <a:t>sensitive </a:t>
            </a:r>
            <a:r>
              <a:rPr lang="en-US" sz="2400" dirty="0" smtClean="0"/>
              <a:t>to genre issues in </a:t>
            </a:r>
            <a:r>
              <a:rPr lang="en-US" sz="2400" dirty="0"/>
              <a:t>training corpus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8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AutoShape 2"/>
          <p:cNvSpPr>
            <a:spLocks noGrp="1" noChangeArrowheads="1"/>
          </p:cNvSpPr>
          <p:nvPr>
            <p:ph type="title"/>
          </p:nvPr>
        </p:nvSpPr>
        <p:spPr>
          <a:xfrm>
            <a:off x="1447800" y="476250"/>
            <a:ext cx="7620000" cy="571500"/>
          </a:xfrm>
        </p:spPr>
        <p:txBody>
          <a:bodyPr/>
          <a:lstStyle/>
          <a:p>
            <a:r>
              <a:rPr lang="en-US" dirty="0" smtClean="0"/>
              <a:t>Distantly supervised learning </a:t>
            </a:r>
            <a:br>
              <a:rPr lang="en-US" dirty="0" smtClean="0"/>
            </a:br>
            <a:r>
              <a:rPr lang="en-US" dirty="0" smtClean="0"/>
              <a:t>of relation extraction patterns</a:t>
            </a:r>
            <a:endParaRPr lang="en-US" dirty="0"/>
          </a:p>
        </p:txBody>
      </p:sp>
      <p:sp>
        <p:nvSpPr>
          <p:cNvPr id="63488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762000" y="1162050"/>
            <a:ext cx="4114800" cy="37719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sz="100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 each relation</a:t>
            </a:r>
          </a:p>
          <a:p>
            <a:pPr>
              <a:lnSpc>
                <a:spcPct val="90000"/>
              </a:lnSpc>
              <a:buNone/>
            </a:pPr>
            <a:endParaRPr lang="en-US" sz="1100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 each tuple in big database</a:t>
            </a:r>
          </a:p>
          <a:p>
            <a:pPr>
              <a:lnSpc>
                <a:spcPct val="90000"/>
              </a:lnSpc>
              <a:buNone/>
            </a:pPr>
            <a:endParaRPr lang="en-US" sz="1200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Find sentences in large corpus with both entities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Extract </a:t>
            </a:r>
            <a:r>
              <a:rPr lang="en-US" dirty="0" smtClean="0"/>
              <a:t>frequent features (parse,</a:t>
            </a:r>
            <a:r>
              <a:rPr lang="en-US" dirty="0"/>
              <a:t> </a:t>
            </a:r>
            <a:r>
              <a:rPr lang="en-US" dirty="0" smtClean="0"/>
              <a:t>words,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buNone/>
            </a:pPr>
            <a:endParaRPr lang="en-US" sz="800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Train supervised classifier using thousands of patterns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228600" y="358140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Oval 11"/>
          <p:cNvSpPr>
            <a:spLocks noChangeArrowheads="1"/>
          </p:cNvSpPr>
          <p:nvPr/>
        </p:nvSpPr>
        <p:spPr bwMode="auto">
          <a:xfrm>
            <a:off x="228600" y="127635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228600" y="188595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228600" y="249555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228600" y="4552950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5562600" y="348615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 was born in LOC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1800" dirty="0" smtClean="0">
                <a:solidFill>
                  <a:srgbClr val="0000FF"/>
                </a:solidFill>
                <a:latin typeface="Calibri"/>
                <a:ea typeface="+mn-ea"/>
                <a:cs typeface="Calibri"/>
              </a:rPr>
              <a:t>PER, born (XXXX), LOC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PER’s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birthplace in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LOC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0361" y="1696819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&lt;</a:t>
            </a:r>
            <a:r>
              <a:rPr lang="en-US" sz="1800" dirty="0" smtClean="0">
                <a:latin typeface="+mn-lt"/>
              </a:rPr>
              <a:t>Edwin Hubble, Marshfield&gt;</a:t>
            </a:r>
          </a:p>
          <a:p>
            <a:r>
              <a:rPr lang="en-US" sz="1800" dirty="0" smtClean="0">
                <a:latin typeface="+mn-lt"/>
              </a:rPr>
              <a:t>&lt;Albert Einstein, Ulm&gt;</a:t>
            </a:r>
            <a:endParaRPr lang="en-US" sz="1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02787" y="1211818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Born-In</a:t>
            </a:r>
            <a:endParaRPr lang="en-US" sz="1800" dirty="0">
              <a:latin typeface="+mn-lt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5257800" y="2419350"/>
            <a:ext cx="381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Hubble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was born in Marshfield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1800" dirty="0" smtClean="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Einstein, born (1879),  Ulm</a:t>
            </a: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Hubble’s birthplace in Marshfield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0" y="4629150"/>
            <a:ext cx="269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(born-in | f</a:t>
            </a:r>
            <a:r>
              <a:rPr lang="en-US" sz="1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sz="1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sz="1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,…,f</a:t>
            </a:r>
            <a:r>
              <a:rPr lang="en-US" sz="18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70000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1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19732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4" grpId="0" build="p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24467</TotalTime>
  <Words>877</Words>
  <Application>Microsoft Macintosh PowerPoint</Application>
  <PresentationFormat>On-screen Show (16:9)</PresentationFormat>
  <Paragraphs>150</Paragraphs>
  <Slides>12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NLP-jurafsky</vt:lpstr>
      <vt:lpstr>Equation</vt:lpstr>
      <vt:lpstr>Relation Extraction</vt:lpstr>
      <vt:lpstr>Seed-based or bootstrapping approaches to relation extraction</vt:lpstr>
      <vt:lpstr>Relation Bootstrapping (Hearst 1992)</vt:lpstr>
      <vt:lpstr>Bootstrapping </vt:lpstr>
      <vt:lpstr>Dipre: Extract &lt;author,book&gt; pairs</vt:lpstr>
      <vt:lpstr> Snowball</vt:lpstr>
      <vt:lpstr>Distant Supervision</vt:lpstr>
      <vt:lpstr>Distant supervision paradigm</vt:lpstr>
      <vt:lpstr>Distantly supervised learning  of relation extraction patterns</vt:lpstr>
      <vt:lpstr>Unsupervised relation extraction</vt:lpstr>
      <vt:lpstr>Evaluation of Semi-supervised and Unsupervised Relation Extraction</vt:lpstr>
      <vt:lpstr>Relation Extraction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Leon Lin</cp:lastModifiedBy>
  <cp:revision>507</cp:revision>
  <cp:lastPrinted>2009-04-20T16:46:08Z</cp:lastPrinted>
  <dcterms:created xsi:type="dcterms:W3CDTF">2010-04-19T15:31:24Z</dcterms:created>
  <dcterms:modified xsi:type="dcterms:W3CDTF">2012-02-12T10:20:31Z</dcterms:modified>
</cp:coreProperties>
</file>