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693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Advanced MaxEnt" id="{D978F96C-C7A4-104D-B0AA-3EE2341447A0}">
          <p14:sldIdLst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>
        <p:scale>
          <a:sx n="80" d="100"/>
          <a:sy n="80" d="100"/>
        </p:scale>
        <p:origin x="-85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Picture is mussed up. Maximum should be 1 for the coin flip!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F3C0CD2-D348-8E42-96F5-EA6AD8A8B912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maximum entropy model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maximum entropy model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Maximum Entropy Models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An equivalent approach: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Lots of distributions out there, most of them very spiked, specific, </a:t>
            </a:r>
            <a:r>
              <a:rPr lang="en-US" dirty="0" err="1" smtClean="0">
                <a:ea typeface="ＭＳ Ｐゴシック" charset="0"/>
              </a:rPr>
              <a:t>overfit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We want a distribution which is uniform except in specific ways we require.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Uniformity means </a:t>
            </a:r>
            <a:r>
              <a:rPr lang="en-US" dirty="0" smtClean="0">
                <a:solidFill>
                  <a:srgbClr val="CC0000"/>
                </a:solidFill>
                <a:ea typeface="ＭＳ Ｐゴシック" charset="0"/>
              </a:rPr>
              <a:t>high entropy</a:t>
            </a:r>
            <a:r>
              <a:rPr lang="en-US" dirty="0" smtClean="0">
                <a:ea typeface="ＭＳ Ｐゴシック" charset="0"/>
              </a:rPr>
              <a:t> – we can search for distributions which have properties we desire, but also have high entropy.</a:t>
            </a: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algn="ctr" eaLnBrk="1" hangingPunct="1">
              <a:buFont typeface="Wingdings" charset="0"/>
              <a:buNone/>
            </a:pPr>
            <a:r>
              <a:rPr lang="en-US" sz="1800" i="1" dirty="0" smtClean="0">
                <a:ea typeface="ＭＳ Ｐゴシック" charset="0"/>
              </a:rPr>
              <a:t>Ignorance is preferable to error and he is less remote from the truth who believes nothing than he who believes what is wrong</a:t>
            </a:r>
            <a:r>
              <a:rPr lang="en-US" sz="1800" dirty="0" smtClean="0">
                <a:solidFill>
                  <a:srgbClr val="008000"/>
                </a:solidFill>
                <a:ea typeface="ＭＳ Ｐゴシック" charset="0"/>
              </a:rPr>
              <a:t> – Thomas Jefferson (1781)</a:t>
            </a:r>
            <a:endParaRPr lang="en-US" sz="1800" dirty="0">
              <a:solidFill>
                <a:srgbClr val="008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(Maximum) Entropy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077200" cy="3657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Entropy: the uncertainty of a distribution.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Quantifying uncertainty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surprise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”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Event 		</a:t>
            </a:r>
            <a:r>
              <a:rPr lang="en-US" sz="2100" i="1" dirty="0">
                <a:solidFill>
                  <a:srgbClr val="CC0000"/>
                </a:solidFill>
                <a:ea typeface="ＭＳ Ｐゴシック" charset="0"/>
              </a:rPr>
              <a:t>x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Probability 	</a:t>
            </a:r>
            <a:r>
              <a:rPr lang="en-US" sz="2100" i="1" dirty="0" err="1">
                <a:solidFill>
                  <a:srgbClr val="CC0000"/>
                </a:solidFill>
                <a:ea typeface="ＭＳ Ｐゴシック" charset="0"/>
              </a:rPr>
              <a:t>p</a:t>
            </a:r>
            <a:r>
              <a:rPr lang="en-US" sz="2100" i="1" baseline="-25000" dirty="0" err="1">
                <a:solidFill>
                  <a:srgbClr val="CC0000"/>
                </a:solidFill>
                <a:ea typeface="ＭＳ Ｐゴシック" charset="0"/>
              </a:rPr>
              <a:t>x</a:t>
            </a:r>
            <a:endParaRPr lang="en-US" sz="2100" i="1" baseline="-25000" dirty="0">
              <a:solidFill>
                <a:srgbClr val="CC0000"/>
              </a:solidFill>
              <a:ea typeface="ＭＳ Ｐゴシック" charset="0"/>
            </a:endParaRPr>
          </a:p>
          <a:p>
            <a:pPr lvl="1" eaLnBrk="1" hangingPunct="1"/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Surprise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	</a:t>
            </a:r>
            <a:r>
              <a:rPr lang="en-US" sz="2100" dirty="0">
                <a:solidFill>
                  <a:srgbClr val="CC0000"/>
                </a:solidFill>
                <a:ea typeface="ＭＳ Ｐゴシック" charset="0"/>
              </a:rPr>
              <a:t>log(1/</a:t>
            </a:r>
            <a:r>
              <a:rPr lang="en-US" sz="2100" i="1" dirty="0" err="1">
                <a:solidFill>
                  <a:srgbClr val="CC0000"/>
                </a:solidFill>
                <a:ea typeface="ＭＳ Ｐゴシック" charset="0"/>
              </a:rPr>
              <a:t>p</a:t>
            </a:r>
            <a:r>
              <a:rPr lang="en-US" sz="2100" i="1" baseline="-25000" dirty="0" err="1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sz="2100" dirty="0">
                <a:solidFill>
                  <a:srgbClr val="CC0000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Entropy: expected surprise (over </a:t>
            </a:r>
            <a:r>
              <a:rPr lang="en-US" sz="2300" i="1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934200" y="3645694"/>
            <a:ext cx="2057400" cy="7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dirty="0"/>
              <a:t>A coin-flip is most uncertain for a fair coin.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315200" y="3114676"/>
            <a:ext cx="1524000" cy="38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i="1">
                <a:solidFill>
                  <a:srgbClr val="CC0000"/>
                </a:solidFill>
                <a:latin typeface="Times New Roman" charset="0"/>
              </a:rPr>
              <a:t>p</a:t>
            </a:r>
            <a:r>
              <a:rPr lang="en-US" sz="2100" baseline="-25000">
                <a:solidFill>
                  <a:srgbClr val="CC0000"/>
                </a:solidFill>
                <a:latin typeface="Times New Roman" charset="0"/>
              </a:rPr>
              <a:t>HEADS</a:t>
            </a:r>
            <a:endParaRPr lang="en-US" sz="2100" i="1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172200" y="2268141"/>
            <a:ext cx="609600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i="1">
                <a:solidFill>
                  <a:srgbClr val="CC0000"/>
                </a:solidFill>
                <a:latin typeface="Times New Roman" charset="0"/>
              </a:rPr>
              <a:t>H</a:t>
            </a:r>
          </a:p>
        </p:txBody>
      </p:sp>
      <p:pic>
        <p:nvPicPr>
          <p:cNvPr id="10" name="Picture 7" descr="hxy-value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7200"/>
            <a:ext cx="23622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54631"/>
              </p:ext>
            </p:extLst>
          </p:nvPr>
        </p:nvGraphicFramePr>
        <p:xfrm>
          <a:off x="990600" y="3867150"/>
          <a:ext cx="48275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Equation" r:id="rId5" imgW="2171700" imgH="482600" progId="Equation.3">
                  <p:embed/>
                </p:oleObj>
              </mc:Choice>
              <mc:Fallback>
                <p:oleObj name="Equation" r:id="rId5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7150"/>
                        <a:ext cx="48275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9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4450"/>
            <a:ext cx="6248400" cy="3714750"/>
          </a:xfrm>
          <a:noFill/>
        </p:spPr>
        <p:txBody>
          <a:bodyPr/>
          <a:lstStyle/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What do we want from a distribution?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Minimize commitment = maximize entropy.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Resemble some reference distribution (data).</a:t>
            </a:r>
          </a:p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Solution: maximize entropy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H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, subject to feature-based constraints:</a:t>
            </a:r>
          </a:p>
          <a:p>
            <a:pPr eaLnBrk="1" hangingPunct="1"/>
            <a:endParaRPr lang="en-US" sz="11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5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1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5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Adding constraints (features):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Lowers maximum entropy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Raises maximum likelihood of data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Brings the distribution further from uniform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Brings the distribution closer to data</a:t>
            </a:r>
          </a:p>
          <a:p>
            <a:pPr lvl="1" eaLnBrk="1" hangingPunct="1"/>
            <a:endParaRPr lang="en-US" sz="1400" dirty="0">
              <a:latin typeface="Lucida Sans" charset="0"/>
              <a:ea typeface="ＭＳ Ｐゴシック" charset="0"/>
            </a:endParaRPr>
          </a:p>
        </p:txBody>
      </p:sp>
      <p:pic>
        <p:nvPicPr>
          <p:cNvPr id="53255" name="Picture 7" descr="hxy-value-sli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286000" cy="13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 descr="hxy-value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5350"/>
            <a:ext cx="2286000" cy="13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781801" y="2266951"/>
            <a:ext cx="220979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Unconstrained, max at 0.5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705601" y="4310692"/>
            <a:ext cx="220979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Constraint that </a:t>
            </a:r>
            <a:r>
              <a:rPr lang="en-US" sz="1800" i="1" dirty="0" err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 baseline="-25000" dirty="0" err="1">
                <a:solidFill>
                  <a:schemeClr val="tx2"/>
                </a:solidFill>
                <a:latin typeface="Times New Roman" charset="0"/>
              </a:rPr>
              <a:t>HEADS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= 0.3</a:t>
            </a: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16147"/>
              </p:ext>
            </p:extLst>
          </p:nvPr>
        </p:nvGraphicFramePr>
        <p:xfrm>
          <a:off x="457200" y="2741613"/>
          <a:ext cx="2882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0" name="Equation" r:id="rId5" imgW="939789" imgH="241592" progId="Equation.3">
                  <p:embed/>
                </p:oleObj>
              </mc:Choice>
              <mc:Fallback>
                <p:oleObj name="Equation" r:id="rId5" imgW="939789" imgH="2415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1613"/>
                        <a:ext cx="2882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59531"/>
              </p:ext>
            </p:extLst>
          </p:nvPr>
        </p:nvGraphicFramePr>
        <p:xfrm>
          <a:off x="4343400" y="263842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1" name="Equation" r:id="rId7" imgW="698897" imgH="368697" progId="Equation.3">
                  <p:embed/>
                </p:oleObj>
              </mc:Choice>
              <mc:Fallback>
                <p:oleObj name="Equation" r:id="rId7" imgW="698897" imgH="368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38425"/>
                        <a:ext cx="1905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505200" y="2828925"/>
            <a:ext cx="685800" cy="381000"/>
          </a:xfrm>
          <a:prstGeom prst="leftRightArrow">
            <a:avLst>
              <a:gd name="adj1" fmla="val 42500"/>
              <a:gd name="adj2" fmla="val 594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 descr="hxy-cont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304323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hxy-mesh-sli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1545432"/>
            <a:ext cx="3043237" cy="17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hxy-mesh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545432"/>
            <a:ext cx="3043237" cy="17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9" descr="hxy-me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" y="1543051"/>
            <a:ext cx="3043237" cy="171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II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14478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H(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 </a:t>
            </a:r>
            <a:r>
              <a:rPr lang="en-US" i="1" dirty="0" err="1">
                <a:latin typeface="Times New Roman" charset="0"/>
              </a:rPr>
              <a:t>p</a:t>
            </a:r>
            <a:r>
              <a:rPr lang="en-US" baseline="-25000" dirty="0" err="1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,)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0" y="1143000"/>
            <a:ext cx="17526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 </a:t>
            </a:r>
            <a:r>
              <a:rPr lang="en-US" dirty="0">
                <a:latin typeface="Times New Roman" charset="0"/>
              </a:rPr>
              <a:t>+ </a:t>
            </a:r>
            <a:r>
              <a:rPr lang="en-US" i="1" dirty="0" err="1">
                <a:latin typeface="Times New Roman" charset="0"/>
              </a:rPr>
              <a:t>p</a:t>
            </a:r>
            <a:r>
              <a:rPr lang="en-US" baseline="-25000" dirty="0" err="1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= 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781800" y="1143000"/>
            <a:ext cx="1295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 = 0.3</a:t>
            </a:r>
          </a:p>
        </p:txBody>
      </p:sp>
      <p:pic>
        <p:nvPicPr>
          <p:cNvPr id="54279" name="Picture 7" descr="hxy-contour-s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3200400"/>
            <a:ext cx="304323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8" descr="hxy-contour-slice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3200400"/>
            <a:ext cx="304323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362826" y="1"/>
            <a:ext cx="1781175" cy="1145381"/>
            <a:chOff x="3024" y="1008"/>
            <a:chExt cx="2640" cy="2352"/>
          </a:xfrm>
        </p:grpSpPr>
        <p:grpSp>
          <p:nvGrpSpPr>
            <p:cNvPr id="54286" name="Group 13"/>
            <p:cNvGrpSpPr>
              <a:grpSpLocks/>
            </p:cNvGrpSpPr>
            <p:nvPr/>
          </p:nvGrpSpPr>
          <p:grpSpPr bwMode="auto">
            <a:xfrm>
              <a:off x="3024" y="1008"/>
              <a:ext cx="2640" cy="2352"/>
              <a:chOff x="1968" y="1680"/>
              <a:chExt cx="2640" cy="2352"/>
            </a:xfrm>
          </p:grpSpPr>
          <p:sp>
            <p:nvSpPr>
              <p:cNvPr id="54290" name="Rectangle 14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2640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291" name="Group 15"/>
              <p:cNvGrpSpPr>
                <a:grpSpLocks/>
              </p:cNvGrpSpPr>
              <p:nvPr/>
            </p:nvGrpSpPr>
            <p:grpSpPr bwMode="auto">
              <a:xfrm>
                <a:off x="2256" y="1968"/>
                <a:ext cx="1878" cy="1926"/>
                <a:chOff x="2256" y="1968"/>
                <a:chExt cx="1878" cy="1926"/>
              </a:xfrm>
            </p:grpSpPr>
            <p:pic>
              <p:nvPicPr>
                <p:cNvPr id="54292" name="Picture 16" descr="xlogx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6" y="1968"/>
                  <a:ext cx="1878" cy="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2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39" y="3357"/>
                  <a:ext cx="1345" cy="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100">
                      <a:latin typeface="Times New Roman" charset="0"/>
                    </a:rPr>
                    <a:t>- </a:t>
                  </a:r>
                  <a:r>
                    <a:rPr lang="en-US" sz="1100" i="1">
                      <a:latin typeface="Times New Roman" charset="0"/>
                    </a:rPr>
                    <a:t>x</a:t>
                  </a:r>
                  <a:r>
                    <a:rPr lang="en-US" sz="1100">
                      <a:latin typeface="Times New Roman" charset="0"/>
                    </a:rPr>
                    <a:t> log </a:t>
                  </a:r>
                  <a:r>
                    <a:rPr lang="en-US" sz="1100" i="1"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sp>
          <p:nvSpPr>
            <p:cNvPr id="54287" name="Line 18"/>
            <p:cNvSpPr>
              <a:spLocks noChangeShapeType="1"/>
            </p:cNvSpPr>
            <p:nvPr/>
          </p:nvSpPr>
          <p:spPr bwMode="auto">
            <a:xfrm>
              <a:off x="3888" y="177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9"/>
            <p:cNvSpPr>
              <a:spLocks noChangeShapeType="1"/>
            </p:cNvSpPr>
            <p:nvPr/>
          </p:nvSpPr>
          <p:spPr bwMode="auto">
            <a:xfrm flipH="1">
              <a:off x="393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4031" y="2208"/>
              <a:ext cx="577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900">
                  <a:latin typeface="Times New Roman" charset="0"/>
                </a:rPr>
                <a:t>1/</a:t>
              </a:r>
              <a:r>
                <a:rPr lang="en-US" sz="900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8382001" y="285750"/>
            <a:ext cx="457200" cy="285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III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57300"/>
            <a:ext cx="8915400" cy="371475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charset="0"/>
                <a:cs typeface="ＭＳ Ｐゴシック" charset="0"/>
              </a:rPr>
              <a:t>Let’s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say we have the following event space:</a:t>
            </a: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and the following empirical data: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Maximize H:</a:t>
            </a: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want probabilities: E[</a:t>
            </a:r>
            <a:r>
              <a:rPr lang="en-US" sz="18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NN,NNS,NNP,NNPS,VBZ,VBD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 1</a:t>
            </a:r>
          </a:p>
          <a:p>
            <a:pPr eaLnBrk="1" hangingPunct="1"/>
            <a:endParaRPr lang="en-US" sz="15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5940" name="Group 1028"/>
          <p:cNvGraphicFramePr>
            <a:graphicFrameLocks noGrp="1"/>
          </p:cNvGraphicFramePr>
          <p:nvPr/>
        </p:nvGraphicFramePr>
        <p:xfrm>
          <a:off x="1447800" y="1714500"/>
          <a:ext cx="6096000" cy="3429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56" name="Group 1044"/>
          <p:cNvGraphicFramePr>
            <a:graphicFrameLocks noGrp="1"/>
          </p:cNvGraphicFramePr>
          <p:nvPr/>
        </p:nvGraphicFramePr>
        <p:xfrm>
          <a:off x="1447800" y="3486151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72" name="Group 1060"/>
          <p:cNvGraphicFramePr>
            <a:graphicFrameLocks noGrp="1"/>
          </p:cNvGraphicFramePr>
          <p:nvPr/>
        </p:nvGraphicFramePr>
        <p:xfrm>
          <a:off x="1447800" y="4457701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88" name="Group 1076"/>
          <p:cNvGraphicFramePr>
            <a:graphicFrameLocks noGrp="1"/>
          </p:cNvGraphicFramePr>
          <p:nvPr/>
        </p:nvGraphicFramePr>
        <p:xfrm>
          <a:off x="1447800" y="2583658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3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5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11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13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3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IV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1" y="1200150"/>
            <a:ext cx="8229600" cy="37719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Too uniform!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N* are more common than V*, so we add the feature 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N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18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NN, NNS, NNP, NNPS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}, with E[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N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=32/36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and proper nouns are more frequent than common nouns, so we add 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18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NNP, NNPS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}, with E[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=24/36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we could keep refining the models, e.g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.,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by adding a feature to distinguish singular vs. plural nouns, or verb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types.</a:t>
            </a:r>
          </a:p>
          <a:p>
            <a:pPr marL="0" indent="0" eaLnBrk="1" hangingPunct="1">
              <a:buNone/>
            </a:pPr>
            <a:endParaRPr lang="en-US" sz="23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6964" name="Group 1028"/>
          <p:cNvGraphicFramePr>
            <a:graphicFrameLocks noGrp="1"/>
          </p:cNvGraphicFramePr>
          <p:nvPr/>
        </p:nvGraphicFramePr>
        <p:xfrm>
          <a:off x="1905000" y="2515791"/>
          <a:ext cx="5791200" cy="34290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6980" name="Group 1044"/>
          <p:cNvGraphicFramePr>
            <a:graphicFrameLocks noGrp="1"/>
          </p:cNvGraphicFramePr>
          <p:nvPr/>
        </p:nvGraphicFramePr>
        <p:xfrm>
          <a:off x="1219200" y="3714750"/>
          <a:ext cx="6934200" cy="342900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  <a:gridCol w="1155700"/>
                <a:gridCol w="1155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4/36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12/36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12/36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6996" name="Group 1060"/>
          <p:cNvGraphicFramePr>
            <a:graphicFrameLocks noGrp="1"/>
          </p:cNvGraphicFramePr>
          <p:nvPr/>
        </p:nvGraphicFramePr>
        <p:xfrm>
          <a:off x="1905000" y="2171701"/>
          <a:ext cx="5791200" cy="297656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97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</a:t>
                      </a:r>
                    </a:p>
                  </a:txBody>
                  <a:tcPr marT="34345" marB="343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NNS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NNPS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VBZ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Convexity</a:t>
            </a:r>
          </a:p>
        </p:txBody>
      </p:sp>
      <p:sp>
        <p:nvSpPr>
          <p:cNvPr id="573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i="1" baseline="-25000" dirty="0">
              <a:solidFill>
                <a:srgbClr val="CC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54" name="Rectangle 1030"/>
          <p:cNvSpPr>
            <a:spLocks noChangeArrowheads="1"/>
          </p:cNvSpPr>
          <p:nvPr/>
        </p:nvSpPr>
        <p:spPr bwMode="auto">
          <a:xfrm>
            <a:off x="809626" y="1913335"/>
            <a:ext cx="3197225" cy="20514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5" name="Freeform 1031"/>
          <p:cNvSpPr>
            <a:spLocks/>
          </p:cNvSpPr>
          <p:nvPr/>
        </p:nvSpPr>
        <p:spPr bwMode="auto">
          <a:xfrm>
            <a:off x="822325" y="2137172"/>
            <a:ext cx="3181350" cy="1813322"/>
          </a:xfrm>
          <a:custGeom>
            <a:avLst/>
            <a:gdLst>
              <a:gd name="T0" fmla="*/ 2147483647 w 3258"/>
              <a:gd name="T1" fmla="*/ 2147483647 h 1237"/>
              <a:gd name="T2" fmla="*/ 2147483647 w 3258"/>
              <a:gd name="T3" fmla="*/ 2147483647 h 1237"/>
              <a:gd name="T4" fmla="*/ 2147483647 w 3258"/>
              <a:gd name="T5" fmla="*/ 2147483647 h 1237"/>
              <a:gd name="T6" fmla="*/ 2147483647 w 3258"/>
              <a:gd name="T7" fmla="*/ 2147483647 h 1237"/>
              <a:gd name="T8" fmla="*/ 0 w 3258"/>
              <a:gd name="T9" fmla="*/ 2147483647 h 1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8"/>
              <a:gd name="T16" fmla="*/ 0 h 1237"/>
              <a:gd name="T17" fmla="*/ 3258 w 3258"/>
              <a:gd name="T18" fmla="*/ 1237 h 1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8" h="1237">
                <a:moveTo>
                  <a:pt x="3258" y="814"/>
                </a:moveTo>
                <a:cubicBezTo>
                  <a:pt x="3118" y="712"/>
                  <a:pt x="2670" y="336"/>
                  <a:pt x="2421" y="202"/>
                </a:cubicBezTo>
                <a:cubicBezTo>
                  <a:pt x="2172" y="68"/>
                  <a:pt x="2013" y="0"/>
                  <a:pt x="1764" y="13"/>
                </a:cubicBezTo>
                <a:cubicBezTo>
                  <a:pt x="1515" y="26"/>
                  <a:pt x="1221" y="79"/>
                  <a:pt x="927" y="283"/>
                </a:cubicBezTo>
                <a:cubicBezTo>
                  <a:pt x="633" y="487"/>
                  <a:pt x="193" y="1038"/>
                  <a:pt x="0" y="1237"/>
                </a:cubicBezTo>
              </a:path>
            </a:pathLst>
          </a:cu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6" name="Line 1032"/>
          <p:cNvSpPr>
            <a:spLocks noChangeShapeType="1"/>
          </p:cNvSpPr>
          <p:nvPr/>
        </p:nvSpPr>
        <p:spPr bwMode="auto">
          <a:xfrm flipH="1" flipV="1">
            <a:off x="1338263" y="3080148"/>
            <a:ext cx="11112" cy="882253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7" name="Line 1033"/>
          <p:cNvSpPr>
            <a:spLocks noChangeShapeType="1"/>
          </p:cNvSpPr>
          <p:nvPr/>
        </p:nvSpPr>
        <p:spPr bwMode="auto">
          <a:xfrm flipV="1">
            <a:off x="2228851" y="2237185"/>
            <a:ext cx="3175" cy="1719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8" name="Line 1034"/>
          <p:cNvSpPr>
            <a:spLocks noChangeShapeType="1"/>
          </p:cNvSpPr>
          <p:nvPr/>
        </p:nvSpPr>
        <p:spPr bwMode="auto">
          <a:xfrm flipV="1">
            <a:off x="3497264" y="2732484"/>
            <a:ext cx="3175" cy="1222772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9" name="Rectangle 1035"/>
          <p:cNvSpPr>
            <a:spLocks noChangeArrowheads="1"/>
          </p:cNvSpPr>
          <p:nvPr/>
        </p:nvSpPr>
        <p:spPr bwMode="auto">
          <a:xfrm>
            <a:off x="5091114" y="1941910"/>
            <a:ext cx="3197225" cy="20514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0" name="Freeform 1036"/>
          <p:cNvSpPr>
            <a:spLocks/>
          </p:cNvSpPr>
          <p:nvPr/>
        </p:nvSpPr>
        <p:spPr bwMode="auto">
          <a:xfrm>
            <a:off x="5103813" y="2457451"/>
            <a:ext cx="3181350" cy="1521619"/>
          </a:xfrm>
          <a:custGeom>
            <a:avLst/>
            <a:gdLst>
              <a:gd name="T0" fmla="*/ 2147483647 w 2004"/>
              <a:gd name="T1" fmla="*/ 2147483647 h 1278"/>
              <a:gd name="T2" fmla="*/ 2147483647 w 2004"/>
              <a:gd name="T3" fmla="*/ 2147483647 h 1278"/>
              <a:gd name="T4" fmla="*/ 2147483647 w 2004"/>
              <a:gd name="T5" fmla="*/ 2147483647 h 1278"/>
              <a:gd name="T6" fmla="*/ 2147483647 w 2004"/>
              <a:gd name="T7" fmla="*/ 2147483647 h 1278"/>
              <a:gd name="T8" fmla="*/ 0 w 2004"/>
              <a:gd name="T9" fmla="*/ 2147483647 h 1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4"/>
              <a:gd name="T16" fmla="*/ 0 h 1278"/>
              <a:gd name="T17" fmla="*/ 2004 w 2004"/>
              <a:gd name="T18" fmla="*/ 1278 h 1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4" h="1278">
                <a:moveTo>
                  <a:pt x="2004" y="757"/>
                </a:moveTo>
                <a:cubicBezTo>
                  <a:pt x="1918" y="632"/>
                  <a:pt x="1652" y="0"/>
                  <a:pt x="1489" y="4"/>
                </a:cubicBezTo>
                <a:cubicBezTo>
                  <a:pt x="1326" y="8"/>
                  <a:pt x="1177" y="764"/>
                  <a:pt x="1024" y="780"/>
                </a:cubicBezTo>
                <a:cubicBezTo>
                  <a:pt x="871" y="796"/>
                  <a:pt x="741" y="20"/>
                  <a:pt x="570" y="103"/>
                </a:cubicBezTo>
                <a:cubicBezTo>
                  <a:pt x="399" y="186"/>
                  <a:pt x="119" y="1033"/>
                  <a:pt x="0" y="1278"/>
                </a:cubicBezTo>
              </a:path>
            </a:pathLst>
          </a:cu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1" name="Line 1037"/>
          <p:cNvSpPr>
            <a:spLocks noChangeShapeType="1"/>
          </p:cNvSpPr>
          <p:nvPr/>
        </p:nvSpPr>
        <p:spPr bwMode="auto">
          <a:xfrm flipV="1">
            <a:off x="5630864" y="3108723"/>
            <a:ext cx="3175" cy="882253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2" name="Freeform 1038"/>
          <p:cNvSpPr>
            <a:spLocks/>
          </p:cNvSpPr>
          <p:nvPr/>
        </p:nvSpPr>
        <p:spPr bwMode="auto">
          <a:xfrm>
            <a:off x="7843839" y="2764633"/>
            <a:ext cx="1587" cy="1221581"/>
          </a:xfrm>
          <a:custGeom>
            <a:avLst/>
            <a:gdLst>
              <a:gd name="T0" fmla="*/ 0 w 1"/>
              <a:gd name="T1" fmla="*/ 2147483647 h 1026"/>
              <a:gd name="T2" fmla="*/ 0 w 1"/>
              <a:gd name="T3" fmla="*/ 0 h 1026"/>
              <a:gd name="T4" fmla="*/ 0 60000 65536"/>
              <a:gd name="T5" fmla="*/ 0 60000 65536"/>
              <a:gd name="T6" fmla="*/ 0 w 1"/>
              <a:gd name="T7" fmla="*/ 0 h 1026"/>
              <a:gd name="T8" fmla="*/ 1 w 1"/>
              <a:gd name="T9" fmla="*/ 1026 h 10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6">
                <a:moveTo>
                  <a:pt x="0" y="102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3" name="Line 1039"/>
          <p:cNvSpPr>
            <a:spLocks noChangeShapeType="1"/>
          </p:cNvSpPr>
          <p:nvPr/>
        </p:nvSpPr>
        <p:spPr bwMode="auto">
          <a:xfrm flipV="1">
            <a:off x="1328738" y="2753916"/>
            <a:ext cx="2171700" cy="332184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4" name="Line 1040"/>
          <p:cNvSpPr>
            <a:spLocks noChangeShapeType="1"/>
          </p:cNvSpPr>
          <p:nvPr/>
        </p:nvSpPr>
        <p:spPr bwMode="auto">
          <a:xfrm flipV="1">
            <a:off x="5624513" y="2761060"/>
            <a:ext cx="2214562" cy="332184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5" name="Line 1041"/>
          <p:cNvSpPr>
            <a:spLocks noChangeShapeType="1"/>
          </p:cNvSpPr>
          <p:nvPr/>
        </p:nvSpPr>
        <p:spPr bwMode="auto">
          <a:xfrm flipV="1">
            <a:off x="6553200" y="3273030"/>
            <a:ext cx="1588" cy="7012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6" name="Line 1046"/>
          <p:cNvSpPr>
            <a:spLocks noChangeShapeType="1"/>
          </p:cNvSpPr>
          <p:nvPr/>
        </p:nvSpPr>
        <p:spPr bwMode="auto">
          <a:xfrm flipH="1" flipV="1">
            <a:off x="2343150" y="2260999"/>
            <a:ext cx="1728788" cy="2678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7" name="Line 1047"/>
          <p:cNvSpPr>
            <a:spLocks noChangeShapeType="1"/>
          </p:cNvSpPr>
          <p:nvPr/>
        </p:nvSpPr>
        <p:spPr bwMode="auto">
          <a:xfrm flipH="1">
            <a:off x="2295526" y="2889647"/>
            <a:ext cx="1785938" cy="1178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8" name="Line 1048"/>
          <p:cNvSpPr>
            <a:spLocks noChangeShapeType="1"/>
          </p:cNvSpPr>
          <p:nvPr/>
        </p:nvSpPr>
        <p:spPr bwMode="auto">
          <a:xfrm>
            <a:off x="4991100" y="2907508"/>
            <a:ext cx="1557338" cy="214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9" name="Line 1049"/>
          <p:cNvSpPr>
            <a:spLocks noChangeShapeType="1"/>
          </p:cNvSpPr>
          <p:nvPr/>
        </p:nvSpPr>
        <p:spPr bwMode="auto">
          <a:xfrm>
            <a:off x="5014913" y="2550320"/>
            <a:ext cx="1485900" cy="7179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70" name="Text Box 1050"/>
          <p:cNvSpPr txBox="1">
            <a:spLocks noChangeArrowheads="1"/>
          </p:cNvSpPr>
          <p:nvPr/>
        </p:nvSpPr>
        <p:spPr bwMode="auto">
          <a:xfrm>
            <a:off x="1771650" y="4029075"/>
            <a:ext cx="1343025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Convex</a:t>
            </a:r>
          </a:p>
        </p:txBody>
      </p:sp>
      <p:sp>
        <p:nvSpPr>
          <p:cNvPr id="57371" name="Text Box 1051"/>
          <p:cNvSpPr txBox="1">
            <a:spLocks noChangeArrowheads="1"/>
          </p:cNvSpPr>
          <p:nvPr/>
        </p:nvSpPr>
        <p:spPr bwMode="auto">
          <a:xfrm>
            <a:off x="5695950" y="4036219"/>
            <a:ext cx="21859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Non-Convex</a:t>
            </a:r>
          </a:p>
        </p:txBody>
      </p:sp>
      <p:sp>
        <p:nvSpPr>
          <p:cNvPr id="57372" name="Text Box 1052"/>
          <p:cNvSpPr txBox="1">
            <a:spLocks noChangeArrowheads="1"/>
          </p:cNvSpPr>
          <p:nvPr/>
        </p:nvSpPr>
        <p:spPr bwMode="auto">
          <a:xfrm>
            <a:off x="542925" y="4324350"/>
            <a:ext cx="8272463" cy="8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A4001D"/>
                </a:solidFill>
                <a:latin typeface="+mn-lt"/>
              </a:rPr>
              <a:t>Convexity guarantees a single, global maximum because any higher points are greedily reachable.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26192"/>
              </p:ext>
            </p:extLst>
          </p:nvPr>
        </p:nvGraphicFramePr>
        <p:xfrm>
          <a:off x="4032250" y="1112837"/>
          <a:ext cx="189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3" imgW="660510" imgH="292370" progId="Equation.3">
                  <p:embed/>
                </p:oleObj>
              </mc:Choice>
              <mc:Fallback>
                <p:oleObj name="Equation" r:id="rId3" imgW="660510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112837"/>
                        <a:ext cx="18907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52053"/>
              </p:ext>
            </p:extLst>
          </p:nvPr>
        </p:nvGraphicFramePr>
        <p:xfrm>
          <a:off x="6151563" y="1112837"/>
          <a:ext cx="14922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5" imgW="520871" imgH="292370" progId="Equation.3">
                  <p:embed/>
                </p:oleObj>
              </mc:Choice>
              <mc:Fallback>
                <p:oleObj name="Equation" r:id="rId5" imgW="520871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1112837"/>
                        <a:ext cx="14922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72593"/>
              </p:ext>
            </p:extLst>
          </p:nvPr>
        </p:nvGraphicFramePr>
        <p:xfrm>
          <a:off x="1752600" y="1125537"/>
          <a:ext cx="18923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2" name="Equation" r:id="rId7" imgW="660510" imgH="292370" progId="Equation.3">
                  <p:embed/>
                </p:oleObj>
              </mc:Choice>
              <mc:Fallback>
                <p:oleObj name="Equation" r:id="rId7" imgW="660510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5537"/>
                        <a:ext cx="18923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23305"/>
              </p:ext>
            </p:extLst>
          </p:nvPr>
        </p:nvGraphicFramePr>
        <p:xfrm>
          <a:off x="3654425" y="1209675"/>
          <a:ext cx="3635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3" name="Equation" r:id="rId9" imgW="127231" imgH="152598" progId="Equation.3">
                  <p:embed/>
                </p:oleObj>
              </mc:Choice>
              <mc:Fallback>
                <p:oleObj name="Equation" r:id="rId9" imgW="127231" imgH="1525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1209675"/>
                        <a:ext cx="3635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74126"/>
              </p:ext>
            </p:extLst>
          </p:nvPr>
        </p:nvGraphicFramePr>
        <p:xfrm>
          <a:off x="4133850" y="2800350"/>
          <a:ext cx="8334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4" name="Equation" r:id="rId11" imgW="571649" imgH="203508" progId="Equation.3">
                  <p:embed/>
                </p:oleObj>
              </mc:Choice>
              <mc:Fallback>
                <p:oleObj name="Equation" r:id="rId11" imgW="571649" imgH="2035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800350"/>
                        <a:ext cx="833438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44046"/>
              </p:ext>
            </p:extLst>
          </p:nvPr>
        </p:nvGraphicFramePr>
        <p:xfrm>
          <a:off x="4086225" y="2266950"/>
          <a:ext cx="9159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5" name="Equation" r:id="rId13" imgW="571649" imgH="203508" progId="Equation.3">
                  <p:embed/>
                </p:oleObj>
              </mc:Choice>
              <mc:Fallback>
                <p:oleObj name="Equation" r:id="rId13" imgW="571649" imgH="2035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2266950"/>
                        <a:ext cx="915988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7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Convexity II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1" y="1314450"/>
            <a:ext cx="5562600" cy="3657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Constrained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H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 = –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  <a:sym typeface="Symbol" charset="0"/>
              </a:rPr>
              <a:t>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convex: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–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ea typeface="ＭＳ Ｐゴシック" charset="0"/>
              </a:rPr>
              <a:t> is convex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–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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</a:rPr>
              <a:t>is convex (sum of convex functions is convex).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feasible region of constrained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H</a:t>
            </a:r>
            <a:r>
              <a:rPr lang="en-US" dirty="0">
                <a:ea typeface="ＭＳ Ｐゴシック" charset="0"/>
              </a:rPr>
              <a:t> is a linear subspace (which is convex)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constrained entropy surface is therefore convex.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maximum likelihood exponential model (dual) formulation is also convex.</a:t>
            </a:r>
          </a:p>
        </p:txBody>
      </p:sp>
      <p:pic>
        <p:nvPicPr>
          <p:cNvPr id="58372" name="Picture 1028" descr="xlog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239441"/>
            <a:ext cx="2133600" cy="126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1029" descr="hxy-m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4" y="2457450"/>
            <a:ext cx="2281237" cy="128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30" descr="hxy-mesh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43326"/>
            <a:ext cx="2281238" cy="128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54900</TotalTime>
  <Words>516</Words>
  <Application>Microsoft Office PowerPoint</Application>
  <PresentationFormat>On-screen Show (16:9)</PresentationFormat>
  <Paragraphs>123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NLP-class</vt:lpstr>
      <vt:lpstr>Equation</vt:lpstr>
      <vt:lpstr>Maxent Models and Discriminative Estimation</vt:lpstr>
      <vt:lpstr>Maximum Entropy Models</vt:lpstr>
      <vt:lpstr>(Maximum) Entropy</vt:lpstr>
      <vt:lpstr>Maxent Examples I</vt:lpstr>
      <vt:lpstr>Maxent Examples II</vt:lpstr>
      <vt:lpstr>Maxent Examples III</vt:lpstr>
      <vt:lpstr>Maxent Examples IV</vt:lpstr>
      <vt:lpstr>Convexity</vt:lpstr>
      <vt:lpstr>Convexity II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2012-04-05T20:18:01Z</dcterms:modified>
</cp:coreProperties>
</file>