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694" r:id="rId2"/>
    <p:sldId id="580" r:id="rId3"/>
    <p:sldId id="581" r:id="rId4"/>
    <p:sldId id="582" r:id="rId5"/>
    <p:sldId id="583" r:id="rId6"/>
    <p:sldId id="584" r:id="rId7"/>
    <p:sldId id="585" r:id="rId8"/>
    <p:sldId id="586" r:id="rId9"/>
    <p:sldId id="695" r:id="rId10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Advanced MaxEnt" id="{D978F96C-C7A4-104D-B0AA-3EE2341447A0}">
          <p14:sldIdLst>
            <p14:sldId id="694"/>
            <p14:sldId id="580"/>
            <p14:sldId id="581"/>
            <p14:sldId id="582"/>
            <p14:sldId id="583"/>
            <p14:sldId id="584"/>
            <p14:sldId id="585"/>
            <p14:sldId id="586"/>
            <p14:sldId id="6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8" autoAdjust="0"/>
    <p:restoredTop sz="74766" autoAdjust="0"/>
  </p:normalViewPr>
  <p:slideViewPr>
    <p:cSldViewPr>
      <p:cViewPr varScale="1">
        <p:scale>
          <a:sx n="72" d="100"/>
          <a:sy n="72" d="100"/>
        </p:scale>
        <p:origin x="-109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620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2E653E6-2135-7845-8BAA-1DEF22E5116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Fix slide spacing.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Overlap/Feature Interaction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overlapping features work in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 Overlap</a:t>
            </a:r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23950"/>
            <a:ext cx="7772400" cy="3771900"/>
          </a:xfrm>
        </p:spPr>
        <p:txBody>
          <a:bodyPr/>
          <a:lstStyle/>
          <a:p>
            <a:pPr eaLnBrk="1" hangingPunct="1"/>
            <a:r>
              <a:rPr lang="en-US" sz="18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models handle overlapping features well.</a:t>
            </a:r>
          </a:p>
          <a:p>
            <a:pPr eaLnBrk="1" hangingPunct="1"/>
            <a:r>
              <a:rPr lang="en-US" sz="1800" dirty="0">
                <a:ea typeface="ＭＳ Ｐゴシック" charset="0"/>
                <a:cs typeface="ＭＳ Ｐゴシック" charset="0"/>
              </a:rPr>
              <a:t>Unlike a NB model, there is no double counting!</a:t>
            </a:r>
          </a:p>
        </p:txBody>
      </p:sp>
      <p:graphicFrame>
        <p:nvGraphicFramePr>
          <p:cNvPr id="297988" name="Group 10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392012"/>
              </p:ext>
            </p:extLst>
          </p:nvPr>
        </p:nvGraphicFramePr>
        <p:xfrm>
          <a:off x="457200" y="26289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09" name="Group 10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25231"/>
              </p:ext>
            </p:extLst>
          </p:nvPr>
        </p:nvGraphicFramePr>
        <p:xfrm>
          <a:off x="28956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32" name="Text Box 1071"/>
          <p:cNvSpPr txBox="1">
            <a:spLocks noChangeArrowheads="1"/>
          </p:cNvSpPr>
          <p:nvPr/>
        </p:nvSpPr>
        <p:spPr bwMode="auto">
          <a:xfrm>
            <a:off x="990600" y="2286001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+mn-lt"/>
              </a:rPr>
              <a:t>Empirical</a:t>
            </a:r>
          </a:p>
        </p:txBody>
      </p:sp>
      <p:sp>
        <p:nvSpPr>
          <p:cNvPr id="59433" name="Text Box 1072"/>
          <p:cNvSpPr txBox="1">
            <a:spLocks noChangeArrowheads="1"/>
          </p:cNvSpPr>
          <p:nvPr/>
        </p:nvSpPr>
        <p:spPr bwMode="auto">
          <a:xfrm>
            <a:off x="3505200" y="2743201"/>
            <a:ext cx="1011238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+mn-lt"/>
              </a:rPr>
              <a:t>All = 1</a:t>
            </a:r>
          </a:p>
        </p:txBody>
      </p:sp>
      <p:graphicFrame>
        <p:nvGraphicFramePr>
          <p:cNvPr id="298033" name="Group 10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82246"/>
              </p:ext>
            </p:extLst>
          </p:nvPr>
        </p:nvGraphicFramePr>
        <p:xfrm>
          <a:off x="28194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054" name="Group 10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18788"/>
              </p:ext>
            </p:extLst>
          </p:nvPr>
        </p:nvGraphicFramePr>
        <p:xfrm>
          <a:off x="49530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70" name="Text Box 1116"/>
          <p:cNvSpPr txBox="1">
            <a:spLocks noChangeArrowheads="1"/>
          </p:cNvSpPr>
          <p:nvPr/>
        </p:nvSpPr>
        <p:spPr bwMode="auto">
          <a:xfrm>
            <a:off x="5562601" y="274320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+mn-lt"/>
              </a:rPr>
              <a:t>A = 2/3</a:t>
            </a:r>
          </a:p>
        </p:txBody>
      </p:sp>
      <p:graphicFrame>
        <p:nvGraphicFramePr>
          <p:cNvPr id="298077" name="Group 1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67086"/>
              </p:ext>
            </p:extLst>
          </p:nvPr>
        </p:nvGraphicFramePr>
        <p:xfrm>
          <a:off x="48768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098" name="Group 1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02029"/>
              </p:ext>
            </p:extLst>
          </p:nvPr>
        </p:nvGraphicFramePr>
        <p:xfrm>
          <a:off x="70104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07" name="Text Box 1160"/>
          <p:cNvSpPr txBox="1">
            <a:spLocks noChangeArrowheads="1"/>
          </p:cNvSpPr>
          <p:nvPr/>
        </p:nvSpPr>
        <p:spPr bwMode="auto">
          <a:xfrm>
            <a:off x="7620000" y="274320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>
                <a:latin typeface="+mn-lt"/>
              </a:rPr>
              <a:t>A = 2/3</a:t>
            </a:r>
          </a:p>
        </p:txBody>
      </p:sp>
      <p:graphicFrame>
        <p:nvGraphicFramePr>
          <p:cNvPr id="298121" name="Group 1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39718"/>
              </p:ext>
            </p:extLst>
          </p:nvPr>
        </p:nvGraphicFramePr>
        <p:xfrm>
          <a:off x="69342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142" name="Group 1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41924"/>
              </p:ext>
            </p:extLst>
          </p:nvPr>
        </p:nvGraphicFramePr>
        <p:xfrm>
          <a:off x="28956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164" name="Group 1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19422"/>
              </p:ext>
            </p:extLst>
          </p:nvPr>
        </p:nvGraphicFramePr>
        <p:xfrm>
          <a:off x="49530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8186" name="Group 1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68083"/>
              </p:ext>
            </p:extLst>
          </p:nvPr>
        </p:nvGraphicFramePr>
        <p:xfrm>
          <a:off x="7010401" y="4114801"/>
          <a:ext cx="1752599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914400"/>
                <a:gridCol w="228599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+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’’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+</a:t>
                      </a:r>
                      <a:r>
                        <a:rPr kumimoji="0" lang="ja-JP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’’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580" name="Line 1248"/>
          <p:cNvSpPr>
            <a:spLocks noChangeShapeType="1"/>
          </p:cNvSpPr>
          <p:nvPr/>
        </p:nvSpPr>
        <p:spPr bwMode="auto">
          <a:xfrm>
            <a:off x="2514600" y="177165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75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Named Entity Feature </a:t>
            </a:r>
            <a:r>
              <a:rPr lang="en-US" dirty="0">
                <a:ea typeface="ＭＳ Ｐゴシック" charset="0"/>
                <a:cs typeface="ＭＳ Ｐゴシック" charset="0"/>
              </a:rPr>
              <a:t>Overlap</a:t>
            </a:r>
          </a:p>
        </p:txBody>
      </p:sp>
      <p:graphicFrame>
        <p:nvGraphicFramePr>
          <p:cNvPr id="2600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86382"/>
              </p:ext>
            </p:extLst>
          </p:nvPr>
        </p:nvGraphicFramePr>
        <p:xfrm>
          <a:off x="3962400" y="1600200"/>
          <a:ext cx="4953000" cy="3467100"/>
        </p:xfrm>
        <a:graphic>
          <a:graphicData uri="http://schemas.openxmlformats.org/drawingml/2006/table">
            <a:tbl>
              <a:tblPr/>
              <a:tblGrid>
                <a:gridCol w="2209800"/>
                <a:gridCol w="1066800"/>
                <a:gridCol w="838200"/>
                <a:gridCol w="838200"/>
              </a:tblGrid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 Type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PERS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584BB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0.94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Beginning bigram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&lt;G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POS tag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and cur tags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IN 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0.14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state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-0.92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signature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state, 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Prev-cur-next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-0.69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P. state - p-cur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Total: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71" name="Group 75"/>
          <p:cNvGraphicFramePr>
            <a:graphicFrameLocks noGrp="1"/>
          </p:cNvGraphicFramePr>
          <p:nvPr/>
        </p:nvGraphicFramePr>
        <p:xfrm>
          <a:off x="152400" y="3486150"/>
          <a:ext cx="3352800" cy="14097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Prev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Cur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Next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State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Word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Road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Sig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23" name="Text Box 115"/>
          <p:cNvSpPr txBox="1">
            <a:spLocks noChangeArrowheads="1"/>
          </p:cNvSpPr>
          <p:nvPr/>
        </p:nvSpPr>
        <p:spPr bwMode="auto">
          <a:xfrm>
            <a:off x="762000" y="3028950"/>
            <a:ext cx="22860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2584BB"/>
                </a:solidFill>
              </a:rPr>
              <a:t>Local Context</a:t>
            </a:r>
          </a:p>
        </p:txBody>
      </p:sp>
      <p:sp>
        <p:nvSpPr>
          <p:cNvPr id="60524" name="Text Box 116"/>
          <p:cNvSpPr txBox="1">
            <a:spLocks noChangeArrowheads="1"/>
          </p:cNvSpPr>
          <p:nvPr/>
        </p:nvSpPr>
        <p:spPr bwMode="auto">
          <a:xfrm>
            <a:off x="5562600" y="1200150"/>
            <a:ext cx="2743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2584BB"/>
                </a:solidFill>
              </a:rPr>
              <a:t>Feature Weights</a:t>
            </a:r>
          </a:p>
        </p:txBody>
      </p:sp>
      <p:sp>
        <p:nvSpPr>
          <p:cNvPr id="60525" name="Text Box 117"/>
          <p:cNvSpPr txBox="1">
            <a:spLocks noChangeArrowheads="1"/>
          </p:cNvSpPr>
          <p:nvPr/>
        </p:nvSpPr>
        <p:spPr bwMode="auto">
          <a:xfrm>
            <a:off x="533400" y="1371601"/>
            <a:ext cx="2590800" cy="145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+mn-lt"/>
              </a:rPr>
              <a:t>Grace is correlated with PERSON, but does not add much evidence </a:t>
            </a:r>
            <a:r>
              <a:rPr lang="en-US" sz="1800" dirty="0">
                <a:solidFill>
                  <a:srgbClr val="CC0000"/>
                </a:solidFill>
                <a:latin typeface="+mn-lt"/>
              </a:rPr>
              <a:t>on top of</a:t>
            </a:r>
            <a:r>
              <a:rPr lang="en-US" sz="1800" dirty="0">
                <a:latin typeface="+mn-lt"/>
              </a:rPr>
              <a:t> already knowing prefix features.</a:t>
            </a:r>
          </a:p>
        </p:txBody>
      </p:sp>
      <p:sp>
        <p:nvSpPr>
          <p:cNvPr id="60526" name="Line 118"/>
          <p:cNvSpPr>
            <a:spLocks noChangeShapeType="1"/>
          </p:cNvSpPr>
          <p:nvPr/>
        </p:nvSpPr>
        <p:spPr bwMode="auto">
          <a:xfrm>
            <a:off x="3048001" y="1657350"/>
            <a:ext cx="4495800" cy="5715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60527" name="Line 119"/>
          <p:cNvSpPr>
            <a:spLocks noChangeShapeType="1"/>
          </p:cNvSpPr>
          <p:nvPr/>
        </p:nvSpPr>
        <p:spPr bwMode="auto">
          <a:xfrm flipV="1">
            <a:off x="2514600" y="2571750"/>
            <a:ext cx="5029200" cy="5715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 Interaction</a:t>
            </a:r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772400" cy="3771900"/>
          </a:xfrm>
        </p:spPr>
        <p:txBody>
          <a:bodyPr/>
          <a:lstStyle/>
          <a:p>
            <a:pPr eaLnBrk="1" hangingPunct="1"/>
            <a:r>
              <a:rPr lang="en-US" sz="1700">
                <a:latin typeface="Lucida Sans" charset="0"/>
                <a:ea typeface="ＭＳ Ｐゴシック" charset="0"/>
                <a:cs typeface="ＭＳ Ｐゴシック" charset="0"/>
              </a:rPr>
              <a:t>Maxent models handle overlapping features well, but do not automatically model feature interactions.</a:t>
            </a:r>
          </a:p>
        </p:txBody>
      </p:sp>
      <p:graphicFrame>
        <p:nvGraphicFramePr>
          <p:cNvPr id="299012" name="Group 1028"/>
          <p:cNvGraphicFramePr>
            <a:graphicFrameLocks noGrp="1"/>
          </p:cNvGraphicFramePr>
          <p:nvPr/>
        </p:nvGraphicFramePr>
        <p:xfrm>
          <a:off x="457200" y="26289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033" name="Group 1049"/>
          <p:cNvGraphicFramePr>
            <a:graphicFrameLocks noGrp="1"/>
          </p:cNvGraphicFramePr>
          <p:nvPr/>
        </p:nvGraphicFramePr>
        <p:xfrm>
          <a:off x="28956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80" name="Text Box 1071"/>
          <p:cNvSpPr txBox="1">
            <a:spLocks noChangeArrowheads="1"/>
          </p:cNvSpPr>
          <p:nvPr/>
        </p:nvSpPr>
        <p:spPr bwMode="auto">
          <a:xfrm>
            <a:off x="990600" y="2286001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Empirical</a:t>
            </a:r>
          </a:p>
        </p:txBody>
      </p:sp>
      <p:sp>
        <p:nvSpPr>
          <p:cNvPr id="61481" name="Text Box 1072"/>
          <p:cNvSpPr txBox="1">
            <a:spLocks noChangeArrowheads="1"/>
          </p:cNvSpPr>
          <p:nvPr/>
        </p:nvSpPr>
        <p:spPr bwMode="auto">
          <a:xfrm>
            <a:off x="3505200" y="2743201"/>
            <a:ext cx="9906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All = 1</a:t>
            </a:r>
          </a:p>
        </p:txBody>
      </p:sp>
      <p:graphicFrame>
        <p:nvGraphicFramePr>
          <p:cNvPr id="299057" name="Group 1073"/>
          <p:cNvGraphicFramePr>
            <a:graphicFrameLocks noGrp="1"/>
          </p:cNvGraphicFramePr>
          <p:nvPr/>
        </p:nvGraphicFramePr>
        <p:xfrm>
          <a:off x="28194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078" name="Group 1094"/>
          <p:cNvGraphicFramePr>
            <a:graphicFrameLocks noGrp="1"/>
          </p:cNvGraphicFramePr>
          <p:nvPr/>
        </p:nvGraphicFramePr>
        <p:xfrm>
          <a:off x="49530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18" name="Text Box 1116"/>
          <p:cNvSpPr txBox="1">
            <a:spLocks noChangeArrowheads="1"/>
          </p:cNvSpPr>
          <p:nvPr/>
        </p:nvSpPr>
        <p:spPr bwMode="auto">
          <a:xfrm>
            <a:off x="5562601" y="274320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A = 2/3</a:t>
            </a:r>
          </a:p>
        </p:txBody>
      </p:sp>
      <p:graphicFrame>
        <p:nvGraphicFramePr>
          <p:cNvPr id="299101" name="Group 1117"/>
          <p:cNvGraphicFramePr>
            <a:graphicFrameLocks noGrp="1"/>
          </p:cNvGraphicFramePr>
          <p:nvPr/>
        </p:nvGraphicFramePr>
        <p:xfrm>
          <a:off x="48768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122" name="Group 1138"/>
          <p:cNvGraphicFramePr>
            <a:graphicFrameLocks noGrp="1"/>
          </p:cNvGraphicFramePr>
          <p:nvPr/>
        </p:nvGraphicFramePr>
        <p:xfrm>
          <a:off x="70104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4/9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55" name="Text Box 1160"/>
          <p:cNvSpPr txBox="1">
            <a:spLocks noChangeArrowheads="1"/>
          </p:cNvSpPr>
          <p:nvPr/>
        </p:nvSpPr>
        <p:spPr bwMode="auto">
          <a:xfrm>
            <a:off x="7620000" y="274320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 = 2/3</a:t>
            </a:r>
          </a:p>
        </p:txBody>
      </p:sp>
      <p:graphicFrame>
        <p:nvGraphicFramePr>
          <p:cNvPr id="299145" name="Group 1161"/>
          <p:cNvGraphicFramePr>
            <a:graphicFrameLocks noGrp="1"/>
          </p:cNvGraphicFramePr>
          <p:nvPr/>
        </p:nvGraphicFramePr>
        <p:xfrm>
          <a:off x="6934200" y="1828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166" name="Group 1182"/>
          <p:cNvGraphicFramePr>
            <a:graphicFrameLocks noGrp="1"/>
          </p:cNvGraphicFramePr>
          <p:nvPr/>
        </p:nvGraphicFramePr>
        <p:xfrm>
          <a:off x="28956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188" name="Group 1204"/>
          <p:cNvGraphicFramePr>
            <a:graphicFrameLocks noGrp="1"/>
          </p:cNvGraphicFramePr>
          <p:nvPr/>
        </p:nvGraphicFramePr>
        <p:xfrm>
          <a:off x="49530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9210" name="Group 1226"/>
          <p:cNvGraphicFramePr>
            <a:graphicFrameLocks noGrp="1"/>
          </p:cNvGraphicFramePr>
          <p:nvPr/>
        </p:nvGraphicFramePr>
        <p:xfrm>
          <a:off x="7010400" y="41148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762000"/>
                <a:gridCol w="457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+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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  <a:sym typeface="Symbol" charset="0"/>
                        </a:rPr>
                        <a:t>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628" name="Line 1248"/>
          <p:cNvSpPr>
            <a:spLocks noChangeShapeType="1"/>
          </p:cNvSpPr>
          <p:nvPr/>
        </p:nvSpPr>
        <p:spPr bwMode="auto">
          <a:xfrm>
            <a:off x="2514600" y="177165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 Interaction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772400" cy="3771900"/>
          </a:xfrm>
        </p:spPr>
        <p:txBody>
          <a:bodyPr/>
          <a:lstStyle/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If you want interaction terms, you have to add them:</a:t>
            </a: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17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A disjunctive feature would also have done it (alone):</a:t>
            </a:r>
          </a:p>
        </p:txBody>
      </p:sp>
      <p:graphicFrame>
        <p:nvGraphicFramePr>
          <p:cNvPr id="300036" name="Group 1028"/>
          <p:cNvGraphicFramePr>
            <a:graphicFrameLocks noGrp="1"/>
          </p:cNvGraphicFramePr>
          <p:nvPr/>
        </p:nvGraphicFramePr>
        <p:xfrm>
          <a:off x="381000" y="24003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86" name="Text Box 1049"/>
          <p:cNvSpPr txBox="1">
            <a:spLocks noChangeArrowheads="1"/>
          </p:cNvSpPr>
          <p:nvPr/>
        </p:nvSpPr>
        <p:spPr bwMode="auto">
          <a:xfrm>
            <a:off x="914401" y="2057401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Empirical</a:t>
            </a:r>
          </a:p>
        </p:txBody>
      </p:sp>
      <p:graphicFrame>
        <p:nvGraphicFramePr>
          <p:cNvPr id="300058" name="Group 1050"/>
          <p:cNvGraphicFramePr>
            <a:graphicFrameLocks noGrp="1"/>
          </p:cNvGraphicFramePr>
          <p:nvPr/>
        </p:nvGraphicFramePr>
        <p:xfrm>
          <a:off x="2743201" y="27432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05" name="Text Box 1072"/>
          <p:cNvSpPr txBox="1">
            <a:spLocks noChangeArrowheads="1"/>
          </p:cNvSpPr>
          <p:nvPr/>
        </p:nvSpPr>
        <p:spPr bwMode="auto">
          <a:xfrm>
            <a:off x="3352800" y="245745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A = 2/3</a:t>
            </a:r>
          </a:p>
        </p:txBody>
      </p:sp>
      <p:graphicFrame>
        <p:nvGraphicFramePr>
          <p:cNvPr id="300081" name="Group 1073"/>
          <p:cNvGraphicFramePr>
            <a:graphicFrameLocks noGrp="1"/>
          </p:cNvGraphicFramePr>
          <p:nvPr/>
        </p:nvGraphicFramePr>
        <p:xfrm>
          <a:off x="2667000" y="15430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02" name="Group 1094"/>
          <p:cNvGraphicFramePr>
            <a:graphicFrameLocks noGrp="1"/>
          </p:cNvGraphicFramePr>
          <p:nvPr/>
        </p:nvGraphicFramePr>
        <p:xfrm>
          <a:off x="4800600" y="27432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4/9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42" name="Text Box 1116"/>
          <p:cNvSpPr txBox="1">
            <a:spLocks noChangeArrowheads="1"/>
          </p:cNvSpPr>
          <p:nvPr/>
        </p:nvSpPr>
        <p:spPr bwMode="auto">
          <a:xfrm>
            <a:off x="5410201" y="2457451"/>
            <a:ext cx="11430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B = 2/3</a:t>
            </a:r>
          </a:p>
        </p:txBody>
      </p:sp>
      <p:graphicFrame>
        <p:nvGraphicFramePr>
          <p:cNvPr id="300125" name="Group 1117"/>
          <p:cNvGraphicFramePr>
            <a:graphicFrameLocks noGrp="1"/>
          </p:cNvGraphicFramePr>
          <p:nvPr/>
        </p:nvGraphicFramePr>
        <p:xfrm>
          <a:off x="4724400" y="15430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61" name="Line 1138"/>
          <p:cNvSpPr>
            <a:spLocks noChangeShapeType="1"/>
          </p:cNvSpPr>
          <p:nvPr/>
        </p:nvSpPr>
        <p:spPr bwMode="auto">
          <a:xfrm>
            <a:off x="2438400" y="1543050"/>
            <a:ext cx="0" cy="2114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graphicFrame>
        <p:nvGraphicFramePr>
          <p:cNvPr id="300147" name="Group 1139"/>
          <p:cNvGraphicFramePr>
            <a:graphicFrameLocks noGrp="1"/>
          </p:cNvGraphicFramePr>
          <p:nvPr/>
        </p:nvGraphicFramePr>
        <p:xfrm>
          <a:off x="7010400" y="274320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80" name="Text Box 1161"/>
          <p:cNvSpPr txBox="1">
            <a:spLocks noChangeArrowheads="1"/>
          </p:cNvSpPr>
          <p:nvPr/>
        </p:nvSpPr>
        <p:spPr bwMode="auto">
          <a:xfrm>
            <a:off x="7543800" y="2457451"/>
            <a:ext cx="12192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AB = 1/3</a:t>
            </a:r>
          </a:p>
        </p:txBody>
      </p:sp>
      <p:graphicFrame>
        <p:nvGraphicFramePr>
          <p:cNvPr id="300170" name="Group 1162"/>
          <p:cNvGraphicFramePr>
            <a:graphicFrameLocks noGrp="1"/>
          </p:cNvGraphicFramePr>
          <p:nvPr/>
        </p:nvGraphicFramePr>
        <p:xfrm>
          <a:off x="6934200" y="15430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191" name="Group 1183"/>
          <p:cNvGraphicFramePr>
            <a:graphicFrameLocks noGrp="1"/>
          </p:cNvGraphicFramePr>
          <p:nvPr/>
        </p:nvGraphicFramePr>
        <p:xfrm>
          <a:off x="2286000" y="40576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0212" name="Group 1204"/>
          <p:cNvGraphicFramePr>
            <a:graphicFrameLocks noGrp="1"/>
          </p:cNvGraphicFramePr>
          <p:nvPr/>
        </p:nvGraphicFramePr>
        <p:xfrm>
          <a:off x="4648200" y="40576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1/3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6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Quiz Question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Suppose we have a 1 feature </a:t>
            </a:r>
            <a:r>
              <a:rPr lang="en-US" sz="1700" dirty="0" err="1">
                <a:latin typeface="Lucida Sans" charset="0"/>
                <a:ea typeface="ＭＳ Ｐゴシック" charset="0"/>
                <a:cs typeface="ＭＳ Ｐゴシック" charset="0"/>
              </a:rPr>
              <a:t>maxent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 model built over observed data as shown. </a:t>
            </a:r>
          </a:p>
          <a:p>
            <a:pPr eaLnBrk="1" hangingPunct="1"/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What is the constructed </a:t>
            </a:r>
            <a:r>
              <a:rPr lang="en-US" sz="1700" dirty="0" smtClean="0">
                <a:latin typeface="Lucida Sans" charset="0"/>
                <a:ea typeface="ＭＳ Ｐゴシック" charset="0"/>
                <a:cs typeface="ＭＳ Ｐゴシック" charset="0"/>
              </a:rPr>
              <a:t>model’s </a:t>
            </a:r>
            <a:r>
              <a:rPr lang="en-US" sz="1700" dirty="0">
                <a:latin typeface="Lucida Sans" charset="0"/>
                <a:ea typeface="ＭＳ Ｐゴシック" charset="0"/>
                <a:cs typeface="ＭＳ Ｐゴシック" charset="0"/>
              </a:rPr>
              <a:t>probability distribution over the four possible outcomes?</a:t>
            </a:r>
          </a:p>
        </p:txBody>
      </p:sp>
      <p:graphicFrame>
        <p:nvGraphicFramePr>
          <p:cNvPr id="297988" name="Group 1028"/>
          <p:cNvGraphicFramePr>
            <a:graphicFrameLocks noGrp="1"/>
          </p:cNvGraphicFramePr>
          <p:nvPr/>
        </p:nvGraphicFramePr>
        <p:xfrm>
          <a:off x="457200" y="3217069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54" name="Text Box 1071"/>
          <p:cNvSpPr txBox="1">
            <a:spLocks noChangeArrowheads="1"/>
          </p:cNvSpPr>
          <p:nvPr/>
        </p:nvSpPr>
        <p:spPr bwMode="auto">
          <a:xfrm>
            <a:off x="990600" y="2874169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Empirical</a:t>
            </a:r>
          </a:p>
        </p:txBody>
      </p:sp>
      <p:sp>
        <p:nvSpPr>
          <p:cNvPr id="69655" name="Text Box 1116"/>
          <p:cNvSpPr txBox="1">
            <a:spLocks noChangeArrowheads="1"/>
          </p:cNvSpPr>
          <p:nvPr/>
        </p:nvSpPr>
        <p:spPr bwMode="auto">
          <a:xfrm>
            <a:off x="5064125" y="2643188"/>
            <a:ext cx="17272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Expectations</a:t>
            </a:r>
          </a:p>
        </p:txBody>
      </p:sp>
      <p:graphicFrame>
        <p:nvGraphicFramePr>
          <p:cNvPr id="298077" name="Group 1117"/>
          <p:cNvGraphicFramePr>
            <a:graphicFrameLocks noGrp="1"/>
          </p:cNvGraphicFramePr>
          <p:nvPr/>
        </p:nvGraphicFramePr>
        <p:xfrm>
          <a:off x="2760663" y="3045619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8098" name="Group 1138"/>
          <p:cNvGraphicFramePr>
            <a:graphicFrameLocks noGrp="1"/>
          </p:cNvGraphicFramePr>
          <p:nvPr/>
        </p:nvGraphicFramePr>
        <p:xfrm>
          <a:off x="7010400" y="3028950"/>
          <a:ext cx="1828800" cy="85725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a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b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92" name="Text Box 1160"/>
          <p:cNvSpPr txBox="1">
            <a:spLocks noChangeArrowheads="1"/>
          </p:cNvSpPr>
          <p:nvPr/>
        </p:nvSpPr>
        <p:spPr bwMode="auto">
          <a:xfrm>
            <a:off x="7150101" y="2643188"/>
            <a:ext cx="1706563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Probabilities</a:t>
            </a:r>
          </a:p>
        </p:txBody>
      </p:sp>
      <p:sp>
        <p:nvSpPr>
          <p:cNvPr id="69693" name="Line 1248"/>
          <p:cNvSpPr>
            <a:spLocks noChangeShapeType="1"/>
          </p:cNvSpPr>
          <p:nvPr/>
        </p:nvSpPr>
        <p:spPr bwMode="auto">
          <a:xfrm>
            <a:off x="2500313" y="2675336"/>
            <a:ext cx="14287" cy="229671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69694" name="Text Box 1071"/>
          <p:cNvSpPr txBox="1">
            <a:spLocks noChangeArrowheads="1"/>
          </p:cNvSpPr>
          <p:nvPr/>
        </p:nvSpPr>
        <p:spPr bwMode="auto">
          <a:xfrm>
            <a:off x="3008314" y="2652714"/>
            <a:ext cx="1447800" cy="2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715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Interaction</a:t>
            </a:r>
            <a:endParaRPr lang="en-US"/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loglinear</a:t>
            </a:r>
            <a:r>
              <a:rPr lang="en-US" dirty="0" smtClean="0"/>
              <a:t>/logistic regression models in statistics, it is standard to do a greedy stepwise search over the space of all possible interaction terms.</a:t>
            </a:r>
          </a:p>
          <a:p>
            <a:r>
              <a:rPr lang="en-US" dirty="0" smtClean="0"/>
              <a:t>This combinatorial space is exponential in size, but that’s okay as most statistics models only have 4–8 features.</a:t>
            </a:r>
          </a:p>
          <a:p>
            <a:r>
              <a:rPr lang="en-US" dirty="0" smtClean="0"/>
              <a:t>In NLP, our models commonly use hundreds of thousands of features, so that</a:t>
            </a:r>
            <a:r>
              <a:rPr lang="ja-JP" altLang="en-US" dirty="0" smtClean="0"/>
              <a:t>’</a:t>
            </a:r>
            <a:r>
              <a:rPr lang="en-US" dirty="0" smtClean="0"/>
              <a:t>s not okay.</a:t>
            </a:r>
          </a:p>
          <a:p>
            <a:r>
              <a:rPr lang="en-US" dirty="0" smtClean="0"/>
              <a:t>Commonly, interaction terms are added by hand based on linguistic intuitions.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NER Interaction</a:t>
            </a:r>
          </a:p>
        </p:txBody>
      </p:sp>
      <p:graphicFrame>
        <p:nvGraphicFramePr>
          <p:cNvPr id="304131" name="Group 1027"/>
          <p:cNvGraphicFramePr>
            <a:graphicFrameLocks noGrp="1"/>
          </p:cNvGraphicFramePr>
          <p:nvPr/>
        </p:nvGraphicFramePr>
        <p:xfrm>
          <a:off x="3962400" y="1600200"/>
          <a:ext cx="4953000" cy="3467100"/>
        </p:xfrm>
        <a:graphic>
          <a:graphicData uri="http://schemas.openxmlformats.org/drawingml/2006/table">
            <a:tbl>
              <a:tblPr/>
              <a:tblGrid>
                <a:gridCol w="2209800"/>
                <a:gridCol w="1066800"/>
                <a:gridCol w="838200"/>
                <a:gridCol w="838200"/>
              </a:tblGrid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 Type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Feature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PERS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LOC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0.94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word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0.00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Beginning bigram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1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&lt;G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-0.04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POS tag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and cur tags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IN 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0.14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Previous state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-0.70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-0.92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Current signature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0.46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 state, 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Prev-cur-next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-0.69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0.37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P. state - p-cur sig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</a:t>
                      </a: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x-Xx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-0.20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0.82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Total: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Lucida Sans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-0.58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  <a:ea typeface="ＭＳ Ｐゴシック" charset="0"/>
                          <a:cs typeface="ＭＳ Ｐゴシック" charset="0"/>
                        </a:rPr>
                        <a:t>2.68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4203" name="Group 1099"/>
          <p:cNvGraphicFramePr>
            <a:graphicFrameLocks noGrp="1"/>
          </p:cNvGraphicFramePr>
          <p:nvPr/>
        </p:nvGraphicFramePr>
        <p:xfrm>
          <a:off x="228600" y="3600450"/>
          <a:ext cx="3352800" cy="14097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charset="0"/>
                      </a:endParaRPr>
                    </a:p>
                  </a:txBody>
                  <a:tcPr marT="34290" marB="3429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Prev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Cur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Next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State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Other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Sans" charset="0"/>
                        </a:rPr>
                        <a:t>???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Word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at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Grace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Road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Tag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IN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Lucida Sans" charset="0"/>
                        </a:rPr>
                        <a:t>NNP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</a:rPr>
                        <a:t>Sig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Xx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619" name="Text Box 1139"/>
          <p:cNvSpPr txBox="1">
            <a:spLocks noChangeArrowheads="1"/>
          </p:cNvSpPr>
          <p:nvPr/>
        </p:nvSpPr>
        <p:spPr bwMode="auto">
          <a:xfrm>
            <a:off x="990600" y="3200400"/>
            <a:ext cx="2362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Local Context</a:t>
            </a:r>
          </a:p>
        </p:txBody>
      </p:sp>
      <p:sp>
        <p:nvSpPr>
          <p:cNvPr id="64620" name="Text Box 1140"/>
          <p:cNvSpPr txBox="1">
            <a:spLocks noChangeArrowheads="1"/>
          </p:cNvSpPr>
          <p:nvPr/>
        </p:nvSpPr>
        <p:spPr bwMode="auto">
          <a:xfrm>
            <a:off x="5562600" y="1200150"/>
            <a:ext cx="2743200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Feature Weights</a:t>
            </a:r>
          </a:p>
        </p:txBody>
      </p:sp>
      <p:sp>
        <p:nvSpPr>
          <p:cNvPr id="64621" name="Text Box 1141"/>
          <p:cNvSpPr txBox="1">
            <a:spLocks noChangeArrowheads="1"/>
          </p:cNvSpPr>
          <p:nvPr/>
        </p:nvSpPr>
        <p:spPr bwMode="auto">
          <a:xfrm>
            <a:off x="152400" y="1257300"/>
            <a:ext cx="3581400" cy="14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400"/>
              <a:t>Previous-state and current-signature have interactions, e.g. </a:t>
            </a:r>
            <a:r>
              <a:rPr lang="en-US" sz="1400">
                <a:solidFill>
                  <a:srgbClr val="008000"/>
                </a:solidFill>
              </a:rPr>
              <a:t>P=PERS</a:t>
            </a:r>
            <a:r>
              <a:rPr lang="en-US" sz="1400"/>
              <a:t>-</a:t>
            </a:r>
            <a:r>
              <a:rPr lang="en-US" sz="1400">
                <a:solidFill>
                  <a:schemeClr val="tx2"/>
                </a:solidFill>
              </a:rPr>
              <a:t>C=Xx</a:t>
            </a:r>
            <a:r>
              <a:rPr lang="en-US" sz="1400"/>
              <a:t> indicates </a:t>
            </a:r>
            <a:r>
              <a:rPr lang="en-US" sz="1400">
                <a:solidFill>
                  <a:srgbClr val="008000"/>
                </a:solidFill>
              </a:rPr>
              <a:t>C=PERS</a:t>
            </a:r>
            <a:r>
              <a:rPr lang="en-US" sz="1400"/>
              <a:t> much more strongly than </a:t>
            </a:r>
            <a:r>
              <a:rPr lang="en-US" sz="1400">
                <a:solidFill>
                  <a:schemeClr val="tx2"/>
                </a:solidFill>
              </a:rPr>
              <a:t>C=Xx</a:t>
            </a:r>
            <a:r>
              <a:rPr lang="en-US" sz="1400"/>
              <a:t> and </a:t>
            </a:r>
            <a:r>
              <a:rPr lang="en-US" sz="1400">
                <a:solidFill>
                  <a:srgbClr val="008000"/>
                </a:solidFill>
              </a:rPr>
              <a:t>P=PERS</a:t>
            </a:r>
            <a:r>
              <a:rPr lang="en-US" sz="1400"/>
              <a:t> independently.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sz="1400"/>
              <a:t>This feature type allows the model to capture this interaction.</a:t>
            </a:r>
            <a:endParaRPr lang="en-US" sz="1400">
              <a:solidFill>
                <a:srgbClr val="008000"/>
              </a:solidFill>
            </a:endParaRPr>
          </a:p>
        </p:txBody>
      </p:sp>
      <p:sp>
        <p:nvSpPr>
          <p:cNvPr id="64622" name="Line 1142"/>
          <p:cNvSpPr>
            <a:spLocks noChangeShapeType="1"/>
          </p:cNvSpPr>
          <p:nvPr/>
        </p:nvSpPr>
        <p:spPr bwMode="auto">
          <a:xfrm>
            <a:off x="3505200" y="2000250"/>
            <a:ext cx="2514600" cy="142875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64623" name="Line 1143"/>
          <p:cNvSpPr>
            <a:spLocks noChangeShapeType="1"/>
          </p:cNvSpPr>
          <p:nvPr/>
        </p:nvSpPr>
        <p:spPr bwMode="auto">
          <a:xfrm>
            <a:off x="3657600" y="3028950"/>
            <a:ext cx="2743200" cy="800100"/>
          </a:xfrm>
          <a:prstGeom prst="line">
            <a:avLst/>
          </a:pr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  <p:sp>
        <p:nvSpPr>
          <p:cNvPr id="64624" name="AutoShape 1144"/>
          <p:cNvSpPr>
            <a:spLocks/>
          </p:cNvSpPr>
          <p:nvPr/>
        </p:nvSpPr>
        <p:spPr bwMode="auto">
          <a:xfrm>
            <a:off x="6172201" y="3200400"/>
            <a:ext cx="228600" cy="457200"/>
          </a:xfrm>
          <a:prstGeom prst="lef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89" tIns="34295" rIns="68589" bIns="3429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Overlap/Feature Interaction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overlapping features work in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54892</TotalTime>
  <Words>745</Words>
  <Application>Microsoft Office PowerPoint</Application>
  <PresentationFormat>On-screen Show (16:9)</PresentationFormat>
  <Paragraphs>389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NLP-class</vt:lpstr>
      <vt:lpstr>Feature Overlap/Feature Interaction</vt:lpstr>
      <vt:lpstr>Feature Overlap</vt:lpstr>
      <vt:lpstr>Example: Named Entity Feature Overlap</vt:lpstr>
      <vt:lpstr>Feature Interaction</vt:lpstr>
      <vt:lpstr>Feature Interaction</vt:lpstr>
      <vt:lpstr>Quiz Question</vt:lpstr>
      <vt:lpstr>Feature Interaction</vt:lpstr>
      <vt:lpstr>Example: NER Interaction</vt:lpstr>
      <vt:lpstr>Feature Overlap/Feature Interaction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248</cp:revision>
  <cp:lastPrinted>2012-03-06T20:53:56Z</cp:lastPrinted>
  <dcterms:created xsi:type="dcterms:W3CDTF">2010-04-19T15:31:24Z</dcterms:created>
  <dcterms:modified xsi:type="dcterms:W3CDTF">2012-04-05T20:18:55Z</dcterms:modified>
</cp:coreProperties>
</file>