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627" r:id="rId2"/>
    <p:sldId id="628" r:id="rId3"/>
    <p:sldId id="629" r:id="rId4"/>
    <p:sldId id="630" r:id="rId5"/>
    <p:sldId id="632" r:id="rId6"/>
    <p:sldId id="633" r:id="rId7"/>
    <p:sldId id="637" r:id="rId8"/>
    <p:sldId id="638" r:id="rId9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Part-of-Speech Tagging and Maxent Sequence Models" id="{EBC58517-C585-0B42-ACB8-0E9F9DA5DA5B}">
          <p14:sldIdLst>
            <p14:sldId id="627"/>
            <p14:sldId id="628"/>
            <p14:sldId id="629"/>
            <p14:sldId id="630"/>
            <p14:sldId id="632"/>
            <p14:sldId id="633"/>
            <p14:sldId id="637"/>
            <p14:sldId id="6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68" autoAdjust="0"/>
    <p:restoredTop sz="74766" autoAdjust="0"/>
  </p:normalViewPr>
  <p:slideViewPr>
    <p:cSldViewPr>
      <p:cViewPr>
        <p:scale>
          <a:sx n="80" d="100"/>
          <a:sy n="80" d="100"/>
        </p:scale>
        <p:origin x="-852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62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were the features of HMM taggers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Doing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71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Part-of-speech tagging revisited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A simple but useful form of linguistic analysis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Christopher Manning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70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main sources of information for POS tagging?</a:t>
            </a:r>
          </a:p>
          <a:p>
            <a:pPr lvl="1"/>
            <a:r>
              <a:rPr lang="en-US" dirty="0" smtClean="0"/>
              <a:t>Knowledge of neighboring words</a:t>
            </a:r>
          </a:p>
          <a:p>
            <a:pPr lvl="2"/>
            <a:r>
              <a:rPr lang="en-US" dirty="0" smtClean="0"/>
              <a:t>Bill    saw     that  man yesterday</a:t>
            </a:r>
          </a:p>
          <a:p>
            <a:pPr lvl="2"/>
            <a:r>
              <a:rPr lang="en-US" dirty="0" smtClean="0"/>
              <a:t>NNP NN        DT    NN   NN</a:t>
            </a:r>
          </a:p>
          <a:p>
            <a:pPr lvl="2"/>
            <a:r>
              <a:rPr lang="en-US" dirty="0" smtClean="0"/>
              <a:t>VB     VB(D)  IN      VB    NN</a:t>
            </a:r>
          </a:p>
          <a:p>
            <a:pPr lvl="1"/>
            <a:r>
              <a:rPr lang="en-US" dirty="0" smtClean="0"/>
              <a:t>Knowledge of word probabilities</a:t>
            </a:r>
          </a:p>
          <a:p>
            <a:pPr lvl="2"/>
            <a:r>
              <a:rPr lang="en-US" i="1" dirty="0" smtClean="0"/>
              <a:t>man</a:t>
            </a:r>
            <a:r>
              <a:rPr lang="en-US" dirty="0" smtClean="0"/>
              <a:t> is rarely used as a verb….</a:t>
            </a:r>
          </a:p>
          <a:p>
            <a:r>
              <a:rPr lang="en-US" dirty="0" smtClean="0"/>
              <a:t>The latter proves the most useful, but the former also helps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3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and Better Features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Feature-based tagger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do surprisingly well just looking at a word by itself:</a:t>
            </a:r>
          </a:p>
          <a:p>
            <a:pPr lvl="1"/>
            <a:r>
              <a:rPr lang="en-US" dirty="0" smtClean="0"/>
              <a:t>Word		the: the </a:t>
            </a:r>
            <a:r>
              <a:rPr lang="en-US" dirty="0" smtClean="0">
                <a:sym typeface="Symbol" charset="0"/>
              </a:rPr>
              <a:t> DT</a:t>
            </a:r>
          </a:p>
          <a:p>
            <a:pPr lvl="1"/>
            <a:r>
              <a:rPr lang="en-US" dirty="0" smtClean="0"/>
              <a:t>Lowercased word	Importantly: importantly </a:t>
            </a:r>
            <a:r>
              <a:rPr lang="en-US" dirty="0" smtClean="0">
                <a:sym typeface="Symbol" charset="0"/>
              </a:rPr>
              <a:t> RB</a:t>
            </a:r>
            <a:endParaRPr lang="en-US" dirty="0" smtClean="0"/>
          </a:p>
          <a:p>
            <a:pPr lvl="1"/>
            <a:r>
              <a:rPr lang="en-US" dirty="0" smtClean="0"/>
              <a:t>Prefixes		unfathomable: un- </a:t>
            </a:r>
            <a:r>
              <a:rPr lang="en-US" dirty="0" smtClean="0">
                <a:sym typeface="Symbol" charset="0"/>
              </a:rPr>
              <a:t> JJ</a:t>
            </a:r>
            <a:endParaRPr lang="en-US" dirty="0" smtClean="0"/>
          </a:p>
          <a:p>
            <a:pPr lvl="1"/>
            <a:r>
              <a:rPr lang="en-US" dirty="0" smtClean="0"/>
              <a:t>Suffixes		Importantly: -</a:t>
            </a:r>
            <a:r>
              <a:rPr lang="en-US" dirty="0" err="1" smtClean="0"/>
              <a:t>ly</a:t>
            </a:r>
            <a:r>
              <a:rPr lang="en-US" dirty="0" smtClean="0"/>
              <a:t> </a:t>
            </a:r>
            <a:r>
              <a:rPr lang="en-US" dirty="0" smtClean="0">
                <a:sym typeface="Symbol" charset="0"/>
              </a:rPr>
              <a:t> RB</a:t>
            </a:r>
            <a:endParaRPr lang="en-US" dirty="0" smtClean="0"/>
          </a:p>
          <a:p>
            <a:pPr lvl="1"/>
            <a:r>
              <a:rPr lang="en-US" dirty="0" smtClean="0"/>
              <a:t>Capitalization	Meridian: CAP </a:t>
            </a:r>
            <a:r>
              <a:rPr lang="en-US" dirty="0" smtClean="0">
                <a:sym typeface="Symbol" charset="0"/>
              </a:rPr>
              <a:t> NNP</a:t>
            </a:r>
            <a:endParaRPr lang="en-US" dirty="0" smtClean="0"/>
          </a:p>
          <a:p>
            <a:pPr lvl="1"/>
            <a:r>
              <a:rPr lang="en-US" dirty="0" smtClean="0"/>
              <a:t>Word shapes	35-year: d-x </a:t>
            </a:r>
            <a:r>
              <a:rPr lang="en-US" dirty="0" smtClean="0">
                <a:sym typeface="Symbol" charset="0"/>
              </a:rPr>
              <a:t> JJ</a:t>
            </a:r>
            <a:endParaRPr lang="en-US" dirty="0" smtClean="0"/>
          </a:p>
          <a:p>
            <a:r>
              <a:rPr lang="en-US" dirty="0" smtClean="0"/>
              <a:t>Then build a </a:t>
            </a:r>
            <a:r>
              <a:rPr lang="en-US" dirty="0" err="1" smtClean="0"/>
              <a:t>maxent</a:t>
            </a:r>
            <a:r>
              <a:rPr lang="en-US" dirty="0" smtClean="0"/>
              <a:t> (or whatever) model to predict tag</a:t>
            </a:r>
          </a:p>
          <a:p>
            <a:pPr lvl="1"/>
            <a:r>
              <a:rPr lang="en-US" dirty="0" err="1" smtClean="0"/>
              <a:t>Maxent</a:t>
            </a:r>
            <a:r>
              <a:rPr lang="en-US" dirty="0" smtClean="0"/>
              <a:t> P(</a:t>
            </a:r>
            <a:r>
              <a:rPr lang="en-US" dirty="0" err="1" smtClean="0"/>
              <a:t>t|w</a:t>
            </a:r>
            <a:r>
              <a:rPr lang="en-US" dirty="0" smtClean="0"/>
              <a:t>): 	93.7% overall / 82.6% unknown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Overview: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POS Tagging Accuracies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Rough accuracies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Most </a:t>
            </a:r>
            <a:r>
              <a:rPr lang="en-US" dirty="0" err="1">
                <a:latin typeface="Arial" charset="0"/>
                <a:ea typeface="ＭＳ Ｐゴシック" charset="0"/>
              </a:rPr>
              <a:t>freq</a:t>
            </a:r>
            <a:r>
              <a:rPr lang="en-US" dirty="0">
                <a:latin typeface="Arial" charset="0"/>
                <a:ea typeface="ＭＳ Ｐゴシック" charset="0"/>
              </a:rPr>
              <a:t> tag: 			~90% / ~50%</a:t>
            </a:r>
          </a:p>
          <a:p>
            <a:pPr lvl="1" eaLnBrk="1" hangingPunct="1"/>
            <a:endParaRPr lang="en-US" dirty="0">
              <a:solidFill>
                <a:schemeClr val="accent2"/>
              </a:solidFill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Trigram HMM: 			~95% / ~55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%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 err="1">
                <a:latin typeface="Arial" charset="0"/>
                <a:ea typeface="ＭＳ Ｐゴシック" charset="0"/>
              </a:rPr>
              <a:t>Maxent</a:t>
            </a:r>
            <a:r>
              <a:rPr lang="en-US" dirty="0">
                <a:latin typeface="Arial" charset="0"/>
                <a:ea typeface="ＭＳ Ｐゴシック" charset="0"/>
              </a:rPr>
              <a:t> P(</a:t>
            </a:r>
            <a:r>
              <a:rPr lang="en-US" dirty="0" err="1">
                <a:latin typeface="Arial" charset="0"/>
                <a:ea typeface="ＭＳ Ｐゴシック" charset="0"/>
              </a:rPr>
              <a:t>t|w</a:t>
            </a:r>
            <a:r>
              <a:rPr lang="en-US" dirty="0">
                <a:latin typeface="Arial" charset="0"/>
                <a:ea typeface="ＭＳ Ｐゴシック" charset="0"/>
              </a:rPr>
              <a:t>): 			93.7% / 82.6%</a:t>
            </a:r>
          </a:p>
          <a:p>
            <a:pPr lvl="1" eaLnBrk="1" hangingPunct="1"/>
            <a:r>
              <a:rPr lang="en-US" dirty="0" err="1">
                <a:latin typeface="Arial" charset="0"/>
                <a:ea typeface="ＭＳ Ｐゴシック" charset="0"/>
              </a:rPr>
              <a:t>TnT</a:t>
            </a:r>
            <a:r>
              <a:rPr lang="en-US" dirty="0">
                <a:latin typeface="Arial" charset="0"/>
                <a:ea typeface="ＭＳ Ｐゴシック" charset="0"/>
              </a:rPr>
              <a:t> (HMM++): 		</a:t>
            </a:r>
            <a:r>
              <a:rPr lang="en-US" dirty="0" smtClean="0">
                <a:latin typeface="Arial" charset="0"/>
                <a:ea typeface="ＭＳ Ｐゴシック" charset="0"/>
              </a:rPr>
              <a:t>	96.2</a:t>
            </a:r>
            <a:r>
              <a:rPr lang="en-US" dirty="0">
                <a:latin typeface="Arial" charset="0"/>
                <a:ea typeface="ＭＳ Ｐゴシック" charset="0"/>
              </a:rPr>
              <a:t>% / 86.0%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MEMM tagger: 		</a:t>
            </a:r>
            <a:r>
              <a:rPr lang="en-US" dirty="0" smtClean="0">
                <a:latin typeface="Arial" charset="0"/>
                <a:ea typeface="ＭＳ Ｐゴシック" charset="0"/>
              </a:rPr>
              <a:t>	96.9</a:t>
            </a:r>
            <a:r>
              <a:rPr lang="en-US" dirty="0">
                <a:latin typeface="Arial" charset="0"/>
                <a:ea typeface="ＭＳ Ｐゴシック" charset="0"/>
              </a:rPr>
              <a:t>% / 86.9%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Bidirectional dependencies:	97.2% / </a:t>
            </a:r>
            <a:r>
              <a:rPr lang="en-US" dirty="0" smtClean="0">
                <a:latin typeface="Arial" charset="0"/>
                <a:ea typeface="ＭＳ Ｐゴシック" charset="0"/>
              </a:rPr>
              <a:t>90.0</a:t>
            </a:r>
            <a:r>
              <a:rPr lang="en-US" dirty="0">
                <a:latin typeface="Arial" charset="0"/>
                <a:ea typeface="ＭＳ Ｐゴシック" charset="0"/>
              </a:rPr>
              <a:t>%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Upper bound: 			~98% (human agreement)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4876800" y="1809750"/>
            <a:ext cx="1600200" cy="53340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AutoShape 5"/>
          <p:cNvSpPr>
            <a:spLocks/>
          </p:cNvSpPr>
          <p:nvPr/>
        </p:nvSpPr>
        <p:spPr bwMode="auto">
          <a:xfrm>
            <a:off x="7162800" y="2428875"/>
            <a:ext cx="1676400" cy="981075"/>
          </a:xfrm>
          <a:prstGeom prst="borderCallout2">
            <a:avLst>
              <a:gd name="adj1" fmla="val 12000"/>
              <a:gd name="adj2" fmla="val -4764"/>
              <a:gd name="adj3" fmla="val 12000"/>
              <a:gd name="adj4" fmla="val -28273"/>
              <a:gd name="adj5" fmla="val -21588"/>
              <a:gd name="adj6" fmla="val -4486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/>
            <a:r>
              <a:rPr lang="en-US" sz="2000" dirty="0">
                <a:latin typeface="+mn-lt"/>
              </a:rPr>
              <a:t>Most errors on unknown words</a:t>
            </a:r>
          </a:p>
        </p:txBody>
      </p:sp>
    </p:spTree>
    <p:extLst>
      <p:ext uri="{BB962C8B-B14F-4D97-AF65-F5344CB8AC3E}">
        <p14:creationId xmlns:p14="http://schemas.microsoft.com/office/powerpoint/2010/main" val="26037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How to improve supervised results?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382000" cy="3619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Build better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features!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 smtClean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</a:rPr>
              <a:t>We </a:t>
            </a:r>
            <a:r>
              <a:rPr lang="en-US" sz="1800" dirty="0">
                <a:latin typeface="Arial" charset="0"/>
                <a:ea typeface="ＭＳ Ｐゴシック" charset="0"/>
              </a:rPr>
              <a:t>could fix this with a feature that looked at the next word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 smtClean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</a:rPr>
              <a:t>We </a:t>
            </a:r>
            <a:r>
              <a:rPr lang="en-US" sz="1800" dirty="0">
                <a:latin typeface="Arial" charset="0"/>
                <a:ea typeface="ＭＳ Ｐゴシック" charset="0"/>
              </a:rPr>
              <a:t>could fix this by linking capitalized words to their lowercase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versions</a:t>
            </a:r>
            <a:endParaRPr lang="en-US" sz="1800" dirty="0">
              <a:latin typeface="Arial" charset="0"/>
              <a:ea typeface="ＭＳ Ｐゴシック" charset="0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209800" y="1962149"/>
            <a:ext cx="586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PRP  VBD   </a:t>
            </a:r>
            <a:r>
              <a:rPr lang="en-US" sz="1800">
                <a:solidFill>
                  <a:srgbClr val="CC0000"/>
                </a:solidFill>
              </a:rPr>
              <a:t>IN</a:t>
            </a:r>
            <a:r>
              <a:rPr lang="en-US" sz="1800">
                <a:solidFill>
                  <a:schemeClr val="accent2"/>
                </a:solidFill>
              </a:rPr>
              <a:t>   RB  IN  PRP    VBD   .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They  left     as soon as   he    arrived .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209800" y="3297019"/>
            <a:ext cx="586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  </a:t>
            </a:r>
            <a:r>
              <a:rPr lang="en-US" sz="1800">
                <a:solidFill>
                  <a:srgbClr val="CC0000"/>
                </a:solidFill>
              </a:rPr>
              <a:t>NNP</a:t>
            </a:r>
            <a:r>
              <a:rPr lang="en-US" sz="1800">
                <a:solidFill>
                  <a:schemeClr val="accent2"/>
                </a:solidFill>
              </a:rPr>
              <a:t>    NNS    VBD          VBN        .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Intrinsic flaws remained undetected  .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429000" y="1733550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RB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438400" y="3045798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JJ</a:t>
            </a:r>
          </a:p>
        </p:txBody>
      </p:sp>
    </p:spTree>
    <p:extLst>
      <p:ext uri="{BB962C8B-B14F-4D97-AF65-F5344CB8AC3E}">
        <p14:creationId xmlns:p14="http://schemas.microsoft.com/office/powerpoint/2010/main" val="774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1450"/>
            <a:ext cx="7391400" cy="742950"/>
          </a:xfrm>
        </p:spPr>
        <p:txBody>
          <a:bodyPr/>
          <a:lstStyle/>
          <a:p>
            <a:r>
              <a:rPr lang="en-US" sz="3200" dirty="0"/>
              <a:t>Tagging Without Sequence Information</a:t>
            </a:r>
            <a:endParaRPr lang="en-US" dirty="0"/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1295400" y="1485900"/>
            <a:ext cx="762000" cy="51435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sz="1800" baseline="-25000"/>
              <a:t>0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1295400" y="2514600"/>
            <a:ext cx="762000" cy="51435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</a:t>
            </a:r>
            <a:r>
              <a:rPr lang="en-US" sz="2000" baseline="-2500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4037" name="AutoShape 5"/>
          <p:cNvCxnSpPr>
            <a:cxnSpLocks noChangeShapeType="1"/>
          </p:cNvCxnSpPr>
          <p:nvPr/>
        </p:nvCxnSpPr>
        <p:spPr bwMode="auto">
          <a:xfrm flipV="1">
            <a:off x="1676400" y="2000250"/>
            <a:ext cx="0" cy="514350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066800" y="971550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Baseline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4953000" y="1485900"/>
            <a:ext cx="762000" cy="51435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sz="1800" baseline="-25000"/>
              <a:t>0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4953000" y="2514600"/>
            <a:ext cx="762000" cy="51435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</a:t>
            </a:r>
            <a:r>
              <a:rPr lang="en-US" sz="2000" baseline="-2500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4041" name="AutoShape 9"/>
          <p:cNvCxnSpPr>
            <a:cxnSpLocks noChangeShapeType="1"/>
          </p:cNvCxnSpPr>
          <p:nvPr/>
        </p:nvCxnSpPr>
        <p:spPr bwMode="auto">
          <a:xfrm flipV="1">
            <a:off x="5334000" y="2000250"/>
            <a:ext cx="0" cy="514350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3962400" y="2514600"/>
            <a:ext cx="762000" cy="51435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</a:t>
            </a:r>
            <a:r>
              <a:rPr lang="en-US" sz="2000" baseline="-2500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5943600" y="2514600"/>
            <a:ext cx="762000" cy="51435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</a:t>
            </a:r>
            <a:r>
              <a:rPr lang="en-US" sz="2000" baseline="-250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4044" name="AutoShape 12"/>
          <p:cNvCxnSpPr>
            <a:cxnSpLocks noChangeShapeType="1"/>
            <a:stCxn id="44042" idx="0"/>
            <a:endCxn id="44039" idx="3"/>
          </p:cNvCxnSpPr>
          <p:nvPr/>
        </p:nvCxnSpPr>
        <p:spPr bwMode="auto">
          <a:xfrm flipV="1">
            <a:off x="4343401" y="1925241"/>
            <a:ext cx="720725" cy="58935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045" name="AutoShape 13"/>
          <p:cNvCxnSpPr>
            <a:cxnSpLocks noChangeShapeType="1"/>
            <a:stCxn id="44043" idx="0"/>
            <a:endCxn id="44039" idx="5"/>
          </p:cNvCxnSpPr>
          <p:nvPr/>
        </p:nvCxnSpPr>
        <p:spPr bwMode="auto">
          <a:xfrm flipH="1" flipV="1">
            <a:off x="5603876" y="1925241"/>
            <a:ext cx="720725" cy="58935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4267200" y="971550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Three Words</a:t>
            </a:r>
          </a:p>
        </p:txBody>
      </p:sp>
      <p:graphicFrame>
        <p:nvGraphicFramePr>
          <p:cNvPr id="44082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5987"/>
              </p:ext>
            </p:extLst>
          </p:nvPr>
        </p:nvGraphicFramePr>
        <p:xfrm>
          <a:off x="609600" y="3261122"/>
          <a:ext cx="7924800" cy="1028700"/>
        </p:xfrm>
        <a:graphic>
          <a:graphicData uri="http://schemas.openxmlformats.org/drawingml/2006/table">
            <a:tbl>
              <a:tblPr/>
              <a:tblGrid>
                <a:gridCol w="1962150"/>
                <a:gridCol w="1411288"/>
                <a:gridCol w="1490662"/>
                <a:gridCol w="1536700"/>
                <a:gridCol w="15240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Model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Features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Token 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Unknown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Sentence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Baseline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 56,805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93.69%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82.61%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26.74%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3Words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239,767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96.57%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86.78%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48.27%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79" name="Text Box 47"/>
          <p:cNvSpPr txBox="1">
            <a:spLocks noChangeArrowheads="1"/>
          </p:cNvSpPr>
          <p:nvPr/>
        </p:nvSpPr>
        <p:spPr bwMode="auto">
          <a:xfrm>
            <a:off x="533400" y="4629150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4080" name="Text Box 48"/>
          <p:cNvSpPr txBox="1">
            <a:spLocks noChangeArrowheads="1"/>
          </p:cNvSpPr>
          <p:nvPr/>
        </p:nvSpPr>
        <p:spPr bwMode="auto">
          <a:xfrm>
            <a:off x="685800" y="4343400"/>
            <a:ext cx="7772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00"/>
                </a:solidFill>
              </a:rPr>
              <a:t>Using words only </a:t>
            </a:r>
            <a:r>
              <a:rPr lang="en-US" sz="2000" dirty="0" smtClean="0">
                <a:solidFill>
                  <a:srgbClr val="006600"/>
                </a:solidFill>
              </a:rPr>
              <a:t>in a straight classifier works as well as a basic (HMM or discriminative) sequence model!!</a:t>
            </a:r>
            <a:endParaRPr lang="en-US" sz="2000" dirty="0">
              <a:solidFill>
                <a:srgbClr val="006600"/>
              </a:solidFill>
            </a:endParaRPr>
          </a:p>
        </p:txBody>
      </p:sp>
      <p:sp>
        <p:nvSpPr>
          <p:cNvPr id="44081" name="Line 49"/>
          <p:cNvSpPr>
            <a:spLocks noChangeShapeType="1"/>
          </p:cNvSpPr>
          <p:nvPr/>
        </p:nvSpPr>
        <p:spPr bwMode="auto">
          <a:xfrm>
            <a:off x="609600" y="3943350"/>
            <a:ext cx="7924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9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Summary of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POS Tagging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4450"/>
            <a:ext cx="8051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For tagging, the change from generative to discriminative model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does not by itself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result in great improvement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One profits from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models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for specifying dependence on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overlapping features of the observation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such as spelling, suffix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analysis, etc.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ea typeface="ＭＳ Ｐゴシック" charset="0"/>
                <a:cs typeface="ＭＳ Ｐゴシック" charset="0"/>
              </a:rPr>
              <a:t>An MEMM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allows integration of rich features of the observations, but can suffer strongly from assuming independence from following observations; this effect can be relieved by adding dependence on following words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This additional power (of the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MEMM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,CRF, Perceptron models) has been shown to result in improvements in accuracy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The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higher accuracy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of discriminative models comes at the price of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much slower training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1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Part-of-speech tagging revisited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A simple but useful form of linguistic analysis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Christopher Manning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133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54929</TotalTime>
  <Words>367</Words>
  <Application>Microsoft Office PowerPoint</Application>
  <PresentationFormat>On-screen Show (16:9)</PresentationFormat>
  <Paragraphs>93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NLP-class</vt:lpstr>
      <vt:lpstr>Part-of-speech tagging revisited</vt:lpstr>
      <vt:lpstr>Sources of information</vt:lpstr>
      <vt:lpstr>More and Better Features  Feature-based tagger</vt:lpstr>
      <vt:lpstr>Overview: POS Tagging Accuracies</vt:lpstr>
      <vt:lpstr>How to improve supervised results?</vt:lpstr>
      <vt:lpstr>Tagging Without Sequence Information</vt:lpstr>
      <vt:lpstr>Summary of POS Tagging</vt:lpstr>
      <vt:lpstr>Part-of-speech tagging revisited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249</cp:revision>
  <cp:lastPrinted>2012-03-06T20:53:56Z</cp:lastPrinted>
  <dcterms:created xsi:type="dcterms:W3CDTF">2010-04-19T15:31:24Z</dcterms:created>
  <dcterms:modified xsi:type="dcterms:W3CDTF">2012-04-09T17:08:11Z</dcterms:modified>
</cp:coreProperties>
</file>