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466" r:id="rId2"/>
    <p:sldId id="396" r:id="rId3"/>
    <p:sldId id="480" r:id="rId4"/>
    <p:sldId id="398" r:id="rId5"/>
    <p:sldId id="481" r:id="rId6"/>
    <p:sldId id="482" r:id="rId7"/>
    <p:sldId id="400" r:id="rId8"/>
    <p:sldId id="401" r:id="rId9"/>
    <p:sldId id="495" r:id="rId10"/>
    <p:sldId id="489" r:id="rId11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06" autoAdjust="0"/>
    <p:restoredTop sz="86867" autoAdjust="0"/>
  </p:normalViewPr>
  <p:slideViewPr>
    <p:cSldViewPr>
      <p:cViewPr varScale="1">
        <p:scale>
          <a:sx n="64" d="100"/>
          <a:sy n="64" d="100"/>
        </p:scale>
        <p:origin x="-13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48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012B3FC-DC97-064B-B736-BD792D13EC36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012B3FC-DC97-064B-B736-BD792D13EC36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95C99262-E068-B14C-8703-63D9A961E999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Want to work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out all possible structures licensed by grammar.</a:t>
            </a:r>
          </a:p>
          <a:p>
            <a:pPr eaLnBrk="1" hangingPunct="1"/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In PCFG want to find the highest probability one.</a:t>
            </a:r>
          </a:p>
          <a:p>
            <a:pPr eaLnBrk="1" hangingPunct="1"/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Without doing any repeated work.</a:t>
            </a:r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Probs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for all rules with the same parent sum to 1.</a:t>
            </a:r>
          </a:p>
          <a:p>
            <a:pPr eaLnBrk="1" hangingPunct="1"/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Prob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of a parse is product of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probs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of all the rules</a:t>
            </a:r>
          </a:p>
          <a:p>
            <a:pPr eaLnBrk="1" hangingPunct="1"/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Probs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estimated by reading counts off of the treebank - it</a:t>
            </a:r>
            <a:r>
              <a:rPr lang="ja-JP" altLang="en-US" dirty="0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Times New Roman" charset="0"/>
                <a:ea typeface="ＭＳ Ｐゴシック" charset="0"/>
                <a:cs typeface="ＭＳ Ｐゴシック" charset="0"/>
              </a:rPr>
              <a:t>s a generative model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9BF85A8A-89D9-DB42-9B4C-B61407C00BB0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BFF8CDEC-1B77-D942-A320-423507E5DB02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BFF8CDEC-1B77-D942-A320-423507E5DB02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NP </a:t>
            </a:r>
            <a:r>
              <a:rPr lang="en-US" sz="1200" dirty="0" smtClean="0">
                <a:sym typeface="Symbol" charset="0"/>
              </a:rPr>
              <a:t>-&gt;</a:t>
            </a:r>
            <a:r>
              <a:rPr lang="en-US" sz="1200" dirty="0" smtClean="0"/>
              <a:t>  NP NP = 0.35 * 0.14 * 0.1 = 0.0049</a:t>
            </a:r>
          </a:p>
          <a:p>
            <a:pPr eaLnBrk="1" hangingPunct="1"/>
            <a:r>
              <a:rPr lang="en-US" sz="1200" dirty="0" smtClean="0"/>
              <a:t>VP </a:t>
            </a:r>
            <a:r>
              <a:rPr lang="en-US" sz="1200" dirty="0" smtClean="0">
                <a:sym typeface="Symbol" charset="0"/>
              </a:rPr>
              <a:t>-&gt;</a:t>
            </a:r>
            <a:r>
              <a:rPr lang="en-US" sz="1200" dirty="0" smtClean="0"/>
              <a:t>  V NP = 0.1 * 0.14 * 0.5 = 0.007</a:t>
            </a:r>
          </a:p>
          <a:p>
            <a:pPr eaLnBrk="1" hangingPunct="1"/>
            <a:r>
              <a:rPr lang="en-US" sz="1200" dirty="0" smtClean="0"/>
              <a:t>S </a:t>
            </a:r>
            <a:r>
              <a:rPr lang="en-US" sz="1200" dirty="0" smtClean="0">
                <a:sym typeface="Symbol" charset="0"/>
              </a:rPr>
              <a:t>-&gt;</a:t>
            </a:r>
            <a:r>
              <a:rPr lang="en-US" sz="1200" dirty="0" smtClean="0"/>
              <a:t>  VP = 0.007 *</a:t>
            </a:r>
            <a:r>
              <a:rPr lang="en-US" sz="1200" baseline="0" dirty="0" smtClean="0"/>
              <a:t> 0.1 = 0.0007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 </a:t>
            </a:r>
            <a:r>
              <a:rPr lang="en-US" sz="1200" dirty="0" smtClean="0">
                <a:sym typeface="Symbol" charset="0"/>
              </a:rPr>
              <a:t>-&gt;</a:t>
            </a:r>
            <a:r>
              <a:rPr lang="en-US" sz="1200" dirty="0" smtClean="0"/>
              <a:t> NP VP = 0.35 * 0.06 *</a:t>
            </a:r>
            <a:r>
              <a:rPr lang="en-US" sz="1200" baseline="0" dirty="0" smtClean="0"/>
              <a:t> 0.9 = 0.0189</a:t>
            </a:r>
            <a:endParaRPr lang="en-US" sz="1200" dirty="0" smtClean="0"/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03BBE0C-B294-5943-89C1-D601EF5849F0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A27A8324-8F55-CF43-9434-9A91DB912EB8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4738" y="704850"/>
            <a:ext cx="4695825" cy="3522663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462463"/>
            <a:ext cx="5476875" cy="4229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5670" tIns="42835" rIns="85670" bIns="42835"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47506E90-F399-2545-AB56-D03606ACA6BB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4738" y="704850"/>
            <a:ext cx="4695825" cy="3522663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462463"/>
            <a:ext cx="5476875" cy="4229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5670" tIns="42835" rIns="85670" bIns="42835"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76A9C4A-9B21-E94C-87BA-AAB009BE924E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 sz="3600">
                <a:solidFill>
                  <a:srgbClr val="A5002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260136" y="304800"/>
            <a:ext cx="3473664" cy="625591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81000"/>
            <a:ext cx="2114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8534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8534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38862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8862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324600"/>
            <a:ext cx="3429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05000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3124201"/>
            <a:ext cx="3008313" cy="30019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391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5195" y="304800"/>
            <a:ext cx="1059656" cy="106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23" y="11667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CKY Parsing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Exact polynomial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time parsing of </a:t>
            </a:r>
            <a:endParaRPr lang="en-US" dirty="0" smtClean="0">
              <a:latin typeface="+mj-lt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(P)CFGs</a:t>
            </a: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30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CKY Parsing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Exact polynomial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time parsing of </a:t>
            </a:r>
            <a:endParaRPr lang="en-US" dirty="0" smtClean="0">
              <a:latin typeface="+mj-lt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(P)CFGs</a:t>
            </a: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20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Constituency Parsing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fish</a:t>
            </a:r>
            <a:r>
              <a:rPr lang="en-US" dirty="0"/>
              <a:t> </a:t>
            </a:r>
            <a:r>
              <a:rPr lang="en-US" dirty="0" smtClean="0"/>
              <a:t>    people     fish     tanks</a:t>
            </a:r>
            <a:endParaRPr lang="en-US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096000" y="1752600"/>
            <a:ext cx="2819400" cy="4419600"/>
            <a:chOff x="3840" y="1104"/>
            <a:chExt cx="1776" cy="2784"/>
          </a:xfrm>
        </p:grpSpPr>
        <p:sp>
          <p:nvSpPr>
            <p:cNvPr id="39940" name="Text Box 5"/>
            <p:cNvSpPr txBox="1">
              <a:spLocks noChangeArrowheads="1"/>
            </p:cNvSpPr>
            <p:nvPr/>
          </p:nvSpPr>
          <p:spPr bwMode="auto">
            <a:xfrm>
              <a:off x="3888" y="1440"/>
              <a:ext cx="1728" cy="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</a:rPr>
                <a:t>Rule </a:t>
              </a:r>
              <a:r>
                <a:rPr lang="en-US" sz="2000" b="1" dirty="0" err="1" smtClean="0">
                  <a:latin typeface="+mn-lt"/>
                </a:rPr>
                <a:t>Prob</a:t>
              </a:r>
              <a:r>
                <a:rPr lang="en-US" sz="2000" b="1" dirty="0" smtClean="0">
                  <a:latin typeface="+mn-lt"/>
                </a:rPr>
                <a:t> </a:t>
              </a:r>
              <a:r>
                <a:rPr lang="en-US" sz="2000" b="1" dirty="0" err="1">
                  <a:latin typeface="+mn-lt"/>
                </a:rPr>
                <a:t>θ</a:t>
              </a:r>
              <a:r>
                <a:rPr lang="en-US" sz="2000" b="1" i="1" baseline="-25000" dirty="0" err="1">
                  <a:latin typeface="+mn-lt"/>
                </a:rPr>
                <a:t>i</a:t>
              </a:r>
              <a:r>
                <a:rPr lang="en-US" sz="2000" dirty="0">
                  <a:latin typeface="+mn-lt"/>
                </a:rPr>
                <a:t>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2000" dirty="0" smtClean="0">
                  <a:latin typeface="+mn-lt"/>
                </a:rPr>
                <a:t>S </a:t>
              </a:r>
              <a:r>
                <a:rPr lang="en-US" sz="2000" dirty="0">
                  <a:latin typeface="+mn-lt"/>
                  <a:sym typeface="Symbol" charset="0"/>
                </a:rPr>
                <a:t></a:t>
              </a:r>
              <a:r>
                <a:rPr lang="en-US" sz="2000" dirty="0" smtClean="0">
                  <a:latin typeface="+mn-lt"/>
                </a:rPr>
                <a:t> NP VP	</a:t>
              </a:r>
              <a:r>
                <a:rPr lang="en-US" sz="2000" dirty="0">
                  <a:latin typeface="+mn-lt"/>
                </a:rPr>
                <a:t>θ</a:t>
              </a:r>
              <a:r>
                <a:rPr lang="en-US" sz="2000" baseline="-25000" dirty="0">
                  <a:latin typeface="+mn-lt"/>
                </a:rPr>
                <a:t>0</a:t>
              </a:r>
              <a:endParaRPr lang="en-US" sz="2000" dirty="0">
                <a:latin typeface="+mn-lt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sz="2000" dirty="0" smtClean="0">
                  <a:latin typeface="+mn-lt"/>
                </a:rPr>
                <a:t>NP </a:t>
              </a:r>
              <a:r>
                <a:rPr lang="en-US" sz="2000" dirty="0">
                  <a:latin typeface="+mn-lt"/>
                  <a:sym typeface="Symbol" charset="0"/>
                </a:rPr>
                <a:t></a:t>
              </a:r>
              <a:r>
                <a:rPr lang="en-US" sz="2000" dirty="0" smtClean="0">
                  <a:latin typeface="+mn-lt"/>
                </a:rPr>
                <a:t> NP NP	</a:t>
              </a:r>
              <a:r>
                <a:rPr lang="en-US" sz="2000" dirty="0">
                  <a:latin typeface="+mn-lt"/>
                </a:rPr>
                <a:t>θ</a:t>
              </a:r>
              <a:r>
                <a:rPr lang="en-US" sz="2000" baseline="-25000" dirty="0">
                  <a:latin typeface="+mn-lt"/>
                </a:rPr>
                <a:t>1</a:t>
              </a:r>
              <a:endParaRPr lang="en-US" sz="2000" dirty="0">
                <a:latin typeface="+mn-lt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…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2000" dirty="0" smtClean="0">
                  <a:latin typeface="+mn-lt"/>
                </a:rPr>
                <a:t>N </a:t>
              </a:r>
              <a:r>
                <a:rPr lang="en-US" sz="2000" dirty="0">
                  <a:latin typeface="+mn-lt"/>
                  <a:sym typeface="Symbol" charset="0"/>
                </a:rPr>
                <a:t></a:t>
              </a:r>
              <a:r>
                <a:rPr lang="en-US" sz="2000" dirty="0" smtClean="0">
                  <a:latin typeface="+mn-lt"/>
                </a:rPr>
                <a:t> fish		</a:t>
              </a:r>
              <a:r>
                <a:rPr lang="en-US" sz="2000" dirty="0">
                  <a:latin typeface="+mn-lt"/>
                </a:rPr>
                <a:t>θ</a:t>
              </a:r>
              <a:r>
                <a:rPr lang="en-US" sz="2000" baseline="-25000" dirty="0">
                  <a:latin typeface="+mn-lt"/>
                </a:rPr>
                <a:t>42</a:t>
              </a:r>
              <a:endParaRPr lang="en-US" sz="2000" dirty="0">
                <a:latin typeface="+mn-lt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sz="2000" dirty="0" smtClean="0">
                  <a:latin typeface="+mn-lt"/>
                </a:rPr>
                <a:t>N </a:t>
              </a:r>
              <a:r>
                <a:rPr lang="en-US" sz="2000" dirty="0" smtClean="0">
                  <a:latin typeface="+mn-lt"/>
                  <a:sym typeface="Symbol" charset="0"/>
                </a:rPr>
                <a:t></a:t>
              </a:r>
              <a:r>
                <a:rPr lang="en-US" sz="2000" dirty="0" smtClean="0">
                  <a:latin typeface="+mn-lt"/>
                </a:rPr>
                <a:t> people	θ</a:t>
              </a:r>
              <a:r>
                <a:rPr lang="en-US" sz="2000" baseline="-25000" dirty="0" smtClean="0">
                  <a:latin typeface="+mn-lt"/>
                </a:rPr>
                <a:t>43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V</a:t>
              </a:r>
              <a:r>
                <a:rPr lang="en-US" sz="2000" dirty="0" smtClean="0">
                  <a:latin typeface="+mn-lt"/>
                </a:rPr>
                <a:t> </a:t>
              </a:r>
              <a:r>
                <a:rPr lang="en-US" sz="2000" dirty="0">
                  <a:latin typeface="+mn-lt"/>
                  <a:sym typeface="Symbol" charset="0"/>
                </a:rPr>
                <a:t></a:t>
              </a:r>
              <a:r>
                <a:rPr lang="en-US" sz="2000" dirty="0" smtClean="0">
                  <a:latin typeface="+mn-lt"/>
                </a:rPr>
                <a:t> </a:t>
              </a:r>
              <a:r>
                <a:rPr lang="en-US" sz="2000" dirty="0">
                  <a:latin typeface="+mn-lt"/>
                </a:rPr>
                <a:t>fish		</a:t>
              </a:r>
              <a:r>
                <a:rPr lang="en-US" sz="2000" dirty="0" smtClean="0">
                  <a:latin typeface="+mn-lt"/>
                </a:rPr>
                <a:t>θ</a:t>
              </a:r>
              <a:r>
                <a:rPr lang="en-US" sz="2000" baseline="-25000" dirty="0" smtClean="0">
                  <a:latin typeface="+mn-lt"/>
                </a:rPr>
                <a:t>44</a:t>
              </a:r>
              <a:endParaRPr lang="en-US" sz="2000" dirty="0">
                <a:latin typeface="+mn-lt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…</a:t>
              </a:r>
            </a:p>
          </p:txBody>
        </p:sp>
        <p:sp>
          <p:nvSpPr>
            <p:cNvPr id="39941" name="Text Box 7"/>
            <p:cNvSpPr txBox="1">
              <a:spLocks noChangeArrowheads="1"/>
            </p:cNvSpPr>
            <p:nvPr/>
          </p:nvSpPr>
          <p:spPr bwMode="auto">
            <a:xfrm>
              <a:off x="4391" y="1104"/>
              <a:ext cx="6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/>
                <a:t>PCFG</a:t>
              </a:r>
            </a:p>
          </p:txBody>
        </p:sp>
        <p:sp>
          <p:nvSpPr>
            <p:cNvPr id="39942" name="Rectangle 8"/>
            <p:cNvSpPr>
              <a:spLocks noChangeArrowheads="1"/>
            </p:cNvSpPr>
            <p:nvPr/>
          </p:nvSpPr>
          <p:spPr bwMode="auto">
            <a:xfrm>
              <a:off x="3840" y="1392"/>
              <a:ext cx="1776" cy="2496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71600" y="2819400"/>
            <a:ext cx="3197170" cy="2590800"/>
            <a:chOff x="1371600" y="2819400"/>
            <a:chExt cx="3197170" cy="2590800"/>
          </a:xfrm>
        </p:grpSpPr>
        <p:sp>
          <p:nvSpPr>
            <p:cNvPr id="5" name="TextBox 4"/>
            <p:cNvSpPr txBox="1"/>
            <p:nvPr/>
          </p:nvSpPr>
          <p:spPr>
            <a:xfrm>
              <a:off x="1371600" y="4800600"/>
              <a:ext cx="33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N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62200" y="4800600"/>
              <a:ext cx="33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N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29000" y="4800600"/>
              <a:ext cx="315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V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91000" y="4800600"/>
              <a:ext cx="33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N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56115" y="3429000"/>
              <a:ext cx="43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VP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4800" y="41148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NP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28800" y="41148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NP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71800" y="2819400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S</a:t>
              </a:r>
              <a:endParaRPr lang="en-US" sz="1800" dirty="0">
                <a:latin typeface="+mn-lt"/>
              </a:endParaRPr>
            </a:p>
          </p:txBody>
        </p:sp>
        <p:cxnSp>
          <p:nvCxnSpPr>
            <p:cNvPr id="7" name="Straight Connector 6"/>
            <p:cNvCxnSpPr>
              <a:stCxn id="5" idx="2"/>
            </p:cNvCxnSpPr>
            <p:nvPr/>
          </p:nvCxnSpPr>
          <p:spPr bwMode="auto">
            <a:xfrm flipH="1">
              <a:off x="1524000" y="5169932"/>
              <a:ext cx="14435" cy="2402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>
              <a:stCxn id="11" idx="2"/>
            </p:cNvCxnSpPr>
            <p:nvPr/>
          </p:nvCxnSpPr>
          <p:spPr bwMode="auto">
            <a:xfrm flipH="1">
              <a:off x="2514600" y="5169932"/>
              <a:ext cx="14435" cy="2402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16" idx="2"/>
              <a:endCxn id="5" idx="0"/>
            </p:cNvCxnSpPr>
            <p:nvPr/>
          </p:nvCxnSpPr>
          <p:spPr bwMode="auto">
            <a:xfrm flipH="1">
              <a:off x="1538435" y="4484132"/>
              <a:ext cx="517350" cy="3164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16" idx="2"/>
              <a:endCxn id="11" idx="0"/>
            </p:cNvCxnSpPr>
            <p:nvPr/>
          </p:nvCxnSpPr>
          <p:spPr bwMode="auto">
            <a:xfrm>
              <a:off x="2055785" y="4484132"/>
              <a:ext cx="473250" cy="3164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3" idx="2"/>
            </p:cNvCxnSpPr>
            <p:nvPr/>
          </p:nvCxnSpPr>
          <p:spPr bwMode="auto">
            <a:xfrm flipH="1">
              <a:off x="4343400" y="5169932"/>
              <a:ext cx="14435" cy="2402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2" idx="2"/>
            </p:cNvCxnSpPr>
            <p:nvPr/>
          </p:nvCxnSpPr>
          <p:spPr bwMode="auto">
            <a:xfrm flipH="1">
              <a:off x="3581400" y="5169932"/>
              <a:ext cx="5418" cy="2402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17" idx="2"/>
              <a:endCxn id="16" idx="0"/>
            </p:cNvCxnSpPr>
            <p:nvPr/>
          </p:nvCxnSpPr>
          <p:spPr bwMode="auto">
            <a:xfrm flipH="1">
              <a:off x="2055785" y="3188732"/>
              <a:ext cx="1061379" cy="9260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14" idx="2"/>
              <a:endCxn id="12" idx="0"/>
            </p:cNvCxnSpPr>
            <p:nvPr/>
          </p:nvCxnSpPr>
          <p:spPr bwMode="auto">
            <a:xfrm flipH="1">
              <a:off x="3586818" y="3798332"/>
              <a:ext cx="386740" cy="10022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14" idx="2"/>
              <a:endCxn id="15" idx="0"/>
            </p:cNvCxnSpPr>
            <p:nvPr/>
          </p:nvCxnSpPr>
          <p:spPr bwMode="auto">
            <a:xfrm>
              <a:off x="3973558" y="3798332"/>
              <a:ext cx="368227" cy="3164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5" idx="2"/>
              <a:endCxn id="13" idx="0"/>
            </p:cNvCxnSpPr>
            <p:nvPr/>
          </p:nvCxnSpPr>
          <p:spPr bwMode="auto">
            <a:xfrm>
              <a:off x="4341785" y="4484132"/>
              <a:ext cx="16050" cy="3164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17" idx="2"/>
              <a:endCxn id="14" idx="0"/>
            </p:cNvCxnSpPr>
            <p:nvPr/>
          </p:nvCxnSpPr>
          <p:spPr bwMode="auto">
            <a:xfrm>
              <a:off x="3117164" y="3188732"/>
              <a:ext cx="856394" cy="2402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4876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charset="0"/>
                <a:cs typeface="ＭＳ Ｐゴシック" charset="0"/>
              </a:rPr>
              <a:t>Cocke</a:t>
            </a:r>
            <a:r>
              <a:rPr lang="en-US" dirty="0">
                <a:ea typeface="ＭＳ Ｐゴシック" charset="0"/>
                <a:cs typeface="ＭＳ Ｐゴシック" charset="0"/>
              </a:rPr>
              <a:t>-</a:t>
            </a:r>
            <a:r>
              <a:rPr lang="en-US" dirty="0" err="1">
                <a:ea typeface="ＭＳ Ｐゴシック" charset="0"/>
                <a:cs typeface="ＭＳ Ｐゴシック" charset="0"/>
              </a:rPr>
              <a:t>Kasami</a:t>
            </a:r>
            <a:r>
              <a:rPr lang="en-US" dirty="0">
                <a:ea typeface="ＭＳ Ｐゴシック" charset="0"/>
                <a:cs typeface="ＭＳ Ｐゴシック" charset="0"/>
              </a:rPr>
              <a:t>-Younger (CKY)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ea typeface="ＭＳ Ｐゴシック" charset="0"/>
                <a:cs typeface="ＭＳ Ｐゴシック" charset="0"/>
              </a:rPr>
              <a:t>Constituency </a:t>
            </a:r>
            <a:r>
              <a:rPr lang="en-US" dirty="0">
                <a:ea typeface="ＭＳ Ｐゴシック" charset="0"/>
                <a:cs typeface="ＭＳ Ｐゴシック" charset="0"/>
              </a:rPr>
              <a:t>Parsing</a:t>
            </a:r>
          </a:p>
        </p:txBody>
      </p:sp>
      <p:sp>
        <p:nvSpPr>
          <p:cNvPr id="42007" name="Rectangle 5"/>
          <p:cNvSpPr>
            <a:spLocks noChangeArrowheads="1"/>
          </p:cNvSpPr>
          <p:nvPr/>
        </p:nvSpPr>
        <p:spPr bwMode="auto">
          <a:xfrm rot="2716676">
            <a:off x="2758907" y="2035040"/>
            <a:ext cx="762000" cy="30289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Rectangle 6"/>
          <p:cNvSpPr>
            <a:spLocks noChangeArrowheads="1"/>
          </p:cNvSpPr>
          <p:nvPr/>
        </p:nvSpPr>
        <p:spPr bwMode="auto">
          <a:xfrm rot="2716676">
            <a:off x="2917272" y="2417318"/>
            <a:ext cx="1524000" cy="2268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Rectangle 7"/>
          <p:cNvSpPr>
            <a:spLocks noChangeArrowheads="1"/>
          </p:cNvSpPr>
          <p:nvPr/>
        </p:nvSpPr>
        <p:spPr bwMode="auto">
          <a:xfrm rot="2716676">
            <a:off x="3075639" y="2799596"/>
            <a:ext cx="2286000" cy="1508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8"/>
          <p:cNvSpPr>
            <a:spLocks noChangeArrowheads="1"/>
          </p:cNvSpPr>
          <p:nvPr/>
        </p:nvSpPr>
        <p:spPr bwMode="auto">
          <a:xfrm rot="2716676">
            <a:off x="3234005" y="3181874"/>
            <a:ext cx="3048000" cy="7476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Text Box 12"/>
          <p:cNvSpPr txBox="1">
            <a:spLocks noChangeArrowheads="1"/>
          </p:cNvSpPr>
          <p:nvPr/>
        </p:nvSpPr>
        <p:spPr bwMode="auto">
          <a:xfrm>
            <a:off x="1812420" y="5027460"/>
            <a:ext cx="433704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>
                <a:latin typeface="+mn-lt"/>
              </a:rPr>
              <a:t> fish  </a:t>
            </a:r>
            <a:r>
              <a:rPr lang="en-US" sz="3200" dirty="0" smtClean="0">
                <a:latin typeface="+mn-lt"/>
              </a:rPr>
              <a:t> people  </a:t>
            </a:r>
            <a:r>
              <a:rPr lang="en-US" sz="3200" dirty="0">
                <a:latin typeface="+mn-lt"/>
              </a:rPr>
              <a:t>fish   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tanks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57725" y="3976535"/>
            <a:ext cx="3979863" cy="758825"/>
            <a:chOff x="1735138" y="4267200"/>
            <a:chExt cx="3979863" cy="758825"/>
          </a:xfrm>
        </p:grpSpPr>
        <p:sp>
          <p:nvSpPr>
            <p:cNvPr id="42002" name="Rectangle 13"/>
            <p:cNvSpPr>
              <a:spLocks noChangeArrowheads="1"/>
            </p:cNvSpPr>
            <p:nvPr/>
          </p:nvSpPr>
          <p:spPr bwMode="auto">
            <a:xfrm rot="2700000">
              <a:off x="1736725" y="4265613"/>
              <a:ext cx="758825" cy="762000"/>
            </a:xfrm>
            <a:prstGeom prst="rect">
              <a:avLst/>
            </a:prstGeom>
            <a:solidFill>
              <a:schemeClr val="accent1">
                <a:alpha val="25098"/>
              </a:schemeClr>
            </a:solidFill>
            <a:ln w="9525">
              <a:solidFill>
                <a:schemeClr val="accent1">
                  <a:alpha val="85881"/>
                </a:schemeClr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42003" name="Rectangle 14"/>
            <p:cNvSpPr>
              <a:spLocks noChangeArrowheads="1"/>
            </p:cNvSpPr>
            <p:nvPr/>
          </p:nvSpPr>
          <p:spPr bwMode="auto">
            <a:xfrm rot="2700000">
              <a:off x="2820988" y="4265613"/>
              <a:ext cx="758825" cy="762000"/>
            </a:xfrm>
            <a:prstGeom prst="rect">
              <a:avLst/>
            </a:prstGeom>
            <a:solidFill>
              <a:schemeClr val="accent1">
                <a:alpha val="2509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42004" name="Rectangle 15"/>
            <p:cNvSpPr>
              <a:spLocks noChangeArrowheads="1"/>
            </p:cNvSpPr>
            <p:nvPr/>
          </p:nvSpPr>
          <p:spPr bwMode="auto">
            <a:xfrm rot="2700000">
              <a:off x="3887788" y="4265613"/>
              <a:ext cx="758825" cy="762000"/>
            </a:xfrm>
            <a:prstGeom prst="rect">
              <a:avLst/>
            </a:prstGeom>
            <a:solidFill>
              <a:schemeClr val="accent1">
                <a:alpha val="2509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Rectangle 16"/>
            <p:cNvSpPr>
              <a:spLocks noChangeArrowheads="1"/>
            </p:cNvSpPr>
            <p:nvPr/>
          </p:nvSpPr>
          <p:spPr bwMode="auto">
            <a:xfrm rot="2700000">
              <a:off x="4954588" y="4265613"/>
              <a:ext cx="758825" cy="762000"/>
            </a:xfrm>
            <a:prstGeom prst="rect">
              <a:avLst/>
            </a:prstGeom>
            <a:solidFill>
              <a:schemeClr val="accent1">
                <a:alpha val="2509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508588" y="3443135"/>
            <a:ext cx="2895600" cy="758825"/>
            <a:chOff x="2286001" y="3733800"/>
            <a:chExt cx="2895600" cy="758825"/>
          </a:xfrm>
        </p:grpSpPr>
        <p:sp>
          <p:nvSpPr>
            <p:cNvPr id="41998" name="Rectangle 18"/>
            <p:cNvSpPr>
              <a:spLocks noChangeArrowheads="1"/>
            </p:cNvSpPr>
            <p:nvPr/>
          </p:nvSpPr>
          <p:spPr bwMode="auto">
            <a:xfrm rot="2700000">
              <a:off x="2287588" y="3732213"/>
              <a:ext cx="758825" cy="7620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Rectangle 19"/>
            <p:cNvSpPr>
              <a:spLocks noChangeArrowheads="1"/>
            </p:cNvSpPr>
            <p:nvPr/>
          </p:nvSpPr>
          <p:spPr bwMode="auto">
            <a:xfrm rot="2700000">
              <a:off x="3354388" y="3732213"/>
              <a:ext cx="758825" cy="7620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Rectangle 20"/>
            <p:cNvSpPr>
              <a:spLocks noChangeArrowheads="1"/>
            </p:cNvSpPr>
            <p:nvPr/>
          </p:nvSpPr>
          <p:spPr bwMode="auto">
            <a:xfrm rot="2700000">
              <a:off x="4421188" y="3732213"/>
              <a:ext cx="758825" cy="7620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41988" y="2909735"/>
            <a:ext cx="1828800" cy="758825"/>
            <a:chOff x="2819401" y="3200400"/>
            <a:chExt cx="1828800" cy="758825"/>
          </a:xfrm>
        </p:grpSpPr>
        <p:sp>
          <p:nvSpPr>
            <p:cNvPr id="41995" name="Rectangle 22"/>
            <p:cNvSpPr>
              <a:spLocks noChangeArrowheads="1"/>
            </p:cNvSpPr>
            <p:nvPr/>
          </p:nvSpPr>
          <p:spPr bwMode="auto">
            <a:xfrm rot="2700000">
              <a:off x="2820988" y="3198813"/>
              <a:ext cx="758825" cy="762000"/>
            </a:xfrm>
            <a:prstGeom prst="rect">
              <a:avLst/>
            </a:prstGeom>
            <a:solidFill>
              <a:schemeClr val="accent1">
                <a:alpha val="74901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Rectangle 23"/>
            <p:cNvSpPr>
              <a:spLocks noChangeArrowheads="1"/>
            </p:cNvSpPr>
            <p:nvPr/>
          </p:nvSpPr>
          <p:spPr bwMode="auto">
            <a:xfrm rot="2700000">
              <a:off x="3887788" y="3198813"/>
              <a:ext cx="758825" cy="762000"/>
            </a:xfrm>
            <a:prstGeom prst="rect">
              <a:avLst/>
            </a:prstGeom>
            <a:solidFill>
              <a:schemeClr val="accent1">
                <a:alpha val="74901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3" name="Rectangle 25"/>
          <p:cNvSpPr>
            <a:spLocks noChangeArrowheads="1"/>
          </p:cNvSpPr>
          <p:nvPr/>
        </p:nvSpPr>
        <p:spPr bwMode="auto">
          <a:xfrm rot="2700000">
            <a:off x="3576975" y="2374748"/>
            <a:ext cx="758825" cy="762000"/>
          </a:xfrm>
          <a:prstGeom prst="rect">
            <a:avLst/>
          </a:prstGeom>
          <a:solidFill>
            <a:schemeClr val="accent1">
              <a:alpha val="89803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8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Viterbi (Max) Scores</a:t>
            </a:r>
          </a:p>
        </p:txBody>
      </p:sp>
      <p:grpSp>
        <p:nvGrpSpPr>
          <p:cNvPr id="44034" name="Group 15"/>
          <p:cNvGrpSpPr>
            <a:grpSpLocks/>
          </p:cNvGrpSpPr>
          <p:nvPr/>
        </p:nvGrpSpPr>
        <p:grpSpPr bwMode="auto">
          <a:xfrm>
            <a:off x="533400" y="2667000"/>
            <a:ext cx="4800601" cy="4152900"/>
            <a:chOff x="336" y="1584"/>
            <a:chExt cx="3024" cy="2616"/>
          </a:xfrm>
        </p:grpSpPr>
        <p:grpSp>
          <p:nvGrpSpPr>
            <p:cNvPr id="44041" name="Group 10"/>
            <p:cNvGrpSpPr>
              <a:grpSpLocks/>
            </p:cNvGrpSpPr>
            <p:nvPr/>
          </p:nvGrpSpPr>
          <p:grpSpPr bwMode="auto">
            <a:xfrm rot="2700000">
              <a:off x="577" y="1584"/>
              <a:ext cx="2592" cy="2591"/>
              <a:chOff x="528" y="1248"/>
              <a:chExt cx="2592" cy="2591"/>
            </a:xfrm>
          </p:grpSpPr>
          <p:sp>
            <p:nvSpPr>
              <p:cNvPr id="44045" name="Rectangle 7"/>
              <p:cNvSpPr>
                <a:spLocks noChangeArrowheads="1"/>
              </p:cNvSpPr>
              <p:nvPr/>
            </p:nvSpPr>
            <p:spPr bwMode="auto">
              <a:xfrm>
                <a:off x="528" y="1248"/>
                <a:ext cx="1296" cy="2591"/>
              </a:xfrm>
              <a:prstGeom prst="rect">
                <a:avLst/>
              </a:prstGeom>
              <a:solidFill>
                <a:schemeClr val="accent1">
                  <a:alpha val="74901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6" name="Rectangle 9"/>
              <p:cNvSpPr>
                <a:spLocks noChangeArrowheads="1"/>
              </p:cNvSpPr>
              <p:nvPr/>
            </p:nvSpPr>
            <p:spPr bwMode="auto">
              <a:xfrm>
                <a:off x="528" y="1248"/>
                <a:ext cx="2592" cy="1296"/>
              </a:xfrm>
              <a:prstGeom prst="rect">
                <a:avLst/>
              </a:prstGeom>
              <a:solidFill>
                <a:schemeClr val="accent1">
                  <a:alpha val="74901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42" name="Text Box 11"/>
            <p:cNvSpPr txBox="1">
              <a:spLocks noChangeArrowheads="1"/>
            </p:cNvSpPr>
            <p:nvPr/>
          </p:nvSpPr>
          <p:spPr bwMode="auto">
            <a:xfrm>
              <a:off x="576" y="3870"/>
              <a:ext cx="245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 dirty="0" smtClean="0">
                  <a:latin typeface="+mn-lt"/>
                </a:rPr>
                <a:t>people                           fish</a:t>
              </a:r>
              <a:endParaRPr lang="en-US" sz="2800" dirty="0">
                <a:latin typeface="+mn-lt"/>
              </a:endParaRPr>
            </a:p>
          </p:txBody>
        </p:sp>
        <p:sp>
          <p:nvSpPr>
            <p:cNvPr id="44043" name="Text Box 12"/>
            <p:cNvSpPr txBox="1">
              <a:spLocks noChangeArrowheads="1"/>
            </p:cNvSpPr>
            <p:nvPr/>
          </p:nvSpPr>
          <p:spPr bwMode="auto">
            <a:xfrm>
              <a:off x="336" y="2496"/>
              <a:ext cx="1127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 smtClean="0"/>
                <a:t>NP</a:t>
              </a:r>
              <a:r>
                <a:rPr lang="en-US" dirty="0"/>
                <a:t>	</a:t>
              </a:r>
              <a:r>
                <a:rPr lang="en-US" dirty="0" smtClean="0"/>
                <a:t>0.35</a:t>
              </a:r>
              <a:endParaRPr lang="en-US" dirty="0"/>
            </a:p>
            <a:p>
              <a:pPr eaLnBrk="1" hangingPunct="1"/>
              <a:r>
                <a:rPr lang="en-US" dirty="0"/>
                <a:t>V	</a:t>
              </a:r>
              <a:r>
                <a:rPr lang="en-US" dirty="0" smtClean="0"/>
                <a:t>0.1</a:t>
              </a:r>
            </a:p>
            <a:p>
              <a:pPr eaLnBrk="1" hangingPunct="1"/>
              <a:r>
                <a:rPr lang="en-US" dirty="0" smtClean="0"/>
                <a:t>N	0.5</a:t>
              </a:r>
              <a:endParaRPr lang="en-US" dirty="0"/>
            </a:p>
          </p:txBody>
        </p:sp>
        <p:sp>
          <p:nvSpPr>
            <p:cNvPr id="44044" name="Text Box 13"/>
            <p:cNvSpPr txBox="1">
              <a:spLocks noChangeArrowheads="1"/>
            </p:cNvSpPr>
            <p:nvPr/>
          </p:nvSpPr>
          <p:spPr bwMode="auto">
            <a:xfrm>
              <a:off x="2233" y="2400"/>
              <a:ext cx="1127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 smtClean="0"/>
                <a:t>VP</a:t>
              </a:r>
              <a:r>
                <a:rPr lang="en-US" dirty="0"/>
                <a:t>	</a:t>
              </a:r>
              <a:r>
                <a:rPr lang="en-US" dirty="0" smtClean="0"/>
                <a:t>0.06</a:t>
              </a:r>
            </a:p>
            <a:p>
              <a:pPr eaLnBrk="1" hangingPunct="1"/>
              <a:r>
                <a:rPr lang="en-US" dirty="0" smtClean="0"/>
                <a:t>NP	0.14</a:t>
              </a:r>
            </a:p>
            <a:p>
              <a:pPr eaLnBrk="1" hangingPunct="1"/>
              <a:r>
                <a:rPr lang="en-US" dirty="0" smtClean="0"/>
                <a:t>V	0.6</a:t>
              </a:r>
            </a:p>
            <a:p>
              <a:pPr eaLnBrk="1" hangingPunct="1"/>
              <a:r>
                <a:rPr lang="en-US" dirty="0" smtClean="0"/>
                <a:t>N	0.2</a:t>
              </a:r>
              <a:endParaRPr lang="en-US" dirty="0"/>
            </a:p>
          </p:txBody>
        </p:sp>
      </p:grp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5181600" y="1676400"/>
            <a:ext cx="39624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NP→NN NNS	0.13</a:t>
            </a:r>
          </a:p>
          <a:p>
            <a:pPr eaLnBrk="1" hangingPunct="1"/>
            <a:r>
              <a:rPr lang="en-US" dirty="0" err="1"/>
              <a:t>i</a:t>
            </a:r>
            <a:r>
              <a:rPr lang="en-US" baseline="-25000" dirty="0" err="1"/>
              <a:t>NP</a:t>
            </a:r>
            <a:r>
              <a:rPr lang="en-US" dirty="0"/>
              <a:t> = (0.13)(0.0023)(0.0014)</a:t>
            </a:r>
          </a:p>
          <a:p>
            <a:pPr eaLnBrk="1" hangingPunct="1"/>
            <a:r>
              <a:rPr lang="en-US" dirty="0"/>
              <a:t>     = 1.87 × 10</a:t>
            </a:r>
            <a:r>
              <a:rPr lang="en-US" baseline="30000" dirty="0"/>
              <a:t>-7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NP→NNP NNS	0.056</a:t>
            </a:r>
          </a:p>
          <a:p>
            <a:pPr eaLnBrk="1" hangingPunct="1"/>
            <a:r>
              <a:rPr lang="en-US" dirty="0" err="1"/>
              <a:t>i</a:t>
            </a:r>
            <a:r>
              <a:rPr lang="en-US" baseline="-25000" dirty="0" err="1"/>
              <a:t>NP</a:t>
            </a:r>
            <a:r>
              <a:rPr lang="en-US" dirty="0"/>
              <a:t> = (0.056)(0.001)(0.0014)</a:t>
            </a:r>
          </a:p>
          <a:p>
            <a:pPr eaLnBrk="1" hangingPunct="1"/>
            <a:r>
              <a:rPr lang="en-US" dirty="0"/>
              <a:t>     = 7.84 × 10</a:t>
            </a:r>
            <a:r>
              <a:rPr lang="en-US" baseline="30000" dirty="0"/>
              <a:t>-8</a:t>
            </a:r>
            <a:endParaRPr lang="en-US" dirty="0"/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1828800" y="2895600"/>
            <a:ext cx="22988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S   </a:t>
            </a:r>
            <a:r>
              <a:rPr lang="en-US" dirty="0"/>
              <a:t>1.87 × 10</a:t>
            </a:r>
            <a:r>
              <a:rPr lang="en-US" baseline="30000" dirty="0"/>
              <a:t>-</a:t>
            </a:r>
            <a:r>
              <a:rPr lang="en-US" baseline="30000" dirty="0" smtClean="0"/>
              <a:t>7</a:t>
            </a:r>
          </a:p>
          <a:p>
            <a:pPr eaLnBrk="1" hangingPunct="1"/>
            <a:r>
              <a:rPr lang="en-US" dirty="0" smtClean="0"/>
              <a:t>VP </a:t>
            </a:r>
            <a:endParaRPr lang="en-US" dirty="0"/>
          </a:p>
        </p:txBody>
      </p:sp>
      <p:sp>
        <p:nvSpPr>
          <p:cNvPr id="6161" name="Oval 17"/>
          <p:cNvSpPr>
            <a:spLocks noChangeArrowheads="1"/>
          </p:cNvSpPr>
          <p:nvPr/>
        </p:nvSpPr>
        <p:spPr bwMode="auto">
          <a:xfrm>
            <a:off x="4953000" y="1524000"/>
            <a:ext cx="4191000" cy="1447800"/>
          </a:xfrm>
          <a:prstGeom prst="ellips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914400" y="3505200"/>
            <a:ext cx="2667000" cy="533400"/>
            <a:chOff x="576" y="2208"/>
            <a:chExt cx="1824" cy="624"/>
          </a:xfrm>
        </p:grpSpPr>
        <p:sp>
          <p:nvSpPr>
            <p:cNvPr id="44039" name="Line 18"/>
            <p:cNvSpPr>
              <a:spLocks noChangeShapeType="1"/>
            </p:cNvSpPr>
            <p:nvPr/>
          </p:nvSpPr>
          <p:spPr bwMode="auto">
            <a:xfrm flipH="1">
              <a:off x="576" y="2208"/>
              <a:ext cx="76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0" name="Line 19"/>
            <p:cNvSpPr>
              <a:spLocks noChangeShapeType="1"/>
            </p:cNvSpPr>
            <p:nvPr/>
          </p:nvSpPr>
          <p:spPr bwMode="auto">
            <a:xfrm>
              <a:off x="1344" y="2208"/>
              <a:ext cx="105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252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8" grpId="0"/>
      <p:bldP spid="6160" grpId="0"/>
      <p:bldP spid="61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Viterbi (Max) Scores</a:t>
            </a:r>
          </a:p>
        </p:txBody>
      </p:sp>
      <p:grpSp>
        <p:nvGrpSpPr>
          <p:cNvPr id="44034" name="Group 15"/>
          <p:cNvGrpSpPr>
            <a:grpSpLocks/>
          </p:cNvGrpSpPr>
          <p:nvPr/>
        </p:nvGrpSpPr>
        <p:grpSpPr bwMode="auto">
          <a:xfrm>
            <a:off x="533400" y="2590800"/>
            <a:ext cx="4665663" cy="4152900"/>
            <a:chOff x="336" y="1584"/>
            <a:chExt cx="2939" cy="2616"/>
          </a:xfrm>
        </p:grpSpPr>
        <p:grpSp>
          <p:nvGrpSpPr>
            <p:cNvPr id="44041" name="Group 10"/>
            <p:cNvGrpSpPr>
              <a:grpSpLocks/>
            </p:cNvGrpSpPr>
            <p:nvPr/>
          </p:nvGrpSpPr>
          <p:grpSpPr bwMode="auto">
            <a:xfrm rot="2700000">
              <a:off x="577" y="1584"/>
              <a:ext cx="2592" cy="2591"/>
              <a:chOff x="528" y="1248"/>
              <a:chExt cx="2592" cy="2591"/>
            </a:xfrm>
          </p:grpSpPr>
          <p:sp>
            <p:nvSpPr>
              <p:cNvPr id="44045" name="Rectangle 7"/>
              <p:cNvSpPr>
                <a:spLocks noChangeArrowheads="1"/>
              </p:cNvSpPr>
              <p:nvPr/>
            </p:nvSpPr>
            <p:spPr bwMode="auto">
              <a:xfrm>
                <a:off x="528" y="1248"/>
                <a:ext cx="1296" cy="2591"/>
              </a:xfrm>
              <a:prstGeom prst="rect">
                <a:avLst/>
              </a:prstGeom>
              <a:solidFill>
                <a:schemeClr val="accent1">
                  <a:alpha val="74901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6" name="Rectangle 9"/>
              <p:cNvSpPr>
                <a:spLocks noChangeArrowheads="1"/>
              </p:cNvSpPr>
              <p:nvPr/>
            </p:nvSpPr>
            <p:spPr bwMode="auto">
              <a:xfrm>
                <a:off x="528" y="1248"/>
                <a:ext cx="2592" cy="1296"/>
              </a:xfrm>
              <a:prstGeom prst="rect">
                <a:avLst/>
              </a:prstGeom>
              <a:solidFill>
                <a:schemeClr val="accent1">
                  <a:alpha val="74901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42" name="Text Box 11"/>
            <p:cNvSpPr txBox="1">
              <a:spLocks noChangeArrowheads="1"/>
            </p:cNvSpPr>
            <p:nvPr/>
          </p:nvSpPr>
          <p:spPr bwMode="auto">
            <a:xfrm>
              <a:off x="576" y="3870"/>
              <a:ext cx="245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 dirty="0" smtClean="0">
                  <a:latin typeface="+mn-lt"/>
                </a:rPr>
                <a:t>people                           fish</a:t>
              </a:r>
              <a:endParaRPr lang="en-US" sz="2800" dirty="0">
                <a:latin typeface="+mn-lt"/>
              </a:endParaRPr>
            </a:p>
          </p:txBody>
        </p:sp>
        <p:sp>
          <p:nvSpPr>
            <p:cNvPr id="44043" name="Text Box 12"/>
            <p:cNvSpPr txBox="1">
              <a:spLocks noChangeArrowheads="1"/>
            </p:cNvSpPr>
            <p:nvPr/>
          </p:nvSpPr>
          <p:spPr bwMode="auto">
            <a:xfrm>
              <a:off x="336" y="2496"/>
              <a:ext cx="104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+mn-lt"/>
                </a:rPr>
                <a:t>NP</a:t>
              </a:r>
              <a:r>
                <a:rPr lang="en-US" dirty="0">
                  <a:latin typeface="+mn-lt"/>
                </a:rPr>
                <a:t>	</a:t>
              </a:r>
              <a:r>
                <a:rPr lang="en-US" dirty="0" smtClean="0">
                  <a:latin typeface="+mn-lt"/>
                </a:rPr>
                <a:t>0.35</a:t>
              </a:r>
              <a:endParaRPr lang="en-US" dirty="0">
                <a:latin typeface="+mn-lt"/>
              </a:endParaRPr>
            </a:p>
            <a:p>
              <a:pPr eaLnBrk="1" hangingPunct="1"/>
              <a:r>
                <a:rPr lang="en-US" dirty="0">
                  <a:latin typeface="+mn-lt"/>
                </a:rPr>
                <a:t>V	</a:t>
              </a:r>
              <a:r>
                <a:rPr lang="en-US" dirty="0" smtClean="0">
                  <a:latin typeface="+mn-lt"/>
                </a:rPr>
                <a:t>0.1</a:t>
              </a:r>
            </a:p>
            <a:p>
              <a:pPr eaLnBrk="1" hangingPunct="1"/>
              <a:r>
                <a:rPr lang="en-US" dirty="0" smtClean="0">
                  <a:latin typeface="+mn-lt"/>
                </a:rPr>
                <a:t>N	0.5</a:t>
              </a:r>
              <a:endParaRPr lang="en-US" dirty="0">
                <a:latin typeface="+mn-lt"/>
              </a:endParaRPr>
            </a:p>
          </p:txBody>
        </p:sp>
        <p:sp>
          <p:nvSpPr>
            <p:cNvPr id="44044" name="Text Box 13"/>
            <p:cNvSpPr txBox="1">
              <a:spLocks noChangeArrowheads="1"/>
            </p:cNvSpPr>
            <p:nvPr/>
          </p:nvSpPr>
          <p:spPr bwMode="auto">
            <a:xfrm>
              <a:off x="2233" y="2400"/>
              <a:ext cx="1042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 smtClean="0">
                  <a:latin typeface="+mn-lt"/>
                </a:rPr>
                <a:t>VP</a:t>
              </a:r>
              <a:r>
                <a:rPr lang="en-US" dirty="0">
                  <a:latin typeface="+mn-lt"/>
                </a:rPr>
                <a:t>	</a:t>
              </a:r>
              <a:r>
                <a:rPr lang="en-US" dirty="0" smtClean="0">
                  <a:latin typeface="+mn-lt"/>
                </a:rPr>
                <a:t>0.06</a:t>
              </a:r>
            </a:p>
            <a:p>
              <a:pPr eaLnBrk="1" hangingPunct="1"/>
              <a:r>
                <a:rPr lang="en-US" dirty="0" smtClean="0">
                  <a:latin typeface="+mn-lt"/>
                </a:rPr>
                <a:t>NP	0.14</a:t>
              </a:r>
            </a:p>
            <a:p>
              <a:pPr eaLnBrk="1" hangingPunct="1"/>
              <a:r>
                <a:rPr lang="en-US" dirty="0" smtClean="0">
                  <a:latin typeface="+mn-lt"/>
                </a:rPr>
                <a:t>V	0.6</a:t>
              </a:r>
            </a:p>
            <a:p>
              <a:pPr eaLnBrk="1" hangingPunct="1"/>
              <a:r>
                <a:rPr lang="en-US" dirty="0" smtClean="0">
                  <a:latin typeface="+mn-lt"/>
                </a:rPr>
                <a:t>N	0.2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400800" y="2590800"/>
            <a:ext cx="2438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2000" dirty="0" smtClean="0"/>
              <a:t>S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NP VP	0.9</a:t>
            </a:r>
          </a:p>
          <a:p>
            <a:pPr marL="0" indent="0">
              <a:buFont typeface="Times" charset="0"/>
              <a:buNone/>
            </a:pPr>
            <a:r>
              <a:rPr lang="en-US" sz="2000" dirty="0" smtClean="0"/>
              <a:t>S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VP		0.1</a:t>
            </a:r>
          </a:p>
          <a:p>
            <a:pPr marL="0" indent="0">
              <a:buFont typeface="Times" charset="0"/>
              <a:buNone/>
            </a:pPr>
            <a:r>
              <a:rPr lang="en-US" sz="2000" dirty="0" smtClean="0"/>
              <a:t>VP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V NP	0.5</a:t>
            </a:r>
          </a:p>
          <a:p>
            <a:pPr marL="0" indent="0">
              <a:buFont typeface="Times" charset="0"/>
              <a:buNone/>
            </a:pPr>
            <a:r>
              <a:rPr lang="en-US" sz="2000" dirty="0" smtClean="0"/>
              <a:t>VP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V		0.1</a:t>
            </a:r>
          </a:p>
          <a:p>
            <a:pPr marL="0" indent="0">
              <a:buFont typeface="Times" charset="0"/>
              <a:buNone/>
            </a:pPr>
            <a:r>
              <a:rPr lang="en-US" sz="2000" dirty="0" smtClean="0"/>
              <a:t>VP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V @VP_V	0.3</a:t>
            </a:r>
          </a:p>
          <a:p>
            <a:pPr marL="0" indent="0">
              <a:buFont typeface="Times" charset="0"/>
              <a:buNone/>
            </a:pPr>
            <a:r>
              <a:rPr lang="en-US" sz="2000" dirty="0" smtClean="0"/>
              <a:t>VP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V PP	0.1</a:t>
            </a:r>
          </a:p>
          <a:p>
            <a:pPr marL="0" indent="0">
              <a:buFont typeface="Times" charset="0"/>
              <a:buNone/>
            </a:pPr>
            <a:r>
              <a:rPr lang="en-US" sz="2000" dirty="0" smtClean="0"/>
              <a:t>@VP_V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NP PP	1.0</a:t>
            </a:r>
          </a:p>
          <a:p>
            <a:pPr marL="0" indent="0">
              <a:buFont typeface="Times" charset="0"/>
              <a:buNone/>
            </a:pPr>
            <a:r>
              <a:rPr lang="en-US" sz="2000" dirty="0" smtClean="0"/>
              <a:t>NP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NP NP	0.1</a:t>
            </a:r>
          </a:p>
          <a:p>
            <a:pPr marL="0" indent="0">
              <a:buFont typeface="Times" charset="0"/>
              <a:buNone/>
            </a:pPr>
            <a:r>
              <a:rPr lang="en-US" sz="2000" dirty="0" smtClean="0"/>
              <a:t>NP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NP PP	0.2</a:t>
            </a:r>
          </a:p>
          <a:p>
            <a:pPr marL="0" indent="0">
              <a:buFont typeface="Times" charset="0"/>
              <a:buNone/>
            </a:pPr>
            <a:r>
              <a:rPr lang="en-US" sz="2000" dirty="0" smtClean="0"/>
              <a:t>NP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N		0.7</a:t>
            </a:r>
          </a:p>
          <a:p>
            <a:pPr marL="0" indent="0">
              <a:buFont typeface="Times" charset="0"/>
              <a:buNone/>
            </a:pPr>
            <a:r>
              <a:rPr lang="en-US" sz="2000" dirty="0" smtClean="0"/>
              <a:t>PP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P NP	1.0</a:t>
            </a:r>
          </a:p>
        </p:txBody>
      </p:sp>
    </p:spTree>
    <p:extLst>
      <p:ext uri="{BB962C8B-B14F-4D97-AF65-F5344CB8AC3E}">
        <p14:creationId xmlns:p14="http://schemas.microsoft.com/office/powerpoint/2010/main" val="206163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Extended CKY parsing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+mj-lt"/>
                <a:ea typeface="ＭＳ Ｐゴシック" charset="0"/>
                <a:cs typeface="ＭＳ Ｐゴシック" charset="0"/>
              </a:rPr>
              <a:t>Unaries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can be incorporated into the algorithm</a:t>
            </a:r>
          </a:p>
          <a:p>
            <a:pPr lvl="1" eaLnBrk="1" hangingPunct="1"/>
            <a:r>
              <a:rPr lang="en-US" dirty="0">
                <a:latin typeface="+mj-lt"/>
                <a:ea typeface="ＭＳ Ｐゴシック" charset="0"/>
              </a:rPr>
              <a:t>Messy, but doesn’t increase algorithmic complexity</a:t>
            </a:r>
          </a:p>
          <a:p>
            <a:pPr eaLnBrk="1" hangingPunct="1"/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Empties can be incorporated</a:t>
            </a:r>
          </a:p>
          <a:p>
            <a:pPr lvl="1" eaLnBrk="1" hangingPunct="1"/>
            <a:r>
              <a:rPr lang="en-US" dirty="0">
                <a:latin typeface="+mj-lt"/>
                <a:ea typeface="ＭＳ Ｐゴシック" charset="0"/>
              </a:rPr>
              <a:t>Use </a:t>
            </a:r>
            <a:r>
              <a:rPr lang="en-US" dirty="0" err="1">
                <a:latin typeface="+mj-lt"/>
                <a:ea typeface="ＭＳ Ｐゴシック" charset="0"/>
              </a:rPr>
              <a:t>fenceposts</a:t>
            </a:r>
            <a:endParaRPr lang="en-US" dirty="0">
              <a:latin typeface="+mj-lt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+mj-lt"/>
                <a:ea typeface="ＭＳ Ｐゴシック" charset="0"/>
              </a:rPr>
              <a:t>Doesn’t increase complexity; essentially like </a:t>
            </a:r>
            <a:r>
              <a:rPr lang="en-US" dirty="0" err="1">
                <a:latin typeface="+mj-lt"/>
                <a:ea typeface="ＭＳ Ｐゴシック" charset="0"/>
              </a:rPr>
              <a:t>unaries</a:t>
            </a:r>
            <a:endParaRPr lang="en-US" dirty="0">
              <a:latin typeface="+mj-lt"/>
              <a:ea typeface="ＭＳ Ｐゴシック" charset="0"/>
            </a:endParaRPr>
          </a:p>
          <a:p>
            <a:pPr lvl="1" eaLnBrk="1" hangingPunct="1"/>
            <a:endParaRPr lang="en-US" dirty="0">
              <a:latin typeface="+mj-lt"/>
              <a:ea typeface="ＭＳ Ｐゴシック" charset="0"/>
            </a:endParaRPr>
          </a:p>
          <a:p>
            <a:pPr eaLnBrk="1" hangingPunct="1"/>
            <a:r>
              <a:rPr lang="en-US" dirty="0" err="1">
                <a:latin typeface="+mj-lt"/>
                <a:ea typeface="ＭＳ Ｐゴシック" charset="0"/>
                <a:cs typeface="ＭＳ Ｐゴシック" charset="0"/>
              </a:rPr>
              <a:t>Binarization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is </a:t>
            </a:r>
            <a:r>
              <a:rPr lang="en-US" i="1" dirty="0">
                <a:latin typeface="+mj-lt"/>
                <a:ea typeface="ＭＳ Ｐゴシック" charset="0"/>
                <a:cs typeface="ＭＳ Ｐゴシック" charset="0"/>
              </a:rPr>
              <a:t>vital</a:t>
            </a:r>
          </a:p>
          <a:p>
            <a:pPr lvl="1" eaLnBrk="1" hangingPunct="1"/>
            <a:r>
              <a:rPr lang="en-US" dirty="0">
                <a:latin typeface="+mj-lt"/>
                <a:ea typeface="ＭＳ Ｐゴシック" charset="0"/>
              </a:rPr>
              <a:t>Without </a:t>
            </a:r>
            <a:r>
              <a:rPr lang="en-US" dirty="0" err="1">
                <a:latin typeface="+mj-lt"/>
                <a:ea typeface="ＭＳ Ｐゴシック" charset="0"/>
              </a:rPr>
              <a:t>binarization</a:t>
            </a:r>
            <a:r>
              <a:rPr lang="en-US" dirty="0">
                <a:latin typeface="+mj-lt"/>
                <a:ea typeface="ＭＳ Ｐゴシック" charset="0"/>
              </a:rPr>
              <a:t>, you don’t get parsing cubic in the length of the </a:t>
            </a:r>
            <a:r>
              <a:rPr lang="en-US" dirty="0" smtClean="0">
                <a:latin typeface="+mj-lt"/>
                <a:ea typeface="ＭＳ Ｐゴシック" charset="0"/>
              </a:rPr>
              <a:t>sentence and in the number of nonterminals in the grammar</a:t>
            </a:r>
            <a:endParaRPr lang="en-US" dirty="0">
              <a:latin typeface="+mj-lt"/>
              <a:ea typeface="ＭＳ Ｐゴシック" charset="0"/>
            </a:endParaRPr>
          </a:p>
          <a:p>
            <a:pPr lvl="2" eaLnBrk="1" hangingPunct="1"/>
            <a:r>
              <a:rPr lang="en-US" sz="1800" dirty="0" err="1">
                <a:latin typeface="+mj-lt"/>
                <a:ea typeface="ＭＳ Ｐゴシック" charset="0"/>
              </a:rPr>
              <a:t>Binarization</a:t>
            </a:r>
            <a:r>
              <a:rPr lang="en-US" sz="1800" dirty="0">
                <a:latin typeface="+mj-lt"/>
                <a:ea typeface="ＭＳ Ｐゴシック" charset="0"/>
              </a:rPr>
              <a:t> may be an explicit transformation or implicit in how the parser works (Early-style dotted rules), but it’s always there.</a:t>
            </a:r>
          </a:p>
        </p:txBody>
      </p:sp>
    </p:spTree>
    <p:extLst>
      <p:ext uri="{BB962C8B-B14F-4D97-AF65-F5344CB8AC3E}">
        <p14:creationId xmlns:p14="http://schemas.microsoft.com/office/powerpoint/2010/main" val="225912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2"/>
          <p:cNvSpPr txBox="1">
            <a:spLocks noChangeArrowheads="1"/>
          </p:cNvSpPr>
          <p:nvPr/>
        </p:nvSpPr>
        <p:spPr bwMode="auto">
          <a:xfrm>
            <a:off x="317500" y="1730375"/>
            <a:ext cx="86106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function CKY(words, grammar) returns 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[</a:t>
            </a:r>
            <a:r>
              <a:rPr kumimoji="1" lang="en-US" altLang="zh-TW" sz="1600" dirty="0" err="1" smtClean="0">
                <a:latin typeface="Lucida Sans Typewriter" charset="0"/>
                <a:ea typeface="新細明體" charset="0"/>
                <a:cs typeface="新細明體" charset="0"/>
              </a:rPr>
              <a:t>most_probable_parse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,</a:t>
            </a:r>
            <a:r>
              <a:rPr kumimoji="1" lang="en-US" altLang="zh-TW" sz="1600" dirty="0" err="1" smtClean="0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]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score = new double[#(words)+1][#(words)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+1]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[#(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nonterms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)]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back = new Pair[#(words)+1][#(words)+1][#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nonterms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]]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for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=0;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&lt;#(words);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++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for A in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nonterms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if A -&gt; words[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 in grammar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score[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][i+1][A] = P(A -&gt; words[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])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//handle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unaries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boolean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added = true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while added 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added = false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for A, B in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nonterms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if score[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][i+1][B] &gt; 0 &amp;&amp; A-&gt;B in grammar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= P(A-&gt;B)*score[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][i+1][B]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if </a:t>
            </a:r>
            <a:r>
              <a:rPr kumimoji="1" lang="en-US" altLang="zh-TW" sz="1600" dirty="0" err="1" smtClean="0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 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&gt; score[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][i+1][A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]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  score[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][i+1][A] =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  back[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i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][i+1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][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A] = B</a:t>
            </a:r>
          </a:p>
          <a:p>
            <a:pPr lvl="1" algn="l" eaLnBrk="1" hangingPunct="1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  added = true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CKY algorithm (1960/1965)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	…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extended to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unaries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4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ChangeArrowheads="1"/>
          </p:cNvSpPr>
          <p:nvPr/>
        </p:nvSpPr>
        <p:spPr bwMode="auto">
          <a:xfrm>
            <a:off x="228600" y="1522413"/>
            <a:ext cx="87630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/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for span = 2 to #(words)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for begin = 0 to #(words)- span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end = begin + span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for split = begin+1 to end-1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for A,B,C in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nonterms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 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=score[begin][split][B]*score[split][end][C]*P(A-&gt;BC)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if </a:t>
            </a:r>
            <a:r>
              <a:rPr kumimoji="1" lang="en-US" altLang="zh-TW" sz="1600" dirty="0" err="1" smtClean="0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 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&gt; score[begin][end][A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]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score[begin]end][A] =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      back[begin][end][A] = new Triple(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split,B,C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)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/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/handle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unaries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</a:t>
            </a:r>
            <a:r>
              <a:rPr kumimoji="1" lang="en-US" altLang="zh-TW" sz="1600" dirty="0" err="1" smtClean="0">
                <a:latin typeface="Lucida Sans Typewriter" charset="0"/>
                <a:ea typeface="新細明體" charset="0"/>
                <a:cs typeface="新細明體" charset="0"/>
              </a:rPr>
              <a:t>boolean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 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added = true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while 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added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  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added = false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  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for A, B in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nonterms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   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= P(A-&gt;B)*score[begin][end][B];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    if </a:t>
            </a:r>
            <a:r>
              <a:rPr kumimoji="1" lang="en-US" altLang="zh-TW" sz="1600" dirty="0" err="1" smtClean="0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 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&gt; score[begin][end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][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A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]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      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score[begin][end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][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A] =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prob</a:t>
            </a:r>
            <a:endParaRPr kumimoji="1" lang="en-US" altLang="zh-TW" sz="1600" dirty="0">
              <a:latin typeface="Lucida Sans Typewriter" charset="0"/>
              <a:ea typeface="新細明體" charset="0"/>
              <a:cs typeface="新細明體" charset="0"/>
            </a:endParaRP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      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back[begin][end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][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A] = B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    </a:t>
            </a:r>
            <a:r>
              <a:rPr kumimoji="1" lang="en-US" altLang="zh-TW" sz="1600" dirty="0" smtClean="0">
                <a:latin typeface="Lucida Sans Typewriter" charset="0"/>
                <a:ea typeface="新細明體" charset="0"/>
                <a:cs typeface="新細明體" charset="0"/>
              </a:rPr>
              <a:t>      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added = true</a:t>
            </a:r>
          </a:p>
          <a:p>
            <a:pPr lvl="1" algn="l"/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return </a:t>
            </a:r>
            <a:r>
              <a:rPr kumimoji="1" lang="en-US" altLang="zh-TW" sz="1600" dirty="0" err="1">
                <a:latin typeface="Lucida Sans Typewriter" charset="0"/>
                <a:ea typeface="新細明體" charset="0"/>
                <a:cs typeface="新細明體" charset="0"/>
              </a:rPr>
              <a:t>buildTree</a:t>
            </a:r>
            <a:r>
              <a:rPr kumimoji="1" lang="en-US" altLang="zh-TW" sz="1600" dirty="0">
                <a:latin typeface="Lucida Sans Typewriter" charset="0"/>
                <a:ea typeface="新細明體" charset="0"/>
                <a:cs typeface="新細明體" charset="0"/>
              </a:rPr>
              <a:t>(score, back)</a:t>
            </a:r>
            <a:endParaRPr kumimoji="1" lang="en-US" altLang="zh-TW" sz="1600" dirty="0">
              <a:latin typeface="Courier New" charset="0"/>
              <a:ea typeface="新細明體" charset="0"/>
              <a:cs typeface="新細明體" charset="0"/>
            </a:endParaRP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The CKY algorithm (1960/1965)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	… extended to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unaries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6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Quiz Question!</a:t>
            </a:r>
          </a:p>
        </p:txBody>
      </p:sp>
      <p:grpSp>
        <p:nvGrpSpPr>
          <p:cNvPr id="74754" name="Group 15"/>
          <p:cNvGrpSpPr>
            <a:grpSpLocks/>
          </p:cNvGrpSpPr>
          <p:nvPr/>
        </p:nvGrpSpPr>
        <p:grpSpPr bwMode="auto">
          <a:xfrm>
            <a:off x="533400" y="2667000"/>
            <a:ext cx="5073650" cy="4114800"/>
            <a:chOff x="336" y="1584"/>
            <a:chExt cx="3196" cy="2592"/>
          </a:xfrm>
        </p:grpSpPr>
        <p:grpSp>
          <p:nvGrpSpPr>
            <p:cNvPr id="74758" name="Group 10"/>
            <p:cNvGrpSpPr>
              <a:grpSpLocks/>
            </p:cNvGrpSpPr>
            <p:nvPr/>
          </p:nvGrpSpPr>
          <p:grpSpPr bwMode="auto">
            <a:xfrm rot="2700000">
              <a:off x="577" y="1584"/>
              <a:ext cx="2592" cy="2591"/>
              <a:chOff x="528" y="1248"/>
              <a:chExt cx="2592" cy="2591"/>
            </a:xfrm>
          </p:grpSpPr>
          <p:sp>
            <p:nvSpPr>
              <p:cNvPr id="74762" name="Rectangle 7"/>
              <p:cNvSpPr>
                <a:spLocks noChangeArrowheads="1"/>
              </p:cNvSpPr>
              <p:nvPr/>
            </p:nvSpPr>
            <p:spPr bwMode="auto">
              <a:xfrm>
                <a:off x="528" y="1248"/>
                <a:ext cx="1296" cy="2591"/>
              </a:xfrm>
              <a:prstGeom prst="rect">
                <a:avLst/>
              </a:prstGeom>
              <a:solidFill>
                <a:schemeClr val="accent1">
                  <a:alpha val="74901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3" name="Rectangle 9"/>
              <p:cNvSpPr>
                <a:spLocks noChangeArrowheads="1"/>
              </p:cNvSpPr>
              <p:nvPr/>
            </p:nvSpPr>
            <p:spPr bwMode="auto">
              <a:xfrm>
                <a:off x="528" y="1248"/>
                <a:ext cx="2592" cy="1296"/>
              </a:xfrm>
              <a:prstGeom prst="rect">
                <a:avLst/>
              </a:prstGeom>
              <a:solidFill>
                <a:schemeClr val="accent1">
                  <a:alpha val="74901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59" name="Text Box 11"/>
            <p:cNvSpPr txBox="1">
              <a:spLocks noChangeArrowheads="1"/>
            </p:cNvSpPr>
            <p:nvPr/>
          </p:nvSpPr>
          <p:spPr bwMode="auto">
            <a:xfrm>
              <a:off x="710" y="3870"/>
              <a:ext cx="24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runs                       down</a:t>
              </a:r>
            </a:p>
          </p:txBody>
        </p:sp>
        <p:sp>
          <p:nvSpPr>
            <p:cNvPr id="74760" name="Text Box 12"/>
            <p:cNvSpPr txBox="1">
              <a:spLocks noChangeArrowheads="1"/>
            </p:cNvSpPr>
            <p:nvPr/>
          </p:nvSpPr>
          <p:spPr bwMode="auto">
            <a:xfrm>
              <a:off x="336" y="2640"/>
              <a:ext cx="137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NNS	0.0023</a:t>
              </a:r>
            </a:p>
            <a:p>
              <a:pPr algn="ctr" eaLnBrk="1" hangingPunct="1"/>
              <a:r>
                <a:rPr lang="en-US"/>
                <a:t>VB	0.001</a:t>
              </a:r>
            </a:p>
          </p:txBody>
        </p:sp>
        <p:sp>
          <p:nvSpPr>
            <p:cNvPr id="74761" name="Text Box 13"/>
            <p:cNvSpPr txBox="1">
              <a:spLocks noChangeArrowheads="1"/>
            </p:cNvSpPr>
            <p:nvPr/>
          </p:nvSpPr>
          <p:spPr bwMode="auto">
            <a:xfrm>
              <a:off x="2160" y="2448"/>
              <a:ext cx="137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PP	0.2</a:t>
              </a:r>
            </a:p>
            <a:p>
              <a:pPr algn="ctr" eaLnBrk="1" hangingPunct="1"/>
              <a:r>
                <a:rPr lang="en-US" dirty="0"/>
                <a:t>IN	0.0014</a:t>
              </a:r>
            </a:p>
            <a:p>
              <a:pPr algn="ctr" eaLnBrk="1" hangingPunct="1"/>
              <a:r>
                <a:rPr lang="en-US" dirty="0"/>
                <a:t>NNS	0.0001</a:t>
              </a:r>
            </a:p>
          </p:txBody>
        </p:sp>
      </p:grp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5041900" y="1676400"/>
            <a:ext cx="38989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/>
              <a:t>PP </a:t>
            </a:r>
            <a:r>
              <a:rPr lang="en-US">
                <a:latin typeface="HiraMinProN-W3" charset="0"/>
              </a:rPr>
              <a:t>→</a:t>
            </a:r>
            <a:r>
              <a:rPr lang="en-US"/>
              <a:t> IN		0.002</a:t>
            </a:r>
          </a:p>
          <a:p>
            <a:pPr algn="l" eaLnBrk="1" hangingPunct="1"/>
            <a:r>
              <a:rPr lang="en-US"/>
              <a:t>NP </a:t>
            </a:r>
            <a:r>
              <a:rPr lang="en-US">
                <a:latin typeface="HiraMinProN-W3" charset="0"/>
              </a:rPr>
              <a:t>→</a:t>
            </a:r>
            <a:r>
              <a:rPr lang="en-US"/>
              <a:t> NNS NNS	0.01</a:t>
            </a:r>
          </a:p>
          <a:p>
            <a:pPr algn="l" eaLnBrk="1" hangingPunct="1"/>
            <a:r>
              <a:rPr lang="en-US"/>
              <a:t>NP </a:t>
            </a:r>
            <a:r>
              <a:rPr lang="en-US">
                <a:latin typeface="HiraMinProN-W3" charset="0"/>
              </a:rPr>
              <a:t>→</a:t>
            </a:r>
            <a:r>
              <a:rPr lang="en-US"/>
              <a:t> NNS NP	0.005</a:t>
            </a:r>
          </a:p>
          <a:p>
            <a:pPr algn="l" eaLnBrk="1" hangingPunct="1"/>
            <a:r>
              <a:rPr lang="en-US"/>
              <a:t>NP </a:t>
            </a:r>
            <a:r>
              <a:rPr lang="en-US">
                <a:latin typeface="HiraMinProN-W3" charset="0"/>
              </a:rPr>
              <a:t>→</a:t>
            </a:r>
            <a:r>
              <a:rPr lang="en-US"/>
              <a:t> NNS PP	0.01</a:t>
            </a:r>
          </a:p>
          <a:p>
            <a:pPr algn="l" eaLnBrk="1" hangingPunct="1"/>
            <a:r>
              <a:rPr lang="en-US"/>
              <a:t>VP </a:t>
            </a:r>
            <a:r>
              <a:rPr lang="en-US">
                <a:latin typeface="HiraMinProN-W3" charset="0"/>
              </a:rPr>
              <a:t>→</a:t>
            </a:r>
            <a:r>
              <a:rPr lang="en-US"/>
              <a:t> VB PP		0.045</a:t>
            </a:r>
          </a:p>
          <a:p>
            <a:pPr algn="l" eaLnBrk="1" hangingPunct="1"/>
            <a:r>
              <a:rPr lang="en-US"/>
              <a:t>VP </a:t>
            </a:r>
            <a:r>
              <a:rPr lang="en-US">
                <a:latin typeface="HiraMinProN-W3" charset="0"/>
              </a:rPr>
              <a:t>→</a:t>
            </a:r>
            <a:r>
              <a:rPr lang="en-US"/>
              <a:t> VB NP		0.015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2101850" y="2819400"/>
            <a:ext cx="1936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??	??</a:t>
            </a:r>
          </a:p>
          <a:p>
            <a:pPr eaLnBrk="1" hangingPunct="1"/>
            <a:r>
              <a:rPr lang="en-US" dirty="0"/>
              <a:t>??	??</a:t>
            </a:r>
          </a:p>
        </p:txBody>
      </p:sp>
      <p:sp>
        <p:nvSpPr>
          <p:cNvPr id="74757" name="TextBox 15"/>
          <p:cNvSpPr txBox="1">
            <a:spLocks noChangeArrowheads="1"/>
          </p:cNvSpPr>
          <p:nvPr/>
        </p:nvSpPr>
        <p:spPr bwMode="auto">
          <a:xfrm>
            <a:off x="6375400" y="4699000"/>
            <a:ext cx="24003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/>
              <a:t>What constituents (with what probability can you make?</a:t>
            </a:r>
          </a:p>
        </p:txBody>
      </p:sp>
    </p:spTree>
    <p:extLst>
      <p:ext uri="{BB962C8B-B14F-4D97-AF65-F5344CB8AC3E}">
        <p14:creationId xmlns:p14="http://schemas.microsoft.com/office/powerpoint/2010/main" val="337988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8" grpId="0"/>
      <p:bldP spid="6160" grpId="0"/>
    </p:bldLst>
  </p:timing>
</p:sld>
</file>

<file path=ppt/theme/theme1.xml><?xml version="1.0" encoding="utf-8"?>
<a:theme xmlns:a="http://schemas.openxmlformats.org/drawingml/2006/main" name="NLP3x4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NLP3x4-class.potx</Template>
  <TotalTime>11063</TotalTime>
  <Words>624</Words>
  <Application>Microsoft Office PowerPoint</Application>
  <PresentationFormat>On-screen Show (4:3)</PresentationFormat>
  <Paragraphs>160</Paragraphs>
  <Slides>10</Slides>
  <Notes>10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NLP3x4-class</vt:lpstr>
      <vt:lpstr>CKY Parsing</vt:lpstr>
      <vt:lpstr>Constituency Parsing</vt:lpstr>
      <vt:lpstr>Cocke-Kasami-Younger (CKY)  Constituency Parsing</vt:lpstr>
      <vt:lpstr>Viterbi (Max) Scores</vt:lpstr>
      <vt:lpstr>Viterbi (Max) Scores</vt:lpstr>
      <vt:lpstr>Extended CKY parsing</vt:lpstr>
      <vt:lpstr>The CKY algorithm (1960/1965)  … extended to unaries</vt:lpstr>
      <vt:lpstr>The CKY algorithm (1960/1965)  … extended to unaries</vt:lpstr>
      <vt:lpstr>Quiz Question!</vt:lpstr>
      <vt:lpstr>CKY Parsing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aotimme</cp:lastModifiedBy>
  <cp:revision>144</cp:revision>
  <cp:lastPrinted>2009-04-20T16:46:08Z</cp:lastPrinted>
  <dcterms:created xsi:type="dcterms:W3CDTF">2010-04-19T15:31:24Z</dcterms:created>
  <dcterms:modified xsi:type="dcterms:W3CDTF">2012-04-12T04:02:12Z</dcterms:modified>
</cp:coreProperties>
</file>