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68" r:id="rId2"/>
    <p:sldId id="386" r:id="rId3"/>
    <p:sldId id="387" r:id="rId4"/>
    <p:sldId id="389" r:id="rId5"/>
    <p:sldId id="390" r:id="rId6"/>
    <p:sldId id="451" r:id="rId7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1" autoAdjust="0"/>
    <p:restoredTop sz="91942" autoAdjust="0"/>
  </p:normalViewPr>
  <p:slideViewPr>
    <p:cSldViewPr>
      <p:cViewPr varScale="1">
        <p:scale>
          <a:sx n="68" d="100"/>
          <a:sy n="68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7EB7B3D-8E1F-F340-B223-2DFD855F387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DCCC3CF-93BC-E04E-B7BA-E1D8AF64DD26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This is a more general fact.  Not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a fact about particular headwords.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3A7535C-BE59-7345-842B-B53BFF58ED49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804FA39-7151-EF47-9665-29793640D46B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 - Annotations split the grammar categories into sub-categories.</a:t>
            </a:r>
            <a:endParaRPr lang="en-US" sz="900" dirty="0" smtClean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 - Conditioning on history vs. annotating</a:t>
            </a:r>
          </a:p>
          <a:p>
            <a:pPr lvl="1" eaLnBrk="1" hangingPunct="1"/>
            <a:r>
              <a:rPr lang="en-US" dirty="0" smtClean="0">
                <a:latin typeface="Lucida Sans" charset="0"/>
                <a:ea typeface="ＭＳ Ｐゴシック" charset="0"/>
              </a:rPr>
              <a:t>P(</a:t>
            </a:r>
            <a:r>
              <a:rPr lang="en-US" dirty="0" smtClean="0">
                <a:solidFill>
                  <a:srgbClr val="3333FF"/>
                </a:solidFill>
                <a:latin typeface="Lucida Sans" charset="0"/>
                <a:ea typeface="ＭＳ Ｐゴシック" charset="0"/>
                <a:sym typeface="Symbol" charset="0"/>
              </a:rPr>
              <a:t>NP^S  PRP</a:t>
            </a:r>
            <a:r>
              <a:rPr lang="en-US" dirty="0" smtClean="0">
                <a:latin typeface="Lucida Sans" charset="0"/>
                <a:ea typeface="ＭＳ Ｐゴシック" charset="0"/>
                <a:sym typeface="Symbol" charset="0"/>
              </a:rPr>
              <a:t>) is a lot like </a:t>
            </a:r>
            <a:r>
              <a:rPr lang="en-US" dirty="0" smtClean="0">
                <a:latin typeface="Lucida Sans" charset="0"/>
                <a:ea typeface="ＭＳ Ｐゴシック" charset="0"/>
              </a:rPr>
              <a:t>P(</a:t>
            </a:r>
            <a:r>
              <a:rPr lang="en-US" dirty="0" smtClean="0">
                <a:solidFill>
                  <a:srgbClr val="3333FF"/>
                </a:solidFill>
                <a:latin typeface="Lucida Sans" charset="0"/>
                <a:ea typeface="ＭＳ Ｐゴシック" charset="0"/>
                <a:sym typeface="Symbol" charset="0"/>
              </a:rPr>
              <a:t>NP  PRP</a:t>
            </a:r>
            <a:r>
              <a:rPr lang="en-US" dirty="0" smtClean="0">
                <a:latin typeface="Lucida Sans" charset="0"/>
                <a:ea typeface="ＭＳ Ｐゴシック" charset="0"/>
                <a:sym typeface="Symbol" charset="0"/>
              </a:rPr>
              <a:t> | </a:t>
            </a:r>
            <a:r>
              <a:rPr lang="en-US" dirty="0" smtClean="0">
                <a:solidFill>
                  <a:srgbClr val="3333FF"/>
                </a:solidFill>
                <a:latin typeface="Lucida Sans" charset="0"/>
                <a:ea typeface="ＭＳ Ｐゴシック" charset="0"/>
                <a:sym typeface="Symbol" charset="0"/>
              </a:rPr>
              <a:t>S</a:t>
            </a:r>
            <a:r>
              <a:rPr lang="en-US" dirty="0" smtClean="0">
                <a:latin typeface="Lucida Sans" charset="0"/>
                <a:ea typeface="ＭＳ Ｐゴシック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dirty="0" smtClean="0">
                <a:latin typeface="Lucida Sans" charset="0"/>
                <a:ea typeface="ＭＳ Ｐゴシック" charset="0"/>
              </a:rPr>
              <a:t>P(</a:t>
            </a:r>
            <a:r>
              <a:rPr lang="en-US" dirty="0" smtClean="0">
                <a:solidFill>
                  <a:srgbClr val="CC0000"/>
                </a:solidFill>
                <a:latin typeface="Lucida Sans" charset="0"/>
                <a:ea typeface="ＭＳ Ｐゴシック" charset="0"/>
                <a:sym typeface="Symbol" charset="0"/>
              </a:rPr>
              <a:t>NP-POS</a:t>
            </a:r>
            <a:r>
              <a:rPr lang="en-US" dirty="0" smtClean="0">
                <a:latin typeface="Lucida Sans" charset="0"/>
                <a:ea typeface="ＭＳ Ｐゴシック" charset="0"/>
                <a:sym typeface="Symbol" charset="0"/>
              </a:rPr>
              <a:t> </a:t>
            </a:r>
            <a:r>
              <a:rPr lang="en-US" dirty="0" smtClean="0">
                <a:solidFill>
                  <a:srgbClr val="CC0000"/>
                </a:solidFill>
                <a:latin typeface="Lucida Sans" charset="0"/>
                <a:ea typeface="ＭＳ Ｐゴシック" charset="0"/>
                <a:sym typeface="Symbol" charset="0"/>
              </a:rPr>
              <a:t> NNP POS</a:t>
            </a:r>
            <a:r>
              <a:rPr lang="en-US" dirty="0" smtClean="0">
                <a:latin typeface="Lucida Sans" charset="0"/>
                <a:ea typeface="ＭＳ Ｐゴシック" charset="0"/>
                <a:sym typeface="Symbol" charset="0"/>
              </a:rPr>
              <a:t>) isn’</a:t>
            </a:r>
            <a:r>
              <a:rPr lang="en-US" altLang="ja-JP" dirty="0" smtClean="0">
                <a:latin typeface="Lucida Sans" charset="0"/>
                <a:ea typeface="ＭＳ Ｐゴシック" charset="0"/>
                <a:sym typeface="Symbol" charset="0"/>
              </a:rPr>
              <a:t>t history conditioning.</a:t>
            </a:r>
            <a:endParaRPr lang="en-US" sz="600" dirty="0" smtClean="0">
              <a:latin typeface="Lucida Sans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 - Feature grammars (unification-based</a:t>
            </a:r>
            <a:r>
              <a:rPr lang="en-US" baseline="0" dirty="0" smtClean="0">
                <a:latin typeface="Lucida Sans" charset="0"/>
                <a:ea typeface="ＭＳ Ｐゴシック" charset="0"/>
                <a:cs typeface="ＭＳ Ｐゴシック" charset="0"/>
              </a:rPr>
              <a:t> grammars) 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vs. annotation</a:t>
            </a:r>
          </a:p>
          <a:p>
            <a:pPr lvl="1" eaLnBrk="1" hangingPunct="1"/>
            <a:r>
              <a:rPr lang="en-US" dirty="0" smtClean="0">
                <a:latin typeface="Lucida Sans" charset="0"/>
                <a:ea typeface="ＭＳ Ｐゴシック" charset="0"/>
              </a:rPr>
              <a:t>Can think of a symbol like NP</a:t>
            </a:r>
            <a:r>
              <a:rPr lang="en-US" dirty="0" smtClean="0">
                <a:solidFill>
                  <a:srgbClr val="0000FF"/>
                </a:solidFill>
                <a:latin typeface="Lucida Sans" charset="0"/>
                <a:ea typeface="ＭＳ Ｐゴシック" charset="0"/>
              </a:rPr>
              <a:t>^NP</a:t>
            </a:r>
            <a:r>
              <a:rPr lang="en-US" dirty="0" smtClean="0">
                <a:solidFill>
                  <a:srgbClr val="CC0000"/>
                </a:solidFill>
                <a:latin typeface="Lucida Sans" charset="0"/>
                <a:ea typeface="ＭＳ Ｐゴシック" charset="0"/>
              </a:rPr>
              <a:t>-POS</a:t>
            </a:r>
            <a:r>
              <a:rPr lang="en-US" dirty="0" smtClean="0">
                <a:latin typeface="Lucida Sans" charset="0"/>
                <a:ea typeface="ＭＳ Ｐゴシック" charset="0"/>
              </a:rPr>
              <a:t> as NP [</a:t>
            </a:r>
            <a:r>
              <a:rPr lang="en-US" dirty="0" err="1" smtClean="0">
                <a:solidFill>
                  <a:srgbClr val="0000FF"/>
                </a:solidFill>
                <a:latin typeface="Lucida Sans" charset="0"/>
                <a:ea typeface="ＭＳ Ｐゴシック" charset="0"/>
              </a:rPr>
              <a:t>parent:NP</a:t>
            </a:r>
            <a:r>
              <a:rPr lang="en-US" dirty="0" smtClean="0">
                <a:latin typeface="Lucida Sans" charset="0"/>
                <a:ea typeface="ＭＳ Ｐゴシック" charset="0"/>
              </a:rPr>
              <a:t>, </a:t>
            </a:r>
            <a:r>
              <a:rPr lang="en-US" dirty="0" smtClean="0">
                <a:solidFill>
                  <a:srgbClr val="CC0000"/>
                </a:solidFill>
                <a:latin typeface="Lucida Sans" charset="0"/>
                <a:ea typeface="ＭＳ Ｐゴシック" charset="0"/>
              </a:rPr>
              <a:t>+POS</a:t>
            </a:r>
            <a:r>
              <a:rPr lang="en-US" dirty="0" smtClean="0">
                <a:latin typeface="Lucida Sans" charset="0"/>
                <a:ea typeface="ＭＳ Ｐゴシック" charset="0"/>
              </a:rPr>
              <a:t>]</a:t>
            </a:r>
            <a:endParaRPr lang="en-US" sz="500" dirty="0" smtClean="0">
              <a:latin typeface="Lucida Sans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 - After parsing with an annotated grammar, the annotations are then stripped for evaluation.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8" y="1370013"/>
            <a:ext cx="8080375" cy="155575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73038" y="514350"/>
          <a:ext cx="105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Photo Editor Photo" r:id="rId3" imgW="7380952" imgH="7228571" progId="MSPhotoEd.3">
                  <p:embed/>
                </p:oleObj>
              </mc:Choice>
              <mc:Fallback>
                <p:oleObj name="Photo Editor Photo" r:id="rId3" imgW="7380952" imgH="7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514350"/>
                        <a:ext cx="1050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4427D-BE88-4845-9C74-731D4B50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01D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4.emf"/><Relationship Id="rId10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PCFG Independence Assumptions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PCFGs </a:t>
            </a:r>
            <a:r>
              <a:rPr lang="en-US" dirty="0">
                <a:ea typeface="ＭＳ Ｐゴシック" charset="0"/>
                <a:cs typeface="ＭＳ Ｐゴシック" charset="0"/>
              </a:rPr>
              <a:t>and Independence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7526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symbols in a PCFG define independence assumptions: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1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At any node,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</a:rPr>
              <a:t>the </a:t>
            </a:r>
            <a:r>
              <a:rPr lang="en-US" dirty="0" smtClean="0">
                <a:solidFill>
                  <a:schemeClr val="accent1"/>
                </a:solidFill>
                <a:ea typeface="ＭＳ Ｐゴシック" charset="0"/>
              </a:rPr>
              <a:t>material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</a:rPr>
              <a:t>inside that node </a:t>
            </a:r>
            <a:r>
              <a:rPr lang="en-US" dirty="0">
                <a:ea typeface="ＭＳ Ｐゴシック" charset="0"/>
              </a:rPr>
              <a:t>is independent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 smtClean="0">
                <a:solidFill>
                  <a:schemeClr val="tx2"/>
                </a:solidFill>
                <a:ea typeface="ＭＳ Ｐゴシック" charset="0"/>
              </a:rPr>
              <a:t>the material outside that node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>
                <a:ea typeface="ＭＳ Ｐゴシック" charset="0"/>
              </a:rPr>
              <a:t>given the label of that </a:t>
            </a:r>
            <a:r>
              <a:rPr lang="en-US" dirty="0" smtClean="0">
                <a:ea typeface="ＭＳ Ｐゴシック" charset="0"/>
              </a:rPr>
              <a:t>node</a:t>
            </a:r>
            <a:endParaRPr lang="en-US" dirty="0">
              <a:ea typeface="ＭＳ Ｐゴシック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Any information that statistically connects behavior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</a:rPr>
              <a:t>inside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dirty="0">
                <a:solidFill>
                  <a:schemeClr val="tx2"/>
                </a:solidFill>
                <a:ea typeface="ＭＳ Ｐゴシック" charset="0"/>
              </a:rPr>
              <a:t>outside</a:t>
            </a:r>
            <a:r>
              <a:rPr lang="en-US" dirty="0">
                <a:ea typeface="ＭＳ Ｐゴシック" charset="0"/>
              </a:rPr>
              <a:t> a node must flow through that </a:t>
            </a:r>
            <a:r>
              <a:rPr lang="en-US" dirty="0" smtClean="0">
                <a:ea typeface="ＭＳ Ｐゴシック" charset="0"/>
              </a:rPr>
              <a:t>node’s label</a:t>
            </a:r>
            <a:endParaRPr lang="en-US" dirty="0">
              <a:ea typeface="ＭＳ Ｐゴシック" charset="0"/>
            </a:endParaRP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4076700" y="31432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NP</a:t>
            </a:r>
          </a:p>
        </p:txBody>
      </p:sp>
      <p:sp>
        <p:nvSpPr>
          <p:cNvPr id="87044" name="Text Box 5"/>
          <p:cNvSpPr txBox="1">
            <a:spLocks noChangeArrowheads="1"/>
          </p:cNvSpPr>
          <p:nvPr/>
        </p:nvSpPr>
        <p:spPr bwMode="auto">
          <a:xfrm>
            <a:off x="4610100" y="23050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87045" name="Text Box 6"/>
          <p:cNvSpPr txBox="1">
            <a:spLocks noChangeArrowheads="1"/>
          </p:cNvSpPr>
          <p:nvPr/>
        </p:nvSpPr>
        <p:spPr bwMode="auto">
          <a:xfrm>
            <a:off x="4914900" y="31432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VP</a:t>
            </a:r>
          </a:p>
        </p:txBody>
      </p:sp>
      <p:sp>
        <p:nvSpPr>
          <p:cNvPr id="87046" name="Line 7"/>
          <p:cNvSpPr>
            <a:spLocks noChangeShapeType="1"/>
          </p:cNvSpPr>
          <p:nvPr/>
        </p:nvSpPr>
        <p:spPr bwMode="auto">
          <a:xfrm flipH="1">
            <a:off x="4381500" y="276225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Line 8"/>
          <p:cNvSpPr>
            <a:spLocks noChangeShapeType="1"/>
          </p:cNvSpPr>
          <p:nvPr/>
        </p:nvSpPr>
        <p:spPr bwMode="auto">
          <a:xfrm>
            <a:off x="4762500" y="276225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Freeform 9"/>
          <p:cNvSpPr>
            <a:spLocks/>
          </p:cNvSpPr>
          <p:nvPr/>
        </p:nvSpPr>
        <p:spPr bwMode="auto">
          <a:xfrm>
            <a:off x="4838700" y="3600450"/>
            <a:ext cx="750888" cy="381000"/>
          </a:xfrm>
          <a:custGeom>
            <a:avLst/>
            <a:gdLst>
              <a:gd name="T0" fmla="*/ 584676639 w 473"/>
              <a:gd name="T1" fmla="*/ 0 h 240"/>
              <a:gd name="T2" fmla="*/ 0 w 473"/>
              <a:gd name="T3" fmla="*/ 604837500 h 240"/>
              <a:gd name="T4" fmla="*/ 1192035494 w 473"/>
              <a:gd name="T5" fmla="*/ 592237513 h 240"/>
              <a:gd name="T6" fmla="*/ 584676639 w 473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240"/>
              <a:gd name="T14" fmla="*/ 473 w 473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240">
                <a:moveTo>
                  <a:pt x="232" y="0"/>
                </a:moveTo>
                <a:lnTo>
                  <a:pt x="0" y="240"/>
                </a:lnTo>
                <a:lnTo>
                  <a:pt x="473" y="235"/>
                </a:lnTo>
                <a:lnTo>
                  <a:pt x="232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Freeform 10"/>
          <p:cNvSpPr>
            <a:spLocks/>
          </p:cNvSpPr>
          <p:nvPr/>
        </p:nvSpPr>
        <p:spPr bwMode="auto">
          <a:xfrm>
            <a:off x="3924300" y="3600450"/>
            <a:ext cx="750888" cy="381000"/>
          </a:xfrm>
          <a:custGeom>
            <a:avLst/>
            <a:gdLst>
              <a:gd name="T0" fmla="*/ 584676639 w 473"/>
              <a:gd name="T1" fmla="*/ 0 h 240"/>
              <a:gd name="T2" fmla="*/ 0 w 473"/>
              <a:gd name="T3" fmla="*/ 604837500 h 240"/>
              <a:gd name="T4" fmla="*/ 1192035494 w 473"/>
              <a:gd name="T5" fmla="*/ 592237513 h 240"/>
              <a:gd name="T6" fmla="*/ 584676639 w 473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240"/>
              <a:gd name="T14" fmla="*/ 473 w 473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240">
                <a:moveTo>
                  <a:pt x="232" y="0"/>
                </a:moveTo>
                <a:lnTo>
                  <a:pt x="0" y="240"/>
                </a:lnTo>
                <a:lnTo>
                  <a:pt x="473" y="235"/>
                </a:lnTo>
                <a:lnTo>
                  <a:pt x="232" y="0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Text Box 11"/>
          <p:cNvSpPr txBox="1">
            <a:spLocks noChangeArrowheads="1"/>
          </p:cNvSpPr>
          <p:nvPr/>
        </p:nvSpPr>
        <p:spPr bwMode="auto">
          <a:xfrm>
            <a:off x="1023938" y="2781300"/>
            <a:ext cx="24320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S </a:t>
            </a:r>
            <a:r>
              <a:rPr lang="en-US">
                <a:sym typeface="Symbol" charset="0"/>
              </a:rPr>
              <a:t> NP VP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>
                <a:sym typeface="Symbol" charset="0"/>
              </a:rPr>
              <a:t>NP  DT NN</a:t>
            </a:r>
          </a:p>
        </p:txBody>
      </p:sp>
      <p:sp>
        <p:nvSpPr>
          <p:cNvPr id="87051" name="Text Box 12"/>
          <p:cNvSpPr txBox="1">
            <a:spLocks noChangeArrowheads="1"/>
          </p:cNvSpPr>
          <p:nvPr/>
        </p:nvSpPr>
        <p:spPr bwMode="auto">
          <a:xfrm>
            <a:off x="6991350" y="28638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NP</a:t>
            </a:r>
          </a:p>
        </p:txBody>
      </p:sp>
      <p:sp>
        <p:nvSpPr>
          <p:cNvPr id="87052" name="Freeform 13"/>
          <p:cNvSpPr>
            <a:spLocks/>
          </p:cNvSpPr>
          <p:nvPr/>
        </p:nvSpPr>
        <p:spPr bwMode="auto">
          <a:xfrm>
            <a:off x="6375400" y="3279775"/>
            <a:ext cx="1827213" cy="684213"/>
          </a:xfrm>
          <a:custGeom>
            <a:avLst/>
            <a:gdLst>
              <a:gd name="T0" fmla="*/ 269657586 w 1151"/>
              <a:gd name="T1" fmla="*/ 1055947034 h 431"/>
              <a:gd name="T2" fmla="*/ 1030744982 w 1151"/>
              <a:gd name="T3" fmla="*/ 597278261 h 431"/>
              <a:gd name="T4" fmla="*/ 1237397851 w 1151"/>
              <a:gd name="T5" fmla="*/ 88206327 h 431"/>
              <a:gd name="T6" fmla="*/ 1398687895 w 1151"/>
              <a:gd name="T7" fmla="*/ 65524110 h 431"/>
              <a:gd name="T8" fmla="*/ 1559977939 w 1151"/>
              <a:gd name="T9" fmla="*/ 88206327 h 431"/>
              <a:gd name="T10" fmla="*/ 1814512997 w 1151"/>
              <a:gd name="T11" fmla="*/ 597278261 h 431"/>
              <a:gd name="T12" fmla="*/ 2147483647 w 1151"/>
              <a:gd name="T13" fmla="*/ 1010584189 h 431"/>
              <a:gd name="T14" fmla="*/ 269657586 w 1151"/>
              <a:gd name="T15" fmla="*/ 1055947034 h 4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1"/>
              <a:gd name="T25" fmla="*/ 0 h 431"/>
              <a:gd name="T26" fmla="*/ 1151 w 1151"/>
              <a:gd name="T27" fmla="*/ 431 h 43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1" h="431">
                <a:moveTo>
                  <a:pt x="107" y="419"/>
                </a:moveTo>
                <a:cubicBezTo>
                  <a:pt x="0" y="392"/>
                  <a:pt x="345" y="301"/>
                  <a:pt x="409" y="237"/>
                </a:cubicBezTo>
                <a:cubicBezTo>
                  <a:pt x="473" y="173"/>
                  <a:pt x="467" y="70"/>
                  <a:pt x="491" y="35"/>
                </a:cubicBezTo>
                <a:cubicBezTo>
                  <a:pt x="515" y="0"/>
                  <a:pt x="534" y="26"/>
                  <a:pt x="555" y="26"/>
                </a:cubicBezTo>
                <a:cubicBezTo>
                  <a:pt x="576" y="26"/>
                  <a:pt x="592" y="0"/>
                  <a:pt x="619" y="35"/>
                </a:cubicBezTo>
                <a:cubicBezTo>
                  <a:pt x="646" y="70"/>
                  <a:pt x="648" y="176"/>
                  <a:pt x="720" y="237"/>
                </a:cubicBezTo>
                <a:cubicBezTo>
                  <a:pt x="792" y="298"/>
                  <a:pt x="1151" y="371"/>
                  <a:pt x="1049" y="401"/>
                </a:cubicBezTo>
                <a:cubicBezTo>
                  <a:pt x="947" y="431"/>
                  <a:pt x="303" y="415"/>
                  <a:pt x="107" y="419"/>
                </a:cubicBez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Freeform 14"/>
          <p:cNvSpPr>
            <a:spLocks/>
          </p:cNvSpPr>
          <p:nvPr/>
        </p:nvSpPr>
        <p:spPr bwMode="auto">
          <a:xfrm flipV="1">
            <a:off x="6353175" y="2359025"/>
            <a:ext cx="1827213" cy="565150"/>
          </a:xfrm>
          <a:custGeom>
            <a:avLst/>
            <a:gdLst>
              <a:gd name="T0" fmla="*/ 269657586 w 1151"/>
              <a:gd name="T1" fmla="*/ 720422012 h 431"/>
              <a:gd name="T2" fmla="*/ 1030744982 w 1151"/>
              <a:gd name="T3" fmla="*/ 407494130 h 431"/>
              <a:gd name="T4" fmla="*/ 1237397851 w 1151"/>
              <a:gd name="T5" fmla="*/ 60178641 h 431"/>
              <a:gd name="T6" fmla="*/ 1398687895 w 1151"/>
              <a:gd name="T7" fmla="*/ 44704545 h 431"/>
              <a:gd name="T8" fmla="*/ 1559977939 w 1151"/>
              <a:gd name="T9" fmla="*/ 60178641 h 431"/>
              <a:gd name="T10" fmla="*/ 1814512997 w 1151"/>
              <a:gd name="T11" fmla="*/ 407494130 h 431"/>
              <a:gd name="T12" fmla="*/ 2147483647 w 1151"/>
              <a:gd name="T13" fmla="*/ 689472510 h 431"/>
              <a:gd name="T14" fmla="*/ 269657586 w 1151"/>
              <a:gd name="T15" fmla="*/ 720422012 h 4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1"/>
              <a:gd name="T25" fmla="*/ 0 h 431"/>
              <a:gd name="T26" fmla="*/ 1151 w 1151"/>
              <a:gd name="T27" fmla="*/ 431 h 43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1" h="431">
                <a:moveTo>
                  <a:pt x="107" y="419"/>
                </a:moveTo>
                <a:cubicBezTo>
                  <a:pt x="0" y="392"/>
                  <a:pt x="345" y="301"/>
                  <a:pt x="409" y="237"/>
                </a:cubicBezTo>
                <a:cubicBezTo>
                  <a:pt x="473" y="173"/>
                  <a:pt x="467" y="70"/>
                  <a:pt x="491" y="35"/>
                </a:cubicBezTo>
                <a:cubicBezTo>
                  <a:pt x="515" y="0"/>
                  <a:pt x="534" y="26"/>
                  <a:pt x="555" y="26"/>
                </a:cubicBezTo>
                <a:cubicBezTo>
                  <a:pt x="576" y="26"/>
                  <a:pt x="592" y="0"/>
                  <a:pt x="619" y="35"/>
                </a:cubicBezTo>
                <a:cubicBezTo>
                  <a:pt x="646" y="70"/>
                  <a:pt x="648" y="176"/>
                  <a:pt x="720" y="237"/>
                </a:cubicBezTo>
                <a:cubicBezTo>
                  <a:pt x="792" y="298"/>
                  <a:pt x="1151" y="371"/>
                  <a:pt x="1049" y="401"/>
                </a:cubicBezTo>
                <a:cubicBezTo>
                  <a:pt x="947" y="431"/>
                  <a:pt x="303" y="415"/>
                  <a:pt x="107" y="419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Non-Independence I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 independence </a:t>
            </a:r>
            <a:r>
              <a:rPr lang="en-US" dirty="0">
                <a:ea typeface="ＭＳ Ｐゴシック" charset="0"/>
                <a:cs typeface="ＭＳ Ｐゴシック" charset="0"/>
              </a:rPr>
              <a:t>assumptions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of a PCFG are </a:t>
            </a:r>
            <a:r>
              <a:rPr lang="en-US" dirty="0">
                <a:ea typeface="ＭＳ Ｐゴシック" charset="0"/>
                <a:cs typeface="ＭＳ Ｐゴシック" charset="0"/>
              </a:rPr>
              <a:t>often too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strong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1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1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Example: the expansion of an NP is highly dependent on the parent of the NP (i.e., subjects vs. objects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9091" name="Object 2"/>
          <p:cNvGraphicFramePr>
            <a:graphicFrameLocks noChangeAspect="1"/>
          </p:cNvGraphicFramePr>
          <p:nvPr/>
        </p:nvGraphicFramePr>
        <p:xfrm>
          <a:off x="228600" y="2452688"/>
          <a:ext cx="2792413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Chart" r:id="rId4" imgW="3987800" imgH="4305300" progId="Excel.Chart.8">
                  <p:embed/>
                </p:oleObj>
              </mc:Choice>
              <mc:Fallback>
                <p:oleObj name="Chart" r:id="rId4" imgW="3987800" imgH="43053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52688"/>
                        <a:ext cx="2792413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3"/>
          <p:cNvGraphicFramePr>
            <a:graphicFrameLocks noChangeAspect="1"/>
          </p:cNvGraphicFramePr>
          <p:nvPr/>
        </p:nvGraphicFramePr>
        <p:xfrm>
          <a:off x="3276600" y="2447925"/>
          <a:ext cx="2800350" cy="303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Chart" r:id="rId7" imgW="3987800" imgH="4318000" progId="Excel.Chart.8">
                  <p:embed/>
                </p:oleObj>
              </mc:Choice>
              <mc:Fallback>
                <p:oleObj name="Chart" r:id="rId7" imgW="3987800" imgH="43180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47925"/>
                        <a:ext cx="2800350" cy="303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4"/>
          <p:cNvGraphicFramePr>
            <a:graphicFrameLocks noChangeAspect="1"/>
          </p:cNvGraphicFramePr>
          <p:nvPr/>
        </p:nvGraphicFramePr>
        <p:xfrm>
          <a:off x="6324600" y="2447925"/>
          <a:ext cx="2808288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Worksheet" r:id="rId10" imgW="4013200" imgH="4330700" progId="Excel.Sheet.8">
                  <p:embed/>
                </p:oleObj>
              </mc:Choice>
              <mc:Fallback>
                <p:oleObj name="Worksheet" r:id="rId10" imgW="4013200" imgH="433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47925"/>
                        <a:ext cx="2808288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Text Box 7"/>
          <p:cNvSpPr txBox="1">
            <a:spLocks noChangeArrowheads="1"/>
          </p:cNvSpPr>
          <p:nvPr/>
        </p:nvSpPr>
        <p:spPr bwMode="auto">
          <a:xfrm>
            <a:off x="1219200" y="2362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All NPs</a:t>
            </a:r>
          </a:p>
        </p:txBody>
      </p:sp>
      <p:sp>
        <p:nvSpPr>
          <p:cNvPr id="89095" name="Text Box 8"/>
          <p:cNvSpPr txBox="1">
            <a:spLocks noChangeArrowheads="1"/>
          </p:cNvSpPr>
          <p:nvPr/>
        </p:nvSpPr>
        <p:spPr bwMode="auto">
          <a:xfrm>
            <a:off x="3733800" y="2362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NPs under S</a:t>
            </a:r>
          </a:p>
        </p:txBody>
      </p:sp>
      <p:sp>
        <p:nvSpPr>
          <p:cNvPr id="89096" name="Text Box 9"/>
          <p:cNvSpPr txBox="1">
            <a:spLocks noChangeArrowheads="1"/>
          </p:cNvSpPr>
          <p:nvPr/>
        </p:nvSpPr>
        <p:spPr bwMode="auto">
          <a:xfrm>
            <a:off x="6705600" y="2362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/>
              <a:t>NPs under VP</a:t>
            </a:r>
          </a:p>
        </p:txBody>
      </p:sp>
    </p:spTree>
    <p:extLst>
      <p:ext uri="{BB962C8B-B14F-4D97-AF65-F5344CB8AC3E}">
        <p14:creationId xmlns:p14="http://schemas.microsoft.com/office/powerpoint/2010/main" val="592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Non-Independence II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4582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Symptoms </a:t>
            </a:r>
            <a:r>
              <a:rPr lang="en-US" dirty="0">
                <a:ea typeface="ＭＳ Ｐゴシック" charset="0"/>
                <a:cs typeface="ＭＳ Ｐゴシック" charset="0"/>
              </a:rPr>
              <a:t>of overly strong assumptions: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Rewrites get used where they </a:t>
            </a:r>
            <a:r>
              <a:rPr lang="en-US" dirty="0" smtClean="0">
                <a:ea typeface="ＭＳ Ｐゴシック" charset="0"/>
              </a:rPr>
              <a:t>don’</a:t>
            </a:r>
            <a:r>
              <a:rPr lang="en-US" altLang="ja-JP" dirty="0" smtClean="0">
                <a:ea typeface="ＭＳ Ｐゴシック" charset="0"/>
              </a:rPr>
              <a:t>t belong</a:t>
            </a:r>
            <a:endParaRPr lang="en-US" altLang="ja-JP" dirty="0"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dirty="0">
              <a:ea typeface="ＭＳ Ｐゴシック" charset="0"/>
            </a:endParaRPr>
          </a:p>
        </p:txBody>
      </p:sp>
      <p:graphicFrame>
        <p:nvGraphicFramePr>
          <p:cNvPr id="931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424757"/>
              </p:ext>
            </p:extLst>
          </p:nvPr>
        </p:nvGraphicFramePr>
        <p:xfrm>
          <a:off x="762000" y="3276600"/>
          <a:ext cx="339333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Photo Editor Photo" r:id="rId4" imgW="2847619" imgH="1343212" progId="MSPhotoEd.3">
                  <p:embed/>
                </p:oleObj>
              </mc:Choice>
              <mc:Fallback>
                <p:oleObj name="Photo Editor Photo" r:id="rId4" imgW="2847619" imgH="134321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3393332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506759"/>
              </p:ext>
            </p:extLst>
          </p:nvPr>
        </p:nvGraphicFramePr>
        <p:xfrm>
          <a:off x="4419600" y="3352800"/>
          <a:ext cx="3429000" cy="217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Photo Editor Photo" r:id="rId6" imgW="2809524" imgH="1781424" progId="MSPhotoEd.3">
                  <p:embed/>
                </p:oleObj>
              </mc:Choice>
              <mc:Fallback>
                <p:oleObj name="Photo Editor Photo" r:id="rId6" imgW="2809524" imgH="178142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52800"/>
                        <a:ext cx="3429000" cy="217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Freeform 6"/>
          <p:cNvSpPr>
            <a:spLocks/>
          </p:cNvSpPr>
          <p:nvPr/>
        </p:nvSpPr>
        <p:spPr bwMode="auto">
          <a:xfrm>
            <a:off x="5181600" y="5562600"/>
            <a:ext cx="2368550" cy="928688"/>
          </a:xfrm>
          <a:custGeom>
            <a:avLst/>
            <a:gdLst>
              <a:gd name="T0" fmla="*/ 2147483647 w 1492"/>
              <a:gd name="T1" fmla="*/ 645160347 h 585"/>
              <a:gd name="T2" fmla="*/ 2147483647 w 1492"/>
              <a:gd name="T3" fmla="*/ 1222277233 h 585"/>
              <a:gd name="T4" fmla="*/ 1106349388 w 1492"/>
              <a:gd name="T5" fmla="*/ 1451610782 h 585"/>
              <a:gd name="T6" fmla="*/ 209173763 w 1492"/>
              <a:gd name="T7" fmla="*/ 1083667771 h 585"/>
              <a:gd name="T8" fmla="*/ 0 w 1492"/>
              <a:gd name="T9" fmla="*/ 0 h 5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2"/>
              <a:gd name="T16" fmla="*/ 0 h 585"/>
              <a:gd name="T17" fmla="*/ 1492 w 1492"/>
              <a:gd name="T18" fmla="*/ 585 h 5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2" h="585">
                <a:moveTo>
                  <a:pt x="1491" y="256"/>
                </a:moveTo>
                <a:cubicBezTo>
                  <a:pt x="1491" y="344"/>
                  <a:pt x="1492" y="432"/>
                  <a:pt x="1317" y="485"/>
                </a:cubicBezTo>
                <a:cubicBezTo>
                  <a:pt x="1142" y="538"/>
                  <a:pt x="645" y="585"/>
                  <a:pt x="439" y="576"/>
                </a:cubicBezTo>
                <a:cubicBezTo>
                  <a:pt x="233" y="567"/>
                  <a:pt x="156" y="526"/>
                  <a:pt x="83" y="430"/>
                </a:cubicBezTo>
                <a:cubicBezTo>
                  <a:pt x="10" y="334"/>
                  <a:pt x="5" y="167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0" name="Text Box 7"/>
          <p:cNvSpPr txBox="1">
            <a:spLocks noChangeArrowheads="1"/>
          </p:cNvSpPr>
          <p:nvPr/>
        </p:nvSpPr>
        <p:spPr bwMode="auto">
          <a:xfrm>
            <a:off x="6781800" y="5027612"/>
            <a:ext cx="18573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i="1" dirty="0">
                <a:solidFill>
                  <a:schemeClr val="hlink"/>
                </a:solidFill>
              </a:rPr>
              <a:t>In the PTB, this construction is for </a:t>
            </a:r>
            <a:r>
              <a:rPr lang="en-US" sz="1800" i="1" dirty="0" smtClean="0">
                <a:solidFill>
                  <a:schemeClr val="hlink"/>
                </a:solidFill>
              </a:rPr>
              <a:t>possessives</a:t>
            </a:r>
            <a:endParaRPr lang="en-US" sz="1800" i="1" dirty="0">
              <a:solidFill>
                <a:schemeClr val="hlink"/>
              </a:solidFill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89513"/>
              </p:ext>
            </p:extLst>
          </p:nvPr>
        </p:nvGraphicFramePr>
        <p:xfrm>
          <a:off x="6400800" y="990600"/>
          <a:ext cx="22955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Photo Editor Photo" r:id="rId8" imgW="2295238" imgH="1781424" progId="MSPhotoEd.3">
                  <p:embed/>
                </p:oleObj>
              </mc:Choice>
              <mc:Fallback>
                <p:oleObj name="Photo Editor Photo" r:id="rId8" imgW="2295238" imgH="178142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90600"/>
                        <a:ext cx="229552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15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Refining the Grammar Symbols</a:t>
            </a:r>
            <a:endParaRPr lang="en-US" b="0" dirty="0">
              <a:solidFill>
                <a:schemeClr val="accent4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06563"/>
            <a:ext cx="8153400" cy="486727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 can relax independence assumptions by encoding dependencies into the PCFG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symbols, by </a:t>
            </a:r>
            <a:r>
              <a:rPr lang="en-US" dirty="0" smtClean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state splitting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eaLnBrk="1" hangingPunct="1"/>
            <a:endParaRPr lang="en-US" sz="36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1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Too much state-splitting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sparseness (no smoothing used!)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What </a:t>
            </a:r>
            <a:r>
              <a:rPr lang="en-US" dirty="0">
                <a:ea typeface="ＭＳ Ｐゴシック" charset="0"/>
                <a:cs typeface="ＭＳ Ｐゴシック" charset="0"/>
              </a:rPr>
              <a:t>are the most useful features to encode?</a:t>
            </a:r>
          </a:p>
        </p:txBody>
      </p:sp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1112838" y="2759075"/>
            <a:ext cx="3335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charset="0"/>
              <a:buNone/>
            </a:pPr>
            <a:r>
              <a:rPr lang="en-US" dirty="0">
                <a:solidFill>
                  <a:srgbClr val="3333FF"/>
                </a:solidFill>
                <a:latin typeface="+mn-lt"/>
              </a:rPr>
              <a:t>Parent annotation</a:t>
            </a:r>
          </a:p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55000"/>
              <a:buFont typeface="Wingdings" charset="0"/>
              <a:buNone/>
            </a:pPr>
            <a:r>
              <a:rPr lang="en-US" dirty="0">
                <a:solidFill>
                  <a:srgbClr val="3333FF"/>
                </a:solidFill>
                <a:latin typeface="+mn-lt"/>
              </a:rPr>
              <a:t>[Johnson 98]</a:t>
            </a:r>
          </a:p>
          <a:p>
            <a:pPr algn="ctr" eaLnBrk="1" hangingPunct="1"/>
            <a:endParaRPr lang="en-US" dirty="0">
              <a:solidFill>
                <a:srgbClr val="3333FF"/>
              </a:solidFill>
              <a:latin typeface="+mn-lt"/>
            </a:endParaRPr>
          </a:p>
        </p:txBody>
      </p:sp>
      <p:sp>
        <p:nvSpPr>
          <p:cNvPr id="95236" name="Text Box 5"/>
          <p:cNvSpPr txBox="1">
            <a:spLocks noChangeArrowheads="1"/>
          </p:cNvSpPr>
          <p:nvPr/>
        </p:nvSpPr>
        <p:spPr bwMode="auto">
          <a:xfrm>
            <a:off x="5399088" y="2755900"/>
            <a:ext cx="2482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+mn-lt"/>
              </a:rPr>
              <a:t>Marking </a:t>
            </a:r>
            <a:r>
              <a:rPr lang="en-US" dirty="0" smtClean="0">
                <a:solidFill>
                  <a:srgbClr val="CC0000"/>
                </a:solidFill>
                <a:latin typeface="+mn-lt"/>
              </a:rPr>
              <a:t>possessive </a:t>
            </a:r>
            <a:r>
              <a:rPr lang="en-US" dirty="0">
                <a:solidFill>
                  <a:srgbClr val="CC0000"/>
                </a:solidFill>
                <a:latin typeface="+mn-lt"/>
              </a:rPr>
              <a:t>NPs</a:t>
            </a:r>
          </a:p>
        </p:txBody>
      </p:sp>
      <p:graphicFrame>
        <p:nvGraphicFramePr>
          <p:cNvPr id="95237" name="Object 2"/>
          <p:cNvGraphicFramePr>
            <a:graphicFrameLocks noChangeAspect="1"/>
          </p:cNvGraphicFramePr>
          <p:nvPr/>
        </p:nvGraphicFramePr>
        <p:xfrm>
          <a:off x="1627188" y="3722688"/>
          <a:ext cx="25146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Photo Editor Photo" r:id="rId4" imgW="2514286" imgH="1876190" progId="MSPhotoEd.3">
                  <p:embed/>
                </p:oleObj>
              </mc:Choice>
              <mc:Fallback>
                <p:oleObj name="Photo Editor Photo" r:id="rId4" imgW="2514286" imgH="187619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722688"/>
                        <a:ext cx="25146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3"/>
          <p:cNvGraphicFramePr>
            <a:graphicFrameLocks noChangeAspect="1"/>
          </p:cNvGraphicFramePr>
          <p:nvPr/>
        </p:nvGraphicFramePr>
        <p:xfrm>
          <a:off x="5349875" y="3789363"/>
          <a:ext cx="23622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Photo Editor Photo" r:id="rId6" imgW="2362530" imgH="1743318" progId="MSPhotoEd.3">
                  <p:embed/>
                </p:oleObj>
              </mc:Choice>
              <mc:Fallback>
                <p:oleObj name="Photo Editor Photo" r:id="rId6" imgW="2362530" imgH="174331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3789363"/>
                        <a:ext cx="236220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848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PCFG Independence Assumptions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66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14547</TotalTime>
  <Words>292</Words>
  <Application>Microsoft Office PowerPoint</Application>
  <PresentationFormat>On-screen Show (4:3)</PresentationFormat>
  <Paragraphs>63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NLP3x4-class</vt:lpstr>
      <vt:lpstr>Photo Editor Photo</vt:lpstr>
      <vt:lpstr>Chart</vt:lpstr>
      <vt:lpstr>Worksheet</vt:lpstr>
      <vt:lpstr>PCFG Independence Assumptions</vt:lpstr>
      <vt:lpstr>PCFGs and Independence</vt:lpstr>
      <vt:lpstr>Non-Independence I</vt:lpstr>
      <vt:lpstr>Non-Independence II</vt:lpstr>
      <vt:lpstr>Refining the Grammar Symbols</vt:lpstr>
      <vt:lpstr>PCFG Independence Assumptions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171</cp:revision>
  <cp:lastPrinted>2009-04-20T16:46:08Z</cp:lastPrinted>
  <dcterms:created xsi:type="dcterms:W3CDTF">2010-04-19T15:31:24Z</dcterms:created>
  <dcterms:modified xsi:type="dcterms:W3CDTF">2012-04-12T04:06:08Z</dcterms:modified>
</cp:coreProperties>
</file>