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8"/>
  </p:notesMasterIdLst>
  <p:handoutMasterIdLst>
    <p:handoutMasterId r:id="rId9"/>
  </p:handoutMasterIdLst>
  <p:sldIdLst>
    <p:sldId id="453" r:id="rId2"/>
    <p:sldId id="420" r:id="rId3"/>
    <p:sldId id="422" r:id="rId4"/>
    <p:sldId id="421" r:id="rId5"/>
    <p:sldId id="454" r:id="rId6"/>
    <p:sldId id="455" r:id="rId7"/>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1" autoAdjust="0"/>
    <p:restoredTop sz="91942" autoAdjust="0"/>
  </p:normalViewPr>
  <p:slideViewPr>
    <p:cSldViewPr>
      <p:cViewPr varScale="1">
        <p:scale>
          <a:sx n="68" d="100"/>
          <a:sy n="68"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B79F40F9-F9EF-9848-84AD-30EA0C66D137}" type="slidenum">
              <a:rPr lang="en-US" sz="1200"/>
              <a:pPr eaLnBrk="1" hangingPunct="1"/>
              <a:t>2</a:t>
            </a:fld>
            <a:endParaRPr lang="en-US" sz="1200"/>
          </a:p>
        </p:txBody>
      </p:sp>
      <p:sp>
        <p:nvSpPr>
          <p:cNvPr id="72706" name="Rectangle 2"/>
          <p:cNvSpPr>
            <a:spLocks noGrp="1" noRot="1" noChangeAspect="1" noChangeArrowheads="1" noTextEdit="1"/>
          </p:cNvSpPr>
          <p:nvPr>
            <p:ph type="sldImg"/>
          </p:nvPr>
        </p:nvSpPr>
        <p:spPr>
          <a:solidFill>
            <a:srgbClr val="FFFFFF"/>
          </a:solidFill>
          <a:ln/>
        </p:spPr>
      </p:sp>
      <p:sp>
        <p:nvSpPr>
          <p:cNvPr id="72707"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How are we going to this? We will use an EM algorithm as Matsuzaki et al. did. The details are in their paper and also in ours and I will just give a quick high level overview. Since the brackets and categories for our training trees are already known, we only need to induce the subcategories. This means that we do not need to run the general inside outside algorithm. We can turn our parse trees into tree shaped graphical models and then use an algorithm just like the forward backward algorithm for HMMs. To emphasize, we don</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t need to run the inside outside algorithm and the algorithm is not cubic but linear, therefore training can be done efficiently.</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5E8C1D4D-ECE4-894B-A4C0-3E8B726E6FBA}" type="slidenum">
              <a:rPr lang="en-US" sz="1200"/>
              <a:pPr eaLnBrk="1" hangingPunct="1"/>
              <a:t>3</a:t>
            </a:fld>
            <a:endParaRPr lang="en-US" sz="1200"/>
          </a:p>
        </p:txBody>
      </p:sp>
      <p:sp>
        <p:nvSpPr>
          <p:cNvPr id="76802" name="Rectangle 2"/>
          <p:cNvSpPr>
            <a:spLocks noGrp="1" noRot="1" noChangeAspect="1" noChangeArrowheads="1" noTextEdit="1"/>
          </p:cNvSpPr>
          <p:nvPr>
            <p:ph type="sldImg"/>
          </p:nvPr>
        </p:nvSpPr>
        <p:spPr>
          <a:solidFill>
            <a:srgbClr val="FFFFFF"/>
          </a:solidFill>
          <a:ln/>
        </p:spPr>
      </p:sp>
      <p:sp>
        <p:nvSpPr>
          <p:cNvPr id="76803"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Before I finish, let me give you some interesting examples of what our grammars learn. These are intended to highlight some interesting observations, the full list of subcategories and more details are in the paper. </a:t>
            </a:r>
          </a:p>
          <a:p>
            <a:r>
              <a:rPr lang="en-US">
                <a:latin typeface="Times New Roman" charset="0"/>
                <a:ea typeface="ＭＳ Ｐゴシック" charset="0"/>
                <a:cs typeface="ＭＳ Ｐゴシック" charset="0"/>
              </a:rPr>
              <a:t>The subcategories sometimes capture syntactic and sometimes semantic difference. But very often they represent syntactico – semantic relations, which are similar to those found in distributional clustering results. </a:t>
            </a:r>
          </a:p>
          <a:p>
            <a:r>
              <a:rPr lang="en-US">
                <a:latin typeface="Times New Roman" charset="0"/>
                <a:ea typeface="ＭＳ Ｐゴシック" charset="0"/>
                <a:cs typeface="ＭＳ Ｐゴシック" charset="0"/>
              </a:rPr>
              <a:t>For example for the proper nouns the system learns a subcategory for months, first names, last names and initials. It also learns which words typically come first and second in multi-word units.</a:t>
            </a:r>
          </a:p>
          <a:p>
            <a:r>
              <a:rPr lang="en-US">
                <a:latin typeface="Times New Roman" charset="0"/>
                <a:ea typeface="ＭＳ Ｐゴシック" charset="0"/>
                <a:cs typeface="ＭＳ Ｐゴシック" charset="0"/>
              </a:rPr>
              <a:t>For personal pronouns there is a subcategory for accusative case and one for sentence initial and sentence medial nominative case.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E93B97E-59E3-C246-B2C7-268B1AD03611}" type="slidenum">
              <a:rPr lang="en-US" sz="1200"/>
              <a:pPr eaLnBrk="1" hangingPunct="1"/>
              <a:t>4</a:t>
            </a:fld>
            <a:endParaRPr lang="en-US" sz="1200"/>
          </a:p>
        </p:txBody>
      </p:sp>
      <p:sp>
        <p:nvSpPr>
          <p:cNvPr id="74754" name="Rectangle 2"/>
          <p:cNvSpPr>
            <a:spLocks noGrp="1" noRot="1" noChangeAspect="1" noChangeArrowheads="1" noTextEdit="1"/>
          </p:cNvSpPr>
          <p:nvPr>
            <p:ph type="sldImg"/>
          </p:nvPr>
        </p:nvSpPr>
        <p:spPr>
          <a:solidFill>
            <a:srgbClr val="FFFFFF"/>
          </a:solidFill>
          <a:ln/>
        </p:spPr>
      </p:sp>
      <p:sp>
        <p:nvSpPr>
          <p:cNvPr id="74755"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Here are the number of subcategories for each of the 25 phrasal categories. In general phrasal categories are split less heavily than lexical categories, a trend that one could have expected.</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0A1786B2-2084-5C4B-AAF0-6CF8FC481A89}" type="slidenum">
              <a:rPr lang="en-US" sz="1200"/>
              <a:pPr eaLnBrk="1" hangingPunct="1"/>
              <a:t>5</a:t>
            </a:fld>
            <a:endParaRPr lang="en-US" sz="1200"/>
          </a:p>
        </p:txBody>
      </p:sp>
      <p:sp>
        <p:nvSpPr>
          <p:cNvPr id="78850" name="Rectangle 2"/>
          <p:cNvSpPr>
            <a:spLocks noGrp="1" noRot="1" noChangeAspect="1" noChangeArrowheads="1" noTextEdit="1"/>
          </p:cNvSpPr>
          <p:nvPr>
            <p:ph type="sldImg"/>
          </p:nvPr>
        </p:nvSpPr>
        <p:spPr>
          <a:solidFill>
            <a:srgbClr val="FFFFFF"/>
          </a:solidFill>
          <a:ln/>
        </p:spPr>
      </p:sp>
      <p:sp>
        <p:nvSpPr>
          <p:cNvPr id="78851" name="Rectangle 3"/>
          <p:cNvSpPr>
            <a:spLocks noGrp="1" noChangeArrowheads="1"/>
          </p:cNvSpPr>
          <p:nvPr>
            <p:ph type="body" idx="1"/>
          </p:nvPr>
        </p:nvSpPr>
        <p:spPr>
          <a:solidFill>
            <a:srgbClr val="FFFFFF"/>
          </a:solidFill>
          <a:ln>
            <a:solidFill>
              <a:srgbClr val="000000"/>
            </a:solidFill>
          </a:ln>
        </p:spPr>
        <p:txBody>
          <a:bodyPr/>
          <a:lstStyle/>
          <a:p>
            <a:r>
              <a:rPr lang="en-US">
                <a:latin typeface="Times New Roman" charset="0"/>
                <a:ea typeface="ＭＳ Ｐゴシック" charset="0"/>
                <a:cs typeface="ＭＳ Ｐゴシック" charset="0"/>
              </a:rPr>
              <a:t>Not only that, we even outperform the fully lexicalized systems of Collins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99 and the generative component of Charniak and Johnson </a:t>
            </a:r>
            <a:r>
              <a:rPr lang="ja-JP" altLang="en-US">
                <a:latin typeface="Times New Roman" charset="0"/>
                <a:ea typeface="ＭＳ Ｐゴシック" charset="0"/>
                <a:cs typeface="ＭＳ Ｐゴシック" charset="0"/>
              </a:rPr>
              <a:t>’</a:t>
            </a:r>
            <a:r>
              <a:rPr lang="en-US" altLang="ja-JP">
                <a:latin typeface="Times New Roman" charset="0"/>
                <a:ea typeface="ＭＳ Ｐゴシック" charset="0"/>
                <a:cs typeface="ＭＳ Ｐゴシック" charset="0"/>
              </a:rPr>
              <a:t>05.</a:t>
            </a:r>
          </a:p>
          <a:p>
            <a:endParaRPr lang="en-US">
              <a:latin typeface="Times New Roman"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a:t>
            </a:fld>
            <a:endParaRPr lang="en-US" sz="1200"/>
          </a:p>
        </p:txBody>
      </p:sp>
      <p:sp>
        <p:nvSpPr>
          <p:cNvPr id="17411" name="Rectangle 2"/>
          <p:cNvSpPr>
            <a:spLocks noGrp="1" noRot="1" noChangeAspect="1" noChangeArrowheads="1" noTextEdit="1"/>
          </p:cNvSpPr>
          <p:nvPr>
            <p:ph type="sldImg"/>
          </p:nvPr>
        </p:nvSpPr>
        <p:spPr>
          <a:xfrm>
            <a:off x="1073150" y="704850"/>
            <a:ext cx="4699000" cy="3524250"/>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40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sz="3600">
                <a:solidFill>
                  <a:srgbClr val="A50021"/>
                </a:solidFill>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260136" y="304800"/>
            <a:ext cx="3473664" cy="6255910"/>
          </a:xfrm>
          <a:prstGeom prst="rect">
            <a:avLst/>
          </a:prstGeom>
        </p:spPr>
      </p:pic>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757238" y="1370013"/>
            <a:ext cx="8080375" cy="155575"/>
          </a:xfrm>
          <a:prstGeom prst="rect">
            <a:avLst/>
          </a:prstGeom>
          <a:gradFill rotWithShape="0">
            <a:gsLst>
              <a:gs pos="0">
                <a:srgbClr val="CC0000"/>
              </a:gs>
              <a:gs pos="100000">
                <a:schemeClr val="tx1"/>
              </a:gs>
            </a:gsLst>
            <a:lin ang="0" scaled="1"/>
          </a:gradFill>
          <a:ln w="9525">
            <a:solidFill>
              <a:schemeClr val="tx1"/>
            </a:solidFill>
            <a:miter lim="800000"/>
            <a:headEnd/>
            <a:tailEnd/>
          </a:ln>
        </p:spPr>
        <p:txBody>
          <a:bodyPr wrap="none" anchor="ctr"/>
          <a:lstStyle/>
          <a:p>
            <a:pPr algn="ctr"/>
            <a:endParaRPr lang="en-US">
              <a:solidFill>
                <a:srgbClr val="A50021"/>
              </a:solidFill>
            </a:endParaRPr>
          </a:p>
        </p:txBody>
      </p:sp>
      <p:graphicFrame>
        <p:nvGraphicFramePr>
          <p:cNvPr id="6" name="Object 3"/>
          <p:cNvGraphicFramePr>
            <a:graphicFrameLocks noChangeAspect="1"/>
          </p:cNvGraphicFramePr>
          <p:nvPr/>
        </p:nvGraphicFramePr>
        <p:xfrm>
          <a:off x="173038" y="514350"/>
          <a:ext cx="1050925" cy="1028700"/>
        </p:xfrm>
        <a:graphic>
          <a:graphicData uri="http://schemas.openxmlformats.org/presentationml/2006/ole">
            <mc:AlternateContent xmlns:mc="http://schemas.openxmlformats.org/markup-compatibility/2006">
              <mc:Choice xmlns:v="urn:schemas-microsoft-com:vml" Requires="v">
                <p:oleObj spid="_x0000_s93219" name="Photo Editor Photo" r:id="rId3" imgW="7380952" imgH="7228571" progId="MSPhotoEd.3">
                  <p:embed/>
                </p:oleObj>
              </mc:Choice>
              <mc:Fallback>
                <p:oleObj name="Photo Editor Photo" r:id="rId3" imgW="7380952" imgH="722857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8" y="514350"/>
                        <a:ext cx="1050925" cy="1028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title"/>
          </p:nvPr>
        </p:nvSpPr>
        <p:spPr>
          <a:xfrm>
            <a:off x="1371600" y="3810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6C4427D-BE88-4845-9C74-731D4B50836A}" type="slidenum">
              <a:rPr lang="en-US"/>
              <a:pPr>
                <a:defRPr/>
              </a:pPr>
              <a:t>‹#›</a:t>
            </a:fld>
            <a:endParaRPr lang="en-US"/>
          </a:p>
        </p:txBody>
      </p:sp>
    </p:spTree>
    <p:extLst>
      <p:ext uri="{BB962C8B-B14F-4D97-AF65-F5344CB8AC3E}">
        <p14:creationId xmlns:p14="http://schemas.microsoft.com/office/powerpoint/2010/main" val="38720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6324600"/>
            <a:ext cx="28956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xfrm>
            <a:off x="304800" y="6324600"/>
            <a:ext cx="1981200" cy="457200"/>
          </a:xfrm>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01D"/>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30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819400" y="6324600"/>
            <a:ext cx="3429000" cy="457200"/>
          </a:xfr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xfrm>
            <a:off x="304800" y="6324600"/>
            <a:ext cx="1981200" cy="457200"/>
          </a:xfrm>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716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311400"/>
            <a:ext cx="4040188"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425" y="16716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7425" y="2311400"/>
            <a:ext cx="4041775"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124200" y="6324600"/>
            <a:ext cx="28956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304800" y="6324600"/>
            <a:ext cx="1981200" cy="457200"/>
          </a:xfrm>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0"/>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3124201"/>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447800" y="304800"/>
            <a:ext cx="739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752600"/>
            <a:ext cx="853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8580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667000" y="62484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155195" y="304800"/>
            <a:ext cx="1059656" cy="1066800"/>
          </a:xfrm>
          <a:prstGeom prst="rect">
            <a:avLst/>
          </a:prstGeom>
        </p:spPr>
      </p:pic>
      <p:sp>
        <p:nvSpPr>
          <p:cNvPr id="8" name="TextBox 7"/>
          <p:cNvSpPr txBox="1"/>
          <p:nvPr/>
        </p:nvSpPr>
        <p:spPr>
          <a:xfrm>
            <a:off x="37323" y="11667"/>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Christopher Manning</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2" r:id="rId13"/>
    <p:sldLayoutId id="2147483713"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Microsoft_Excel_97-2003_Worksheet1.xls"/><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Latent Variable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dirty="0" smtClean="0">
                <a:ea typeface="ＭＳ Ｐゴシック" charset="0"/>
                <a:cs typeface="ＭＳ Ｐゴシック" charset="0"/>
              </a:rPr>
              <a:t>Extending the idea to induced </a:t>
            </a:r>
            <a:r>
              <a:rPr lang="en-US" dirty="0" err="1" smtClean="0">
                <a:ea typeface="ＭＳ Ｐゴシック" charset="0"/>
                <a:cs typeface="ＭＳ Ｐゴシック" charset="0"/>
              </a:rPr>
              <a:t>syntactico</a:t>
            </a:r>
            <a:r>
              <a:rPr lang="en-US" dirty="0" smtClean="0">
                <a:ea typeface="ＭＳ Ｐゴシック" charset="0"/>
                <a:cs typeface="ＭＳ Ｐゴシック" charset="0"/>
              </a:rPr>
              <a:t>-semantic classes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30841429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1" name="Group 2"/>
          <p:cNvGrpSpPr>
            <a:grpSpLocks/>
          </p:cNvGrpSpPr>
          <p:nvPr/>
        </p:nvGrpSpPr>
        <p:grpSpPr bwMode="auto">
          <a:xfrm>
            <a:off x="5562600" y="1600200"/>
            <a:ext cx="3352800" cy="4419600"/>
            <a:chOff x="3504" y="1008"/>
            <a:chExt cx="2112" cy="2784"/>
          </a:xfrm>
        </p:grpSpPr>
        <p:sp>
          <p:nvSpPr>
            <p:cNvPr id="71718" name="AutoShape 3"/>
            <p:cNvSpPr>
              <a:spLocks noChangeArrowheads="1"/>
            </p:cNvSpPr>
            <p:nvPr/>
          </p:nvSpPr>
          <p:spPr bwMode="auto">
            <a:xfrm flipV="1">
              <a:off x="3504" y="1440"/>
              <a:ext cx="2112" cy="48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7098 w 21600"/>
                <a:gd name="T13" fmla="*/ 7110 h 21600"/>
                <a:gd name="T14" fmla="*/ 14502 w 21600"/>
                <a:gd name="T15" fmla="*/ 14490 h 21600"/>
              </a:gdLst>
              <a:ahLst/>
              <a:cxnLst>
                <a:cxn ang="T8">
                  <a:pos x="T0" y="T1"/>
                </a:cxn>
                <a:cxn ang="T9">
                  <a:pos x="T2" y="T3"/>
                </a:cxn>
                <a:cxn ang="T10">
                  <a:pos x="T4" y="T5"/>
                </a:cxn>
                <a:cxn ang="T11">
                  <a:pos x="T6" y="T7"/>
                </a:cxn>
              </a:cxnLst>
              <a:rect l="T12" t="T13" r="T14" b="T15"/>
              <a:pathLst>
                <a:path w="21600" h="21600">
                  <a:moveTo>
                    <a:pt x="0" y="0"/>
                  </a:moveTo>
                  <a:lnTo>
                    <a:pt x="10589" y="21600"/>
                  </a:lnTo>
                  <a:lnTo>
                    <a:pt x="11011" y="21600"/>
                  </a:lnTo>
                  <a:lnTo>
                    <a:pt x="21600" y="0"/>
                  </a:lnTo>
                  <a:lnTo>
                    <a:pt x="0" y="0"/>
                  </a:lnTo>
                  <a:close/>
                </a:path>
              </a:pathLst>
            </a:cu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19" name="Text Box 4"/>
            <p:cNvSpPr txBox="1">
              <a:spLocks noChangeArrowheads="1"/>
            </p:cNvSpPr>
            <p:nvPr/>
          </p:nvSpPr>
          <p:spPr bwMode="auto">
            <a:xfrm>
              <a:off x="4032" y="1008"/>
              <a:ext cx="9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2800" b="1">
                  <a:solidFill>
                    <a:srgbClr val="FF0000"/>
                  </a:solidFill>
                  <a:latin typeface="Arial" charset="0"/>
                </a:rPr>
                <a:t>Outside</a:t>
              </a:r>
            </a:p>
          </p:txBody>
        </p:sp>
        <p:sp>
          <p:nvSpPr>
            <p:cNvPr id="71720" name="Line 5"/>
            <p:cNvSpPr>
              <a:spLocks noChangeShapeType="1"/>
            </p:cNvSpPr>
            <p:nvPr/>
          </p:nvSpPr>
          <p:spPr bwMode="auto">
            <a:xfrm>
              <a:off x="4560" y="1296"/>
              <a:ext cx="864" cy="384"/>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21" name="Line 6"/>
            <p:cNvSpPr>
              <a:spLocks noChangeShapeType="1"/>
            </p:cNvSpPr>
            <p:nvPr/>
          </p:nvSpPr>
          <p:spPr bwMode="auto">
            <a:xfrm flipH="1">
              <a:off x="3648" y="1296"/>
              <a:ext cx="864" cy="384"/>
            </a:xfrm>
            <a:prstGeom prst="line">
              <a:avLst/>
            </a:prstGeom>
            <a:noFill/>
            <a:ln w="381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71722" name="Rectangle 7"/>
            <p:cNvSpPr>
              <a:spLocks noChangeArrowheads="1"/>
            </p:cNvSpPr>
            <p:nvPr/>
          </p:nvSpPr>
          <p:spPr bwMode="auto">
            <a:xfrm>
              <a:off x="3504" y="1920"/>
              <a:ext cx="2112" cy="672"/>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3" name="Rectangle 8"/>
            <p:cNvSpPr>
              <a:spLocks noChangeArrowheads="1"/>
            </p:cNvSpPr>
            <p:nvPr/>
          </p:nvSpPr>
          <p:spPr bwMode="auto">
            <a:xfrm>
              <a:off x="3504" y="2592"/>
              <a:ext cx="480" cy="1200"/>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724" name="Rectangle 9"/>
            <p:cNvSpPr>
              <a:spLocks noChangeArrowheads="1"/>
            </p:cNvSpPr>
            <p:nvPr/>
          </p:nvSpPr>
          <p:spPr bwMode="auto">
            <a:xfrm>
              <a:off x="5136" y="2592"/>
              <a:ext cx="480" cy="816"/>
            </a:xfrm>
            <a:prstGeom prst="rect">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1682" name="Rectangle 10"/>
          <p:cNvSpPr>
            <a:spLocks noGrp="1" noChangeArrowheads="1"/>
          </p:cNvSpPr>
          <p:nvPr>
            <p:ph type="title"/>
          </p:nvPr>
        </p:nvSpPr>
        <p:spPr/>
        <p:txBody>
          <a:bodyPr/>
          <a:lstStyle/>
          <a:p>
            <a:r>
              <a:rPr lang="en-US" dirty="0" smtClean="0">
                <a:ea typeface="ＭＳ Ｐゴシック" charset="0"/>
                <a:cs typeface="ＭＳ Ｐゴシック" charset="0"/>
              </a:rPr>
              <a:t>Learning </a:t>
            </a:r>
            <a:r>
              <a:rPr lang="en-US" dirty="0">
                <a:ea typeface="ＭＳ Ｐゴシック" charset="0"/>
                <a:cs typeface="ＭＳ Ｐゴシック" charset="0"/>
              </a:rPr>
              <a:t>Latent Annotations</a:t>
            </a:r>
            <a:br>
              <a:rPr lang="en-US" dirty="0">
                <a:ea typeface="ＭＳ Ｐゴシック" charset="0"/>
                <a:cs typeface="ＭＳ Ｐゴシック" charset="0"/>
              </a:rPr>
            </a:br>
            <a:r>
              <a:rPr lang="en-US" sz="2400" b="0" dirty="0" smtClean="0">
                <a:solidFill>
                  <a:schemeClr val="accent4"/>
                </a:solidFill>
                <a:ea typeface="ＭＳ Ｐゴシック" charset="0"/>
                <a:cs typeface="ＭＳ Ｐゴシック" charset="0"/>
              </a:rPr>
              <a:t>[</a:t>
            </a:r>
            <a:r>
              <a:rPr lang="en-US" sz="2400" b="0" dirty="0" err="1" smtClean="0">
                <a:solidFill>
                  <a:schemeClr val="accent4"/>
                </a:solidFill>
                <a:ea typeface="ＭＳ Ｐゴシック" charset="0"/>
                <a:cs typeface="ＭＳ Ｐゴシック" charset="0"/>
              </a:rPr>
              <a:t>Petrov</a:t>
            </a:r>
            <a:r>
              <a:rPr lang="en-US" sz="2400" b="0" dirty="0" smtClean="0">
                <a:solidFill>
                  <a:schemeClr val="accent4"/>
                </a:solidFill>
                <a:ea typeface="ＭＳ Ｐゴシック" charset="0"/>
                <a:cs typeface="ＭＳ Ｐゴシック" charset="0"/>
              </a:rPr>
              <a:t> </a:t>
            </a:r>
            <a:r>
              <a:rPr lang="en-US" sz="2400" b="0" dirty="0">
                <a:solidFill>
                  <a:schemeClr val="accent4"/>
                </a:solidFill>
                <a:ea typeface="ＭＳ Ｐゴシック" charset="0"/>
                <a:cs typeface="ＭＳ Ｐゴシック" charset="0"/>
              </a:rPr>
              <a:t>and Klein </a:t>
            </a:r>
            <a:r>
              <a:rPr lang="en-US" sz="2400" b="0" dirty="0" smtClean="0">
                <a:solidFill>
                  <a:schemeClr val="accent4"/>
                </a:solidFill>
                <a:ea typeface="ＭＳ Ｐゴシック" charset="0"/>
                <a:cs typeface="ＭＳ Ｐゴシック" charset="0"/>
              </a:rPr>
              <a:t>2006, 2007</a:t>
            </a:r>
            <a:r>
              <a:rPr lang="en-US" sz="2400" b="0" dirty="0">
                <a:solidFill>
                  <a:schemeClr val="accent4"/>
                </a:solidFill>
                <a:ea typeface="ＭＳ Ｐゴシック" charset="0"/>
                <a:cs typeface="ＭＳ Ｐゴシック" charset="0"/>
              </a:rPr>
              <a:t>]</a:t>
            </a:r>
            <a:endParaRPr lang="en-US" b="0" dirty="0">
              <a:solidFill>
                <a:schemeClr val="accent4"/>
              </a:solidFill>
              <a:ea typeface="ＭＳ Ｐゴシック" charset="0"/>
              <a:cs typeface="ＭＳ Ｐゴシック" charset="0"/>
            </a:endParaRPr>
          </a:p>
        </p:txBody>
      </p:sp>
      <p:sp>
        <p:nvSpPr>
          <p:cNvPr id="71683" name="Rectangle 11"/>
          <p:cNvSpPr>
            <a:spLocks noGrp="1" noChangeArrowheads="1"/>
          </p:cNvSpPr>
          <p:nvPr>
            <p:ph type="body" idx="1"/>
          </p:nvPr>
        </p:nvSpPr>
        <p:spPr>
          <a:xfrm>
            <a:off x="381000" y="1727200"/>
            <a:ext cx="8458200" cy="711200"/>
          </a:xfrm>
        </p:spPr>
        <p:txBody>
          <a:bodyPr/>
          <a:lstStyle/>
          <a:p>
            <a:pPr>
              <a:lnSpc>
                <a:spcPct val="90000"/>
              </a:lnSpc>
              <a:buFont typeface="Times" charset="0"/>
              <a:buNone/>
            </a:pPr>
            <a:r>
              <a:rPr lang="en-US" sz="1800" dirty="0">
                <a:ea typeface="ＭＳ Ｐゴシック" charset="0"/>
                <a:cs typeface="ＭＳ Ｐゴシック" charset="0"/>
              </a:rPr>
              <a:t>Can you automatically find good symbols?</a:t>
            </a:r>
          </a:p>
          <a:p>
            <a:pPr>
              <a:lnSpc>
                <a:spcPct val="90000"/>
              </a:lnSpc>
              <a:buFont typeface="Times" charset="0"/>
              <a:buNone/>
            </a:pPr>
            <a:r>
              <a:rPr lang="en-US" sz="1800" dirty="0">
                <a:ea typeface="ＭＳ Ｐゴシック" charset="0"/>
                <a:cs typeface="ＭＳ Ｐゴシック" charset="0"/>
              </a:rPr>
              <a:t>	</a:t>
            </a:r>
          </a:p>
          <a:p>
            <a:pPr>
              <a:lnSpc>
                <a:spcPct val="90000"/>
              </a:lnSpc>
              <a:buFont typeface="Times" charset="0"/>
              <a:buNone/>
            </a:pPr>
            <a:endParaRPr lang="en-US" sz="1800" dirty="0">
              <a:ea typeface="ＭＳ Ｐゴシック" charset="0"/>
              <a:cs typeface="ＭＳ Ｐゴシック" charset="0"/>
            </a:endParaRPr>
          </a:p>
        </p:txBody>
      </p:sp>
      <p:pic>
        <p:nvPicPr>
          <p:cNvPr id="71684" name="Picture 12" descr="TP_tmp"/>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396875" y="3622675"/>
            <a:ext cx="3954463"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5" name="Group 13"/>
          <p:cNvGrpSpPr>
            <a:grpSpLocks/>
          </p:cNvGrpSpPr>
          <p:nvPr/>
        </p:nvGrpSpPr>
        <p:grpSpPr bwMode="auto">
          <a:xfrm>
            <a:off x="5715000" y="2590800"/>
            <a:ext cx="3048000" cy="3429000"/>
            <a:chOff x="3600" y="1632"/>
            <a:chExt cx="1920" cy="2160"/>
          </a:xfrm>
        </p:grpSpPr>
        <p:sp>
          <p:nvSpPr>
            <p:cNvPr id="71693" name="Oval 14"/>
            <p:cNvSpPr>
              <a:spLocks noChangeArrowheads="1"/>
            </p:cNvSpPr>
            <p:nvPr/>
          </p:nvSpPr>
          <p:spPr bwMode="auto">
            <a:xfrm>
              <a:off x="4368" y="1632"/>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1</a:t>
              </a:r>
            </a:p>
          </p:txBody>
        </p:sp>
        <p:sp>
          <p:nvSpPr>
            <p:cNvPr id="71694" name="Oval 15"/>
            <p:cNvSpPr>
              <a:spLocks noChangeArrowheads="1"/>
            </p:cNvSpPr>
            <p:nvPr/>
          </p:nvSpPr>
          <p:spPr bwMode="auto">
            <a:xfrm>
              <a:off x="3600" y="220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2</a:t>
              </a:r>
            </a:p>
          </p:txBody>
        </p:sp>
        <p:sp>
          <p:nvSpPr>
            <p:cNvPr id="71695" name="Oval 16"/>
            <p:cNvSpPr>
              <a:spLocks noChangeArrowheads="1"/>
            </p:cNvSpPr>
            <p:nvPr/>
          </p:nvSpPr>
          <p:spPr bwMode="auto">
            <a:xfrm>
              <a:off x="5175" y="2160"/>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7</a:t>
              </a:r>
            </a:p>
          </p:txBody>
        </p:sp>
        <p:sp>
          <p:nvSpPr>
            <p:cNvPr id="71696" name="Oval 17"/>
            <p:cNvSpPr>
              <a:spLocks noChangeArrowheads="1"/>
            </p:cNvSpPr>
            <p:nvPr/>
          </p:nvSpPr>
          <p:spPr bwMode="auto">
            <a:xfrm>
              <a:off x="4368" y="220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4</a:t>
              </a:r>
            </a:p>
          </p:txBody>
        </p:sp>
        <p:sp>
          <p:nvSpPr>
            <p:cNvPr id="71697" name="Oval 18"/>
            <p:cNvSpPr>
              <a:spLocks noChangeArrowheads="1"/>
            </p:cNvSpPr>
            <p:nvPr/>
          </p:nvSpPr>
          <p:spPr bwMode="auto">
            <a:xfrm>
              <a:off x="4128"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5</a:t>
              </a:r>
            </a:p>
          </p:txBody>
        </p:sp>
        <p:sp>
          <p:nvSpPr>
            <p:cNvPr id="71698" name="Oval 19"/>
            <p:cNvSpPr>
              <a:spLocks noChangeArrowheads="1"/>
            </p:cNvSpPr>
            <p:nvPr/>
          </p:nvSpPr>
          <p:spPr bwMode="auto">
            <a:xfrm>
              <a:off x="4656"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6</a:t>
              </a:r>
            </a:p>
          </p:txBody>
        </p:sp>
        <p:sp>
          <p:nvSpPr>
            <p:cNvPr id="71699" name="Oval 20"/>
            <p:cNvSpPr>
              <a:spLocks noChangeArrowheads="1"/>
            </p:cNvSpPr>
            <p:nvPr/>
          </p:nvSpPr>
          <p:spPr bwMode="auto">
            <a:xfrm>
              <a:off x="3600" y="2688"/>
              <a:ext cx="345" cy="345"/>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sz="2800" i="1">
                  <a:latin typeface="Times New Roman" charset="0"/>
                </a:rPr>
                <a:t>X</a:t>
              </a:r>
              <a:r>
                <a:rPr lang="en-US" b="1" baseline="-25000">
                  <a:latin typeface="Times New Roman" charset="0"/>
                </a:rPr>
                <a:t>3</a:t>
              </a:r>
            </a:p>
          </p:txBody>
        </p:sp>
        <p:sp>
          <p:nvSpPr>
            <p:cNvPr id="71700" name="Oval 21"/>
            <p:cNvSpPr>
              <a:spLocks noChangeArrowheads="1"/>
            </p:cNvSpPr>
            <p:nvPr/>
          </p:nvSpPr>
          <p:spPr bwMode="auto">
            <a:xfrm>
              <a:off x="3600"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1" name="Oval 22"/>
            <p:cNvSpPr>
              <a:spLocks noChangeArrowheads="1"/>
            </p:cNvSpPr>
            <p:nvPr/>
          </p:nvSpPr>
          <p:spPr bwMode="auto">
            <a:xfrm>
              <a:off x="4128"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2" name="Oval 23"/>
            <p:cNvSpPr>
              <a:spLocks noChangeArrowheads="1"/>
            </p:cNvSpPr>
            <p:nvPr/>
          </p:nvSpPr>
          <p:spPr bwMode="auto">
            <a:xfrm>
              <a:off x="4656" y="316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sp>
          <p:nvSpPr>
            <p:cNvPr id="71703" name="Oval 24"/>
            <p:cNvSpPr>
              <a:spLocks noChangeArrowheads="1"/>
            </p:cNvSpPr>
            <p:nvPr/>
          </p:nvSpPr>
          <p:spPr bwMode="auto">
            <a:xfrm>
              <a:off x="5175" y="2688"/>
              <a:ext cx="345" cy="345"/>
            </a:xfrm>
            <a:prstGeom prst="ellipse">
              <a:avLst/>
            </a:prstGeom>
            <a:solidFill>
              <a:schemeClr val="tx1">
                <a:alpha val="50195"/>
              </a:schemeClr>
            </a:solidFill>
            <a:ln w="19050">
              <a:solidFill>
                <a:schemeClr val="tx1"/>
              </a:solidFill>
              <a:round/>
              <a:headEnd/>
              <a:tailEnd/>
            </a:ln>
          </p:spPr>
          <p:txBody>
            <a:bodyPr wrap="none" anchor="ctr"/>
            <a:lstStyle/>
            <a:p>
              <a:pPr algn="ctr"/>
              <a:endParaRPr lang="en-US" sz="2800">
                <a:latin typeface="Times New Roman" charset="0"/>
              </a:endParaRPr>
            </a:p>
          </p:txBody>
        </p:sp>
        <p:cxnSp>
          <p:nvCxnSpPr>
            <p:cNvPr id="71704" name="AutoShape 25"/>
            <p:cNvCxnSpPr>
              <a:cxnSpLocks noChangeShapeType="1"/>
              <a:stCxn id="71701" idx="0"/>
              <a:endCxn id="71697" idx="4"/>
            </p:cNvCxnSpPr>
            <p:nvPr/>
          </p:nvCxnSpPr>
          <p:spPr bwMode="auto">
            <a:xfrm flipV="1">
              <a:off x="4301"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5" name="AutoShape 26"/>
            <p:cNvCxnSpPr>
              <a:cxnSpLocks noChangeShapeType="1"/>
              <a:stCxn id="71702" idx="0"/>
              <a:endCxn id="71698" idx="4"/>
            </p:cNvCxnSpPr>
            <p:nvPr/>
          </p:nvCxnSpPr>
          <p:spPr bwMode="auto">
            <a:xfrm flipV="1">
              <a:off x="4829"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6" name="AutoShape 27"/>
            <p:cNvCxnSpPr>
              <a:cxnSpLocks noChangeShapeType="1"/>
              <a:stCxn id="71698" idx="0"/>
              <a:endCxn id="71696" idx="4"/>
            </p:cNvCxnSpPr>
            <p:nvPr/>
          </p:nvCxnSpPr>
          <p:spPr bwMode="auto">
            <a:xfrm flipH="1" flipV="1">
              <a:off x="4541" y="2553"/>
              <a:ext cx="288"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7" name="AutoShape 28"/>
            <p:cNvCxnSpPr>
              <a:cxnSpLocks noChangeShapeType="1"/>
              <a:stCxn id="71697" idx="0"/>
              <a:endCxn id="71696" idx="4"/>
            </p:cNvCxnSpPr>
            <p:nvPr/>
          </p:nvCxnSpPr>
          <p:spPr bwMode="auto">
            <a:xfrm flipV="1">
              <a:off x="4301" y="2553"/>
              <a:ext cx="24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8" name="AutoShape 29"/>
            <p:cNvCxnSpPr>
              <a:cxnSpLocks noChangeShapeType="1"/>
              <a:stCxn id="71699" idx="0"/>
              <a:endCxn id="71694" idx="4"/>
            </p:cNvCxnSpPr>
            <p:nvPr/>
          </p:nvCxnSpPr>
          <p:spPr bwMode="auto">
            <a:xfrm flipV="1">
              <a:off x="3773" y="255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09" name="AutoShape 30"/>
            <p:cNvCxnSpPr>
              <a:cxnSpLocks noChangeShapeType="1"/>
              <a:stCxn id="71700" idx="0"/>
              <a:endCxn id="71699" idx="4"/>
            </p:cNvCxnSpPr>
            <p:nvPr/>
          </p:nvCxnSpPr>
          <p:spPr bwMode="auto">
            <a:xfrm flipV="1">
              <a:off x="3773" y="3033"/>
              <a:ext cx="0" cy="135"/>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0" name="AutoShape 31"/>
            <p:cNvCxnSpPr>
              <a:cxnSpLocks noChangeShapeType="1"/>
              <a:stCxn id="71694" idx="0"/>
              <a:endCxn id="71693" idx="4"/>
            </p:cNvCxnSpPr>
            <p:nvPr/>
          </p:nvCxnSpPr>
          <p:spPr bwMode="auto">
            <a:xfrm flipV="1">
              <a:off x="3773" y="1977"/>
              <a:ext cx="768" cy="231"/>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1" name="AutoShape 32"/>
            <p:cNvCxnSpPr>
              <a:cxnSpLocks noChangeShapeType="1"/>
              <a:stCxn id="71703" idx="0"/>
              <a:endCxn id="71695" idx="4"/>
            </p:cNvCxnSpPr>
            <p:nvPr/>
          </p:nvCxnSpPr>
          <p:spPr bwMode="auto">
            <a:xfrm flipV="1">
              <a:off x="5348" y="2505"/>
              <a:ext cx="0" cy="183"/>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71712" name="AutoShape 33"/>
            <p:cNvCxnSpPr>
              <a:cxnSpLocks noChangeShapeType="1"/>
              <a:stCxn id="71693" idx="4"/>
              <a:endCxn id="71695" idx="0"/>
            </p:cNvCxnSpPr>
            <p:nvPr/>
          </p:nvCxnSpPr>
          <p:spPr bwMode="auto">
            <a:xfrm>
              <a:off x="4541" y="1977"/>
              <a:ext cx="807" cy="183"/>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713" name="AutoShape 34"/>
            <p:cNvCxnSpPr>
              <a:cxnSpLocks noChangeShapeType="1"/>
              <a:stCxn id="71696" idx="0"/>
              <a:endCxn id="71693" idx="4"/>
            </p:cNvCxnSpPr>
            <p:nvPr/>
          </p:nvCxnSpPr>
          <p:spPr bwMode="auto">
            <a:xfrm flipV="1">
              <a:off x="4541" y="1977"/>
              <a:ext cx="0" cy="231"/>
            </a:xfrm>
            <a:prstGeom prst="straightConnector1">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71714" name="Text Box 35"/>
            <p:cNvSpPr txBox="1">
              <a:spLocks noChangeArrowheads="1"/>
            </p:cNvSpPr>
            <p:nvPr/>
          </p:nvSpPr>
          <p:spPr bwMode="auto">
            <a:xfrm>
              <a:off x="3600" y="350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He</a:t>
              </a:r>
            </a:p>
          </p:txBody>
        </p:sp>
        <p:sp>
          <p:nvSpPr>
            <p:cNvPr id="71715" name="Text Box 36"/>
            <p:cNvSpPr txBox="1">
              <a:spLocks noChangeArrowheads="1"/>
            </p:cNvSpPr>
            <p:nvPr/>
          </p:nvSpPr>
          <p:spPr bwMode="auto">
            <a:xfrm>
              <a:off x="4097" y="3504"/>
              <a:ext cx="4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was</a:t>
              </a:r>
            </a:p>
          </p:txBody>
        </p:sp>
        <p:sp>
          <p:nvSpPr>
            <p:cNvPr id="71716" name="Text Box 37"/>
            <p:cNvSpPr txBox="1">
              <a:spLocks noChangeArrowheads="1"/>
            </p:cNvSpPr>
            <p:nvPr/>
          </p:nvSpPr>
          <p:spPr bwMode="auto">
            <a:xfrm>
              <a:off x="4608" y="3504"/>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right</a:t>
              </a:r>
            </a:p>
          </p:txBody>
        </p:sp>
        <p:sp>
          <p:nvSpPr>
            <p:cNvPr id="71717" name="Text Box 38"/>
            <p:cNvSpPr txBox="1">
              <a:spLocks noChangeArrowheads="1"/>
            </p:cNvSpPr>
            <p:nvPr/>
          </p:nvSpPr>
          <p:spPr bwMode="auto">
            <a:xfrm>
              <a:off x="5280" y="3072"/>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b="1" i="1">
                  <a:latin typeface="Times New Roman" charset="0"/>
                </a:rPr>
                <a:t>.</a:t>
              </a:r>
            </a:p>
          </p:txBody>
        </p:sp>
      </p:grpSp>
      <p:sp>
        <p:nvSpPr>
          <p:cNvPr id="71686" name="AutoShape 39"/>
          <p:cNvSpPr>
            <a:spLocks noChangeArrowheads="1"/>
          </p:cNvSpPr>
          <p:nvPr/>
        </p:nvSpPr>
        <p:spPr bwMode="auto">
          <a:xfrm rot="-5400000">
            <a:off x="4800601" y="4194175"/>
            <a:ext cx="381000" cy="657225"/>
          </a:xfrm>
          <a:prstGeom prst="downArrow">
            <a:avLst>
              <a:gd name="adj1" fmla="val 50000"/>
              <a:gd name="adj2" fmla="val 43125"/>
            </a:avLst>
          </a:prstGeom>
          <a:solidFill>
            <a:srgbClr val="3333CC"/>
          </a:solidFill>
          <a:ln w="9525">
            <a:solidFill>
              <a:schemeClr val="tx1"/>
            </a:solidFill>
            <a:miter lim="800000"/>
            <a:headEnd/>
            <a:tailEnd/>
          </a:ln>
        </p:spPr>
        <p:txBody>
          <a:bodyPr wrap="none" anchor="ctr"/>
          <a:lstStyle/>
          <a:p>
            <a:endParaRPr lang="en-US"/>
          </a:p>
        </p:txBody>
      </p:sp>
      <p:sp>
        <p:nvSpPr>
          <p:cNvPr id="71687" name="Rectangle 40"/>
          <p:cNvSpPr>
            <a:spLocks noChangeArrowheads="1"/>
          </p:cNvSpPr>
          <p:nvPr/>
        </p:nvSpPr>
        <p:spPr bwMode="auto">
          <a:xfrm>
            <a:off x="279400" y="2112963"/>
            <a:ext cx="4019049" cy="1260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lvl="1" algn="l">
              <a:lnSpc>
                <a:spcPct val="90000"/>
              </a:lnSpc>
              <a:spcBef>
                <a:spcPct val="20000"/>
              </a:spcBef>
              <a:buFont typeface="Wingdings" charset="0"/>
              <a:buChar char="§"/>
            </a:pPr>
            <a:r>
              <a:rPr lang="en-US" sz="1800" dirty="0">
                <a:latin typeface="+mn-lt"/>
              </a:rPr>
              <a:t> Brackets are known</a:t>
            </a:r>
          </a:p>
          <a:p>
            <a:pPr lvl="1" algn="l">
              <a:lnSpc>
                <a:spcPct val="90000"/>
              </a:lnSpc>
              <a:spcBef>
                <a:spcPct val="20000"/>
              </a:spcBef>
              <a:buFont typeface="Wingdings" charset="0"/>
              <a:buChar char="§"/>
            </a:pPr>
            <a:r>
              <a:rPr lang="en-US" sz="1800" dirty="0">
                <a:latin typeface="+mn-lt"/>
              </a:rPr>
              <a:t> Base categories are known</a:t>
            </a:r>
          </a:p>
          <a:p>
            <a:pPr lvl="1" algn="l">
              <a:lnSpc>
                <a:spcPct val="90000"/>
              </a:lnSpc>
              <a:spcBef>
                <a:spcPct val="20000"/>
              </a:spcBef>
              <a:buFont typeface="Wingdings" charset="0"/>
              <a:buChar char="§"/>
            </a:pPr>
            <a:r>
              <a:rPr lang="en-US" sz="1800" dirty="0">
                <a:latin typeface="+mn-lt"/>
              </a:rPr>
              <a:t> Induce subcategories</a:t>
            </a:r>
          </a:p>
          <a:p>
            <a:pPr lvl="1" algn="l">
              <a:lnSpc>
                <a:spcPct val="90000"/>
              </a:lnSpc>
              <a:spcBef>
                <a:spcPct val="20000"/>
              </a:spcBef>
              <a:buFont typeface="Wingdings" charset="0"/>
              <a:buChar char="§"/>
            </a:pPr>
            <a:r>
              <a:rPr lang="en-US" sz="1800" dirty="0">
                <a:latin typeface="+mn-lt"/>
              </a:rPr>
              <a:t> Clever split/merge category refinement</a:t>
            </a:r>
          </a:p>
        </p:txBody>
      </p:sp>
      <p:sp>
        <p:nvSpPr>
          <p:cNvPr id="71688" name="Rectangle 41"/>
          <p:cNvSpPr>
            <a:spLocks noChangeArrowheads="1"/>
          </p:cNvSpPr>
          <p:nvPr/>
        </p:nvSpPr>
        <p:spPr bwMode="auto">
          <a:xfrm>
            <a:off x="484188" y="5746750"/>
            <a:ext cx="4452937" cy="595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 lvl="1" algn="l">
              <a:lnSpc>
                <a:spcPct val="90000"/>
              </a:lnSpc>
              <a:spcBef>
                <a:spcPct val="20000"/>
              </a:spcBef>
              <a:buFont typeface="Wingdings" charset="0"/>
              <a:buNone/>
            </a:pPr>
            <a:r>
              <a:rPr lang="en-US" sz="1800" dirty="0">
                <a:solidFill>
                  <a:srgbClr val="3333CC"/>
                </a:solidFill>
                <a:latin typeface="Arial" charset="0"/>
              </a:rPr>
              <a:t>EM algorithm, like Forward-Backward for HMMs, but constrained by </a:t>
            </a:r>
            <a:r>
              <a:rPr lang="en-US" sz="1800" dirty="0" smtClean="0">
                <a:solidFill>
                  <a:srgbClr val="3333CC"/>
                </a:solidFill>
                <a:latin typeface="Arial" charset="0"/>
              </a:rPr>
              <a:t>tree</a:t>
            </a:r>
            <a:endParaRPr lang="en-US" b="1" dirty="0">
              <a:solidFill>
                <a:srgbClr val="3333CC"/>
              </a:solidFill>
              <a:latin typeface="Arial" charset="0"/>
            </a:endParaRPr>
          </a:p>
        </p:txBody>
      </p:sp>
      <p:sp>
        <p:nvSpPr>
          <p:cNvPr id="71689" name="Rectangle 43"/>
          <p:cNvSpPr>
            <a:spLocks noChangeArrowheads="1"/>
          </p:cNvSpPr>
          <p:nvPr/>
        </p:nvSpPr>
        <p:spPr bwMode="auto">
          <a:xfrm>
            <a:off x="6324600" y="4097338"/>
            <a:ext cx="1828800" cy="1905000"/>
          </a:xfrm>
          <a:prstGeom prst="rect">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690" name="AutoShape 44"/>
          <p:cNvSpPr>
            <a:spLocks noChangeArrowheads="1"/>
          </p:cNvSpPr>
          <p:nvPr/>
        </p:nvSpPr>
        <p:spPr bwMode="auto">
          <a:xfrm>
            <a:off x="6324600" y="3259138"/>
            <a:ext cx="1828800" cy="838200"/>
          </a:xfrm>
          <a:prstGeom prst="triangle">
            <a:avLst>
              <a:gd name="adj" fmla="val 47917"/>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71691" name="Text Box 45"/>
          <p:cNvSpPr txBox="1">
            <a:spLocks noChangeArrowheads="1"/>
          </p:cNvSpPr>
          <p:nvPr/>
        </p:nvSpPr>
        <p:spPr bwMode="auto">
          <a:xfrm>
            <a:off x="6718300" y="6078538"/>
            <a:ext cx="1211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sz="2800" b="1">
                <a:solidFill>
                  <a:srgbClr val="0000FF"/>
                </a:solidFill>
                <a:latin typeface="Arial" charset="0"/>
              </a:rPr>
              <a:t>Inside</a:t>
            </a:r>
          </a:p>
        </p:txBody>
      </p:sp>
      <p:sp>
        <p:nvSpPr>
          <p:cNvPr id="71692" name="Line 46"/>
          <p:cNvSpPr>
            <a:spLocks noChangeShapeType="1"/>
          </p:cNvSpPr>
          <p:nvPr/>
        </p:nvSpPr>
        <p:spPr bwMode="auto">
          <a:xfrm flipH="1" flipV="1">
            <a:off x="7239000" y="4235450"/>
            <a:ext cx="0" cy="1843088"/>
          </a:xfrm>
          <a:prstGeom prst="line">
            <a:avLst/>
          </a:prstGeom>
          <a:noFill/>
          <a:ln w="381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14637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ChangeArrowheads="1"/>
          </p:cNvSpPr>
          <p:nvPr/>
        </p:nvSpPr>
        <p:spPr bwMode="auto">
          <a:xfrm>
            <a:off x="1279525" y="536575"/>
            <a:ext cx="71786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a:endParaRPr lang="en-US" sz="4000">
              <a:solidFill>
                <a:schemeClr val="accent2"/>
              </a:solidFill>
              <a:latin typeface="Arial" charset="0"/>
            </a:endParaRPr>
          </a:p>
        </p:txBody>
      </p:sp>
      <p:sp>
        <p:nvSpPr>
          <p:cNvPr id="75778" name="Rectangle 3"/>
          <p:cNvSpPr>
            <a:spLocks noChangeArrowheads="1"/>
          </p:cNvSpPr>
          <p:nvPr/>
        </p:nvSpPr>
        <p:spPr bwMode="auto">
          <a:xfrm>
            <a:off x="685800" y="1651000"/>
            <a:ext cx="7983538"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l">
              <a:spcBef>
                <a:spcPct val="20000"/>
              </a:spcBef>
              <a:buFont typeface="Wingdings" charset="0"/>
              <a:buChar char="§"/>
            </a:pPr>
            <a:r>
              <a:rPr lang="en-US">
                <a:latin typeface="Arial" charset="0"/>
              </a:rPr>
              <a:t>Proper Nouns (NNP):</a:t>
            </a:r>
          </a:p>
          <a:p>
            <a:pPr marL="742950" lvl="1" indent="-285750" algn="l">
              <a:spcBef>
                <a:spcPct val="20000"/>
              </a:spcBef>
              <a:buFont typeface="Wingdings" charset="0"/>
              <a:buChar char="§"/>
            </a:pPr>
            <a:endParaRPr lang="en-US">
              <a:latin typeface="Arial" charset="0"/>
            </a:endParaRPr>
          </a:p>
          <a:p>
            <a:pPr marL="742950" lvl="1" indent="-285750" algn="l">
              <a:spcBef>
                <a:spcPct val="20000"/>
              </a:spcBef>
              <a:buFont typeface="Wingdings" charset="0"/>
              <a:buChar char="§"/>
            </a:pPr>
            <a:endParaRPr lang="en-US">
              <a:latin typeface="Arial" charset="0"/>
            </a:endParaRPr>
          </a:p>
          <a:p>
            <a:pPr marL="742950" lvl="1" indent="-285750" algn="l">
              <a:spcBef>
                <a:spcPct val="20000"/>
              </a:spcBef>
              <a:buFont typeface="Wingdings" charset="0"/>
              <a:buChar char="§"/>
            </a:pPr>
            <a:endParaRPr lang="en-US" sz="2800">
              <a:latin typeface="Arial" charset="0"/>
            </a:endParaRPr>
          </a:p>
          <a:p>
            <a:pPr marL="742950" lvl="1" indent="-285750" algn="l">
              <a:spcBef>
                <a:spcPct val="20000"/>
              </a:spcBef>
              <a:buFont typeface="Wingdings" charset="0"/>
              <a:buChar char="§"/>
            </a:pPr>
            <a:endParaRPr lang="en-US">
              <a:latin typeface="Arial" charset="0"/>
            </a:endParaRPr>
          </a:p>
          <a:p>
            <a:pPr marL="342900" indent="-342900" algn="l">
              <a:spcBef>
                <a:spcPct val="20000"/>
              </a:spcBef>
              <a:buFont typeface="Wingdings" charset="0"/>
              <a:buChar char="§"/>
            </a:pPr>
            <a:endParaRPr lang="en-US" sz="2000">
              <a:latin typeface="Arial" charset="0"/>
            </a:endParaRPr>
          </a:p>
          <a:p>
            <a:pPr marL="342900" indent="-342900" algn="l">
              <a:spcBef>
                <a:spcPct val="20000"/>
              </a:spcBef>
              <a:buFont typeface="Wingdings" charset="0"/>
              <a:buChar char="§"/>
            </a:pPr>
            <a:endParaRPr lang="en-US" sz="2800">
              <a:latin typeface="Arial" charset="0"/>
            </a:endParaRPr>
          </a:p>
          <a:p>
            <a:pPr marL="342900" indent="-342900" algn="l">
              <a:spcBef>
                <a:spcPct val="20000"/>
              </a:spcBef>
              <a:buFont typeface="Wingdings" charset="0"/>
              <a:buChar char="§"/>
            </a:pPr>
            <a:r>
              <a:rPr lang="en-US">
                <a:latin typeface="Arial" charset="0"/>
              </a:rPr>
              <a:t>Personal pronouns (PRP):</a:t>
            </a:r>
          </a:p>
          <a:p>
            <a:pPr marL="342900" indent="-342900" algn="l">
              <a:spcBef>
                <a:spcPct val="20000"/>
              </a:spcBef>
              <a:buFont typeface="Wingdings" charset="0"/>
              <a:buChar char="§"/>
            </a:pPr>
            <a:endParaRPr lang="en-US" sz="2000">
              <a:latin typeface="Arial" charset="0"/>
            </a:endParaRPr>
          </a:p>
        </p:txBody>
      </p:sp>
      <p:graphicFrame>
        <p:nvGraphicFramePr>
          <p:cNvPr id="863287" name="Group 55"/>
          <p:cNvGraphicFramePr>
            <a:graphicFrameLocks noGrp="1"/>
          </p:cNvGraphicFramePr>
          <p:nvPr/>
        </p:nvGraphicFramePr>
        <p:xfrm>
          <a:off x="1517650" y="2171700"/>
          <a:ext cx="5835650" cy="2419360"/>
        </p:xfrm>
        <a:graphic>
          <a:graphicData uri="http://schemas.openxmlformats.org/drawingml/2006/table">
            <a:tbl>
              <a:tblPr/>
              <a:tblGrid>
                <a:gridCol w="1458913"/>
                <a:gridCol w="1458912"/>
                <a:gridCol w="1539875"/>
                <a:gridCol w="1377950"/>
              </a:tblGrid>
              <a:tr h="41104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NNP-14</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Oct.</a:t>
                      </a:r>
                    </a:p>
                  </a:txBody>
                  <a:tcPr marT="45707" marB="45707"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Nov.</a:t>
                      </a:r>
                    </a:p>
                  </a:txBody>
                  <a:tcPr marT="45707" marB="45707"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Sept.</a:t>
                      </a:r>
                    </a:p>
                  </a:txBody>
                  <a:tcPr marT="45707" marB="45707"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41263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NNP-12</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John</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Robert</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James</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0945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NNP-2</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J.</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E.</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L.</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1104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Bush</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Noriega</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Peters</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0945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NNP-15</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New</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San</a:t>
                      </a:r>
                    </a:p>
                  </a:txBody>
                  <a:tcPr marT="45707" marB="45707"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Wall</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65725">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NNP-3</a:t>
                      </a:r>
                    </a:p>
                  </a:txBody>
                  <a:tcPr marT="45707" marB="457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York</a:t>
                      </a:r>
                    </a:p>
                  </a:txBody>
                  <a:tcPr marT="45707" marB="45707"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Francisco</a:t>
                      </a:r>
                    </a:p>
                  </a:txBody>
                  <a:tcPr marT="45707" marB="45707"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Street</a:t>
                      </a:r>
                    </a:p>
                  </a:txBody>
                  <a:tcPr marT="45707" marB="45707"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63286" name="Group 54"/>
          <p:cNvGraphicFramePr>
            <a:graphicFrameLocks noGrp="1"/>
          </p:cNvGraphicFramePr>
          <p:nvPr/>
        </p:nvGraphicFramePr>
        <p:xfrm>
          <a:off x="1517650" y="5327650"/>
          <a:ext cx="5835650" cy="1163638"/>
        </p:xfrm>
        <a:graphic>
          <a:graphicData uri="http://schemas.openxmlformats.org/drawingml/2006/table">
            <a:tbl>
              <a:tblPr/>
              <a:tblGrid>
                <a:gridCol w="1458913"/>
                <a:gridCol w="1458912"/>
                <a:gridCol w="1539875"/>
                <a:gridCol w="1377950"/>
              </a:tblGrid>
              <a:tr h="38735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PRP-0</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He</a:t>
                      </a:r>
                    </a:p>
                  </a:txBody>
                  <a:tcPr anchor="ctr" anchorCtr="1" horzOverflow="overflow">
                    <a:lnL>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a:t>
                      </a:r>
                    </a:p>
                  </a:txBody>
                  <a:tcPr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r>
              <a:tr h="388938">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he</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they</a:t>
                      </a:r>
                    </a:p>
                  </a:txBody>
                  <a:tcPr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38735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PRP-2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it</a:t>
                      </a:r>
                    </a:p>
                  </a:txBody>
                  <a:tcPr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them</a:t>
                      </a:r>
                    </a:p>
                  </a:txBody>
                  <a:tcPr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1800" b="0" i="0" u="none" strike="noStrike" cap="none" normalizeH="0" baseline="0">
                          <a:ln>
                            <a:noFill/>
                          </a:ln>
                          <a:solidFill>
                            <a:schemeClr val="tx1"/>
                          </a:solidFill>
                          <a:effectLst/>
                          <a:latin typeface="Lucida Sans" charset="0"/>
                        </a:rPr>
                        <a:t>him</a:t>
                      </a:r>
                    </a:p>
                  </a:txBody>
                  <a:tcPr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27" name="Rectangle 53"/>
          <p:cNvSpPr>
            <a:spLocks noGrp="1" noChangeArrowheads="1"/>
          </p:cNvSpPr>
          <p:nvPr>
            <p:ph type="title"/>
          </p:nvPr>
        </p:nvSpPr>
        <p:spPr/>
        <p:txBody>
          <a:bodyPr/>
          <a:lstStyle/>
          <a:p>
            <a:r>
              <a:rPr lang="en-US" sz="3200" dirty="0">
                <a:ea typeface="ＭＳ Ｐゴシック" charset="0"/>
                <a:cs typeface="ＭＳ Ｐゴシック" charset="0"/>
              </a:rPr>
              <a:t>POS tag splits’ commonest words: effectively a </a:t>
            </a:r>
            <a:r>
              <a:rPr lang="en-US" sz="3200" dirty="0" smtClean="0">
                <a:ea typeface="ＭＳ Ｐゴシック" charset="0"/>
                <a:cs typeface="ＭＳ Ｐゴシック" charset="0"/>
              </a:rPr>
              <a:t>semantic class</a:t>
            </a:r>
            <a:r>
              <a:rPr lang="en-US" sz="3200" dirty="0">
                <a:ea typeface="ＭＳ Ｐゴシック" charset="0"/>
                <a:cs typeface="ＭＳ Ｐゴシック" charset="0"/>
              </a:rPr>
              <a:t>-based model</a:t>
            </a:r>
          </a:p>
        </p:txBody>
      </p:sp>
    </p:spTree>
    <p:extLst>
      <p:ext uri="{BB962C8B-B14F-4D97-AF65-F5344CB8AC3E}">
        <p14:creationId xmlns:p14="http://schemas.microsoft.com/office/powerpoint/2010/main" val="3226422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29" name="Object 2"/>
          <p:cNvGraphicFramePr>
            <a:graphicFrameLocks noChangeAspect="1"/>
          </p:cNvGraphicFramePr>
          <p:nvPr/>
        </p:nvGraphicFramePr>
        <p:xfrm>
          <a:off x="304800" y="1525588"/>
          <a:ext cx="8483600" cy="4948237"/>
        </p:xfrm>
        <a:graphic>
          <a:graphicData uri="http://schemas.openxmlformats.org/presentationml/2006/ole">
            <mc:AlternateContent xmlns:mc="http://schemas.openxmlformats.org/markup-compatibility/2006">
              <mc:Choice xmlns:v="urn:schemas-microsoft-com:vml" Requires="v">
                <p:oleObj spid="_x0000_s42037" name="Chart" r:id="rId5" imgW="4203700" imgH="2451100" progId="Excel.Chart.8">
                  <p:embed/>
                </p:oleObj>
              </mc:Choice>
              <mc:Fallback>
                <p:oleObj name="Chart" r:id="rId5" imgW="4203700" imgH="2451100"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525588"/>
                        <a:ext cx="8483600" cy="494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73730" name="Rectangle 5"/>
          <p:cNvSpPr>
            <a:spLocks noGrp="1" noChangeArrowheads="1"/>
          </p:cNvSpPr>
          <p:nvPr>
            <p:ph type="title"/>
          </p:nvPr>
        </p:nvSpPr>
        <p:spPr/>
        <p:txBody>
          <a:bodyPr/>
          <a:lstStyle/>
          <a:p>
            <a:r>
              <a:rPr lang="en-US" dirty="0">
                <a:ea typeface="ＭＳ Ｐゴシック" charset="0"/>
                <a:cs typeface="ＭＳ Ｐゴシック" charset="0"/>
              </a:rPr>
              <a:t>Number of phrasal subcategories</a:t>
            </a:r>
          </a:p>
        </p:txBody>
      </p:sp>
    </p:spTree>
    <p:extLst>
      <p:ext uri="{BB962C8B-B14F-4D97-AF65-F5344CB8AC3E}">
        <p14:creationId xmlns:p14="http://schemas.microsoft.com/office/powerpoint/2010/main" val="4231429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1187" name="Group 3"/>
          <p:cNvGraphicFramePr>
            <a:graphicFrameLocks noGrp="1"/>
          </p:cNvGraphicFramePr>
          <p:nvPr>
            <p:extLst>
              <p:ext uri="{D42A27DB-BD31-4B8C-83A1-F6EECF244321}">
                <p14:modId xmlns:p14="http://schemas.microsoft.com/office/powerpoint/2010/main" val="2694232024"/>
              </p:ext>
            </p:extLst>
          </p:nvPr>
        </p:nvGraphicFramePr>
        <p:xfrm>
          <a:off x="1103313" y="1371600"/>
          <a:ext cx="7216775" cy="5399756"/>
        </p:xfrm>
        <a:graphic>
          <a:graphicData uri="http://schemas.openxmlformats.org/drawingml/2006/table">
            <a:tbl>
              <a:tblPr/>
              <a:tblGrid>
                <a:gridCol w="3736975"/>
                <a:gridCol w="1792287"/>
                <a:gridCol w="1687513"/>
              </a:tblGrid>
              <a:tr h="61068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txBody>
                  <a:tcPr marT="45731" marB="45731" anchor="ct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smtClean="0">
                          <a:ln>
                            <a:noFill/>
                          </a:ln>
                          <a:solidFill>
                            <a:schemeClr val="tx1"/>
                          </a:solidFill>
                          <a:effectLst/>
                          <a:latin typeface="+mn-lt"/>
                          <a:ea typeface="ＭＳ Ｐゴシック" charset="0"/>
                          <a:cs typeface="ＭＳ Ｐゴシック" charset="0"/>
                        </a:rPr>
                        <a:t>F1</a:t>
                      </a: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1" i="1" u="none" strike="noStrike" cap="none" normalizeH="0" baseline="0" dirty="0">
                          <a:ln>
                            <a:noFill/>
                          </a:ln>
                          <a:solidFill>
                            <a:schemeClr val="tx1"/>
                          </a:solidFill>
                          <a:effectLst/>
                          <a:latin typeface="+mn-lt"/>
                          <a:ea typeface="ＭＳ Ｐゴシック" charset="0"/>
                          <a:cs typeface="Times New Roman" charset="0"/>
                        </a:rPr>
                        <a:t>≤ </a:t>
                      </a:r>
                      <a:r>
                        <a:rPr kumimoji="0" lang="en-US" sz="2000" b="0" i="1" u="none" strike="noStrike" cap="none" normalizeH="0" baseline="0" dirty="0">
                          <a:ln>
                            <a:noFill/>
                          </a:ln>
                          <a:solidFill>
                            <a:schemeClr val="tx1"/>
                          </a:solidFill>
                          <a:effectLst/>
                          <a:latin typeface="+mn-lt"/>
                          <a:ea typeface="Times New Roman" charset="0"/>
                          <a:cs typeface="Times New Roman" charset="0"/>
                        </a:rPr>
                        <a:t>40 words</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smtClean="0">
                          <a:ln>
                            <a:noFill/>
                          </a:ln>
                          <a:solidFill>
                            <a:schemeClr val="tx1"/>
                          </a:solidFill>
                          <a:effectLst/>
                          <a:latin typeface="+mn-lt"/>
                          <a:ea typeface="ＭＳ Ｐゴシック" charset="0"/>
                          <a:cs typeface="ＭＳ Ｐゴシック" charset="0"/>
                        </a:rPr>
                        <a:t>F1</a:t>
                      </a:r>
                      <a:endParaRPr kumimoji="0" lang="en-US" sz="2000" b="0" i="1" u="none" strike="noStrike" cap="none" normalizeH="0" baseline="0" dirty="0">
                        <a:ln>
                          <a:noFill/>
                        </a:ln>
                        <a:solidFill>
                          <a:schemeClr val="tx1"/>
                        </a:solidFill>
                        <a:effectLst/>
                        <a:latin typeface="+mn-lt"/>
                        <a:ea typeface="ＭＳ Ｐゴシック" charset="0"/>
                        <a:cs typeface="ＭＳ Ｐゴシック" charset="0"/>
                      </a:endParaRPr>
                    </a:p>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a:ln>
                            <a:noFill/>
                          </a:ln>
                          <a:solidFill>
                            <a:schemeClr val="tx1"/>
                          </a:solidFill>
                          <a:effectLst/>
                          <a:latin typeface="+mn-lt"/>
                          <a:ea typeface="ＭＳ Ｐゴシック" charset="0"/>
                          <a:cs typeface="ＭＳ Ｐゴシック" charset="0"/>
                        </a:rPr>
                        <a:t>all words</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1068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1" u="none" strike="noStrike" cap="none" normalizeH="0" baseline="0" dirty="0">
                          <a:ln>
                            <a:noFill/>
                          </a:ln>
                          <a:solidFill>
                            <a:schemeClr val="tx1"/>
                          </a:solidFill>
                          <a:effectLst/>
                          <a:latin typeface="+mn-lt"/>
                          <a:ea typeface="ＭＳ Ｐゴシック" charset="0"/>
                          <a:cs typeface="ＭＳ Ｐゴシック" charset="0"/>
                        </a:rPr>
                        <a:t>Parser</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Klein &amp; Manning unlexicalized 2003</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86.3</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85.7</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Matsuzaki</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et al. simple EM latent states 2005 </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86.7</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86.1</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Charniak generative, lexicalized (</a:t>
                      </a:r>
                      <a:r>
                        <a:rPr kumimoji="0" lang="ja-JP" altLang="en-US" sz="2000" b="0" i="0" u="none" strike="noStrike" cap="none" normalizeH="0" baseline="0">
                          <a:ln>
                            <a:noFill/>
                          </a:ln>
                          <a:solidFill>
                            <a:schemeClr val="tx1"/>
                          </a:solidFill>
                          <a:effectLst/>
                          <a:latin typeface="+mn-lt"/>
                          <a:ea typeface="ＭＳ Ｐゴシック" charset="0"/>
                          <a:cs typeface="ＭＳ Ｐゴシック" charset="0"/>
                        </a:rPr>
                        <a:t>“</a:t>
                      </a:r>
                      <a:r>
                        <a:rPr kumimoji="0" lang="en-US" sz="2000" b="0" i="0" u="none" strike="noStrike" cap="none" normalizeH="0" baseline="0">
                          <a:ln>
                            <a:noFill/>
                          </a:ln>
                          <a:solidFill>
                            <a:schemeClr val="tx1"/>
                          </a:solidFill>
                          <a:effectLst/>
                          <a:latin typeface="+mn-lt"/>
                          <a:ea typeface="ＭＳ Ｐゴシック" charset="0"/>
                          <a:cs typeface="ＭＳ Ｐゴシック" charset="0"/>
                        </a:rPr>
                        <a:t>maxent inspired</a:t>
                      </a:r>
                      <a:r>
                        <a:rPr kumimoji="0" lang="ja-JP" altLang="en-US" sz="2000" b="0" i="0" u="none" strike="noStrike" cap="none" normalizeH="0" baseline="0">
                          <a:ln>
                            <a:noFill/>
                          </a:ln>
                          <a:solidFill>
                            <a:schemeClr val="tx1"/>
                          </a:solidFill>
                          <a:effectLst/>
                          <a:latin typeface="+mn-lt"/>
                          <a:ea typeface="ＭＳ Ｐゴシック" charset="0"/>
                          <a:cs typeface="ＭＳ Ｐゴシック" charset="0"/>
                        </a:rPr>
                        <a:t>”</a:t>
                      </a:r>
                      <a:r>
                        <a:rPr kumimoji="0" lang="en-US" sz="2000" b="0" i="0" u="none" strike="noStrike" cap="none" normalizeH="0" baseline="0">
                          <a:ln>
                            <a:noFill/>
                          </a:ln>
                          <a:solidFill>
                            <a:schemeClr val="tx1"/>
                          </a:solidFill>
                          <a:effectLst/>
                          <a:latin typeface="+mn-lt"/>
                          <a:ea typeface="ＭＳ Ｐゴシック" charset="0"/>
                          <a:cs typeface="ＭＳ Ｐゴシック" charset="0"/>
                        </a:rPr>
                        <a:t>) 2000</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90.1</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89.5</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1212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Petrov and Klein NAACL 2007</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a:ln>
                            <a:noFill/>
                          </a:ln>
                          <a:solidFill>
                            <a:schemeClr val="tx1"/>
                          </a:solidFill>
                          <a:effectLst/>
                          <a:latin typeface="+mn-lt"/>
                          <a:ea typeface="ＭＳ Ｐゴシック" charset="0"/>
                          <a:cs typeface="ＭＳ Ｐゴシック" charset="0"/>
                        </a:rPr>
                        <a:t>90.6</a:t>
                      </a: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90.1</a:t>
                      </a: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233">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Charniak</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&amp; Johnson discriminative </a:t>
                      </a:r>
                      <a:r>
                        <a:rPr kumimoji="0" lang="en-US" sz="2000" b="0" i="0" u="none" strike="noStrike" cap="none" normalizeH="0" baseline="0" dirty="0" err="1">
                          <a:ln>
                            <a:noFill/>
                          </a:ln>
                          <a:solidFill>
                            <a:schemeClr val="tx1"/>
                          </a:solidFill>
                          <a:effectLst/>
                          <a:latin typeface="+mn-lt"/>
                          <a:ea typeface="ＭＳ Ｐゴシック" charset="0"/>
                          <a:cs typeface="ＭＳ Ｐゴシック" charset="0"/>
                        </a:rPr>
                        <a:t>reranker</a:t>
                      </a: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 2005</a:t>
                      </a: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92.0</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a:ln>
                            <a:noFill/>
                          </a:ln>
                          <a:solidFill>
                            <a:schemeClr val="tx1"/>
                          </a:solidFill>
                          <a:effectLst/>
                          <a:latin typeface="+mn-lt"/>
                          <a:ea typeface="ＭＳ Ｐゴシック" charset="0"/>
                          <a:cs typeface="ＭＳ Ｐゴシック" charset="0"/>
                        </a:rPr>
                        <a:t>91.4</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5110">
                <a:tc>
                  <a:txBody>
                    <a:bodyPr/>
                    <a:lstStyle/>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err="1" smtClean="0">
                          <a:ln>
                            <a:noFill/>
                          </a:ln>
                          <a:solidFill>
                            <a:schemeClr val="tx1"/>
                          </a:solidFill>
                          <a:effectLst/>
                          <a:latin typeface="+mn-lt"/>
                          <a:ea typeface="ＭＳ Ｐゴシック" charset="0"/>
                          <a:cs typeface="ＭＳ Ｐゴシック" charset="0"/>
                        </a:rPr>
                        <a:t>Fossum</a:t>
                      </a:r>
                      <a:r>
                        <a:rPr kumimoji="0" lang="en-US" sz="2000" b="0" i="0" u="none" strike="noStrike" cap="none" normalizeH="0" baseline="0" dirty="0" smtClean="0">
                          <a:ln>
                            <a:noFill/>
                          </a:ln>
                          <a:solidFill>
                            <a:schemeClr val="tx1"/>
                          </a:solidFill>
                          <a:effectLst/>
                          <a:latin typeface="+mn-lt"/>
                          <a:ea typeface="ＭＳ Ｐゴシック" charset="0"/>
                          <a:cs typeface="ＭＳ Ｐゴシック" charset="0"/>
                        </a:rPr>
                        <a:t> &amp; Knight 2009</a:t>
                      </a:r>
                    </a:p>
                    <a:p>
                      <a:pPr marL="0" marR="0" lvl="0" indent="0" algn="l"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0" i="0" u="none" strike="noStrike" cap="none" normalizeH="0" baseline="0" dirty="0" smtClean="0">
                          <a:ln>
                            <a:noFill/>
                          </a:ln>
                          <a:solidFill>
                            <a:schemeClr val="tx1"/>
                          </a:solidFill>
                          <a:effectLst/>
                          <a:latin typeface="+mn-lt"/>
                          <a:ea typeface="ＭＳ Ｐゴシック" charset="0"/>
                          <a:cs typeface="ＭＳ Ｐゴシック" charset="0"/>
                        </a:rPr>
                        <a:t>combining constituent parsers</a:t>
                      </a:r>
                      <a:endParaRPr kumimoji="0" lang="en-US" sz="2000" b="0" i="0" u="none" strike="noStrike" cap="none" normalizeH="0" baseline="0" dirty="0">
                        <a:ln>
                          <a:noFill/>
                        </a:ln>
                        <a:solidFill>
                          <a:schemeClr val="tx1"/>
                        </a:solidFill>
                        <a:effectLst/>
                        <a:latin typeface="+mn-lt"/>
                        <a:ea typeface="ＭＳ Ｐゴシック" charset="0"/>
                        <a:cs typeface="ＭＳ Ｐゴシック" charset="0"/>
                      </a:endParaRPr>
                    </a:p>
                  </a:txBody>
                  <a:tcPr marT="45731" marB="4573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CC0000"/>
                        </a:buClr>
                        <a:buSzTx/>
                        <a:buFont typeface="Times" charset="0"/>
                        <a:buNone/>
                        <a:tabLst/>
                      </a:pPr>
                      <a:r>
                        <a:rPr kumimoji="0" lang="en-US" sz="2000" b="1" i="0" u="none" strike="noStrike" cap="none" normalizeH="0" baseline="0" dirty="0" smtClean="0">
                          <a:ln>
                            <a:noFill/>
                          </a:ln>
                          <a:solidFill>
                            <a:srgbClr val="FF0000"/>
                          </a:solidFill>
                          <a:effectLst/>
                          <a:latin typeface="+mn-lt"/>
                          <a:ea typeface="ＭＳ Ｐゴシック" charset="0"/>
                          <a:cs typeface="ＭＳ Ｐゴシック" charset="0"/>
                        </a:rPr>
                        <a:t>92.4</a:t>
                      </a:r>
                      <a:endParaRPr kumimoji="0" lang="en-US" sz="2000" b="1" i="0" u="none" strike="noStrike" cap="none" normalizeH="0" baseline="0" dirty="0">
                        <a:ln>
                          <a:noFill/>
                        </a:ln>
                        <a:solidFill>
                          <a:srgbClr val="FF0000"/>
                        </a:solidFill>
                        <a:effectLst/>
                        <a:latin typeface="+mn-lt"/>
                        <a:ea typeface="ＭＳ Ｐゴシック" charset="0"/>
                        <a:cs typeface="ＭＳ Ｐゴシック" charset="0"/>
                      </a:endParaRPr>
                    </a:p>
                  </a:txBody>
                  <a:tcPr marT="45731" marB="4573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62" name="Rectangle 39"/>
          <p:cNvSpPr>
            <a:spLocks noGrp="1" noChangeArrowheads="1"/>
          </p:cNvSpPr>
          <p:nvPr>
            <p:ph type="title"/>
          </p:nvPr>
        </p:nvSpPr>
        <p:spPr/>
        <p:txBody>
          <a:bodyPr/>
          <a:lstStyle/>
          <a:p>
            <a:r>
              <a:rPr lang="en-US" dirty="0">
                <a:ea typeface="ＭＳ Ｐゴシック" charset="0"/>
                <a:cs typeface="ＭＳ Ｐゴシック" charset="0"/>
              </a:rPr>
              <a:t>The Latest Parsing Results</a:t>
            </a:r>
            <a:r>
              <a:rPr lang="en-US" dirty="0" smtClean="0">
                <a:ea typeface="ＭＳ Ｐゴシック" charset="0"/>
                <a:cs typeface="ＭＳ Ｐゴシック" charset="0"/>
              </a:rPr>
              <a:t>… </a:t>
            </a:r>
            <a:r>
              <a:rPr lang="en-US" sz="1200" b="0" dirty="0" smtClean="0">
                <a:ea typeface="ＭＳ Ｐゴシック" charset="0"/>
                <a:cs typeface="ＭＳ Ｐゴシック" charset="0"/>
              </a:rPr>
              <a:t>(English PTB3 WSJ train 2-21, test 23)</a:t>
            </a:r>
            <a:endParaRPr lang="en-US" sz="1400" b="0" dirty="0">
              <a:ea typeface="ＭＳ Ｐゴシック" charset="0"/>
              <a:cs typeface="ＭＳ Ｐゴシック" charset="0"/>
            </a:endParaRPr>
          </a:p>
        </p:txBody>
      </p:sp>
    </p:spTree>
    <p:extLst>
      <p:ext uri="{BB962C8B-B14F-4D97-AF65-F5344CB8AC3E}">
        <p14:creationId xmlns:p14="http://schemas.microsoft.com/office/powerpoint/2010/main" val="3228202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4572000" y="584200"/>
            <a:ext cx="3890964" cy="1828800"/>
          </a:xfrm>
        </p:spPr>
        <p:txBody>
          <a:bodyPr/>
          <a:lstStyle/>
          <a:p>
            <a:pPr eaLnBrk="1" hangingPunct="1"/>
            <a:r>
              <a:rPr lang="en-US" dirty="0" smtClean="0">
                <a:ea typeface="ＭＳ Ｐゴシック" charset="0"/>
                <a:cs typeface="ＭＳ Ｐゴシック" charset="0"/>
              </a:rPr>
              <a:t>Latent Variable PCFGs</a:t>
            </a:r>
            <a:endParaRPr lang="en-US" dirty="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dirty="0" smtClean="0">
                <a:ea typeface="ＭＳ Ｐゴシック" charset="0"/>
                <a:cs typeface="ＭＳ Ｐゴシック" charset="0"/>
              </a:rPr>
              <a:t>Extending the idea to induced </a:t>
            </a:r>
            <a:r>
              <a:rPr lang="en-US" dirty="0" err="1" smtClean="0">
                <a:ea typeface="ＭＳ Ｐゴシック" charset="0"/>
                <a:cs typeface="ＭＳ Ｐゴシック" charset="0"/>
              </a:rPr>
              <a:t>syntactico</a:t>
            </a:r>
            <a:r>
              <a:rPr lang="en-US" dirty="0" smtClean="0">
                <a:ea typeface="ＭＳ Ｐゴシック" charset="0"/>
                <a:cs typeface="ＭＳ Ｐゴシック" charset="0"/>
              </a:rPr>
              <a:t>-semantic classes</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40409256"/>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times}&#10;%\usepackage[OT2,OT1]{fontenc}&#10;%\usepackage[dvips]{graphicx}&#10;%\usepackage[dvips]{color}&#10;%\usepackage{amsmath,amsthm,amsfonts,amssymb,subfigure}&#10;&#10;\usepackage{trees}&#10;\usepackage{tree-dvips}&#10;\usepackage{pstricks}&#10;\sisterskip=1.0ex&#10;%\daughterskip=ex&#10;&#10;\begin{document}&#10;&#10;  \tree &#10;%  {\ntnode{z1}{ROOT},&#10;    {\ntnode{z2}{S{\color{blue}{[$X_1$]}}},&#10;      {\ntnode{z3}{NP{\color{blue}{[$X_2$]}}},&#10;        {\ntnode{z4}{PRP{\color{blue}{[$X_3$]}}},&#10;          {\tnode{z5}{He},{\tnode{z21}{}}&#10;      }}},&#10;      {\ntnode{z6}{VP{\color{blue}{[$X_4$]}}},&#10;        {\ntnode{z7}{VBD{\color{blue}{[$X_5$]}}},&#10;          {\tnode{z8}{was},{\tnode{z22}{}}&#10;        }},&#10;      {\ntnode{z9}{ADJP{\color{blue}{[$X_6$]}}},&#10;%        {\ntnode{z10}{JJ},&#10;          {\tnode{z11}{right},{\tnode{z23}{}}&#10;      }}},&#10;    {\ntnode{z12}{.{\color{blue}{[$X_7$]}}},&#10;      {\ntnode{z13}{.},{\tnode{z24}{}}&#10;  }}}&#10;%  \nodeconnect{z1}{z2}&#10;    \nodeconnect{z2}{z3}&#10;    \nodeconnect{z2}{z6}&#10;    \nodeconnect{z2}{z12}&#10;  \nodeconnect{z3}{z4}&#10;    \nodeconnect{z4}{z5}&#10;    \nodeconnect{z6}{z7}&#10;      \nodeconnect{z7}{z8}&#10;  \nodeconnect{z6}{z9}&#10;%  \nodeconnect{z9}{z10}&#10;  \nodetriangle{z9}{z11}&#10;  \nodeconnect{z12}{z13}&#10;\end{document}&#10;"/>
  <p:tag name="EXTERNALNAME" val="TP_tmp"/>
  <p:tag name="BLEND" val="0"/>
  <p:tag name="TRANSPARENT" val="0"/>
  <p:tag name="RESOLUTION" val="2400"/>
  <p:tag name="WORKAROUNDTRANSPARENCYBUG" val="0"/>
  <p:tag name="ALLOWFONTSUBSTITUTION" val="0"/>
  <p:tag name="BITMAPFORMAT" val="png256"/>
  <p:tag name="ORIGWIDTH" val="156"/>
  <p:tag name="PICTUREFILESIZE" val="73666"/>
</p:tagLst>
</file>

<file path=ppt/theme/theme1.xml><?xml version="1.0" encoding="utf-8"?>
<a:theme xmlns:a="http://schemas.openxmlformats.org/drawingml/2006/main" name="NLP3x4-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NLP3x4-class.potx</Template>
  <TotalTime>14548</TotalTime>
  <Words>542</Words>
  <Application>Microsoft Office PowerPoint</Application>
  <PresentationFormat>On-screen Show (4:3)</PresentationFormat>
  <Paragraphs>108</Paragraphs>
  <Slides>6</Slides>
  <Notes>6</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vt:i4>
      </vt:variant>
    </vt:vector>
  </HeadingPairs>
  <TitlesOfParts>
    <vt:vector size="9" baseType="lpstr">
      <vt:lpstr>NLP3x4-class</vt:lpstr>
      <vt:lpstr>Photo Editor Photo</vt:lpstr>
      <vt:lpstr>Chart</vt:lpstr>
      <vt:lpstr>Latent Variable PCFGs</vt:lpstr>
      <vt:lpstr>Learning Latent Annotations [Petrov and Klein 2006, 2007]</vt:lpstr>
      <vt:lpstr>POS tag splits’ commonest words: effectively a semantic class-based model</vt:lpstr>
      <vt:lpstr>Number of phrasal subcategories</vt:lpstr>
      <vt:lpstr>The Latest Parsing Results… (English PTB3 WSJ train 2-21, test 23)</vt:lpstr>
      <vt:lpstr>Latent Variable PCFGs</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aotimme</cp:lastModifiedBy>
  <cp:revision>171</cp:revision>
  <cp:lastPrinted>2009-04-20T16:46:08Z</cp:lastPrinted>
  <dcterms:created xsi:type="dcterms:W3CDTF">2010-04-19T15:31:24Z</dcterms:created>
  <dcterms:modified xsi:type="dcterms:W3CDTF">2012-04-12T04:08:33Z</dcterms:modified>
</cp:coreProperties>
</file>