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9" r:id="rId1"/>
  </p:sldMasterIdLst>
  <p:notesMasterIdLst>
    <p:notesMasterId r:id="rId14"/>
  </p:notesMasterIdLst>
  <p:handoutMasterIdLst>
    <p:handoutMasterId r:id="rId15"/>
  </p:handoutMasterIdLst>
  <p:sldIdLst>
    <p:sldId id="464" r:id="rId2"/>
    <p:sldId id="468" r:id="rId3"/>
    <p:sldId id="472" r:id="rId4"/>
    <p:sldId id="477" r:id="rId5"/>
    <p:sldId id="473" r:id="rId6"/>
    <p:sldId id="474" r:id="rId7"/>
    <p:sldId id="471" r:id="rId8"/>
    <p:sldId id="470" r:id="rId9"/>
    <p:sldId id="469" r:id="rId10"/>
    <p:sldId id="467" r:id="rId11"/>
    <p:sldId id="475" r:id="rId12"/>
    <p:sldId id="465" r:id="rId13"/>
  </p:sldIdLst>
  <p:sldSz cx="9144000" cy="6858000" type="screen4x3"/>
  <p:notesSz cx="6845300" cy="9396413"/>
  <p:defaultTextStyle>
    <a:defPPr>
      <a:defRPr lang="en-US"/>
    </a:defPPr>
    <a:lvl1pPr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A4001D"/>
    <a:srgbClr val="A40508"/>
    <a:srgbClr val="A50021"/>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21" autoAdjust="0"/>
    <p:restoredTop sz="91942" autoAdjust="0"/>
  </p:normalViewPr>
  <p:slideViewPr>
    <p:cSldViewPr>
      <p:cViewPr varScale="1">
        <p:scale>
          <a:sx n="68" d="100"/>
          <a:sy n="68" d="100"/>
        </p:scale>
        <p:origin x="-1314"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2" d="100"/>
          <a:sy n="62" d="100"/>
        </p:scale>
        <p:origin x="-2224" y="-112"/>
      </p:cViewPr>
      <p:guideLst>
        <p:guide orient="horz" pos="2959"/>
        <p:guide pos="215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3" name="Rectangle 3"/>
          <p:cNvSpPr>
            <a:spLocks noGrp="1" noChangeArrowheads="1"/>
          </p:cNvSpPr>
          <p:nvPr>
            <p:ph type="dt" sz="quarter"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ahoma" charset="0"/>
                <a:ea typeface="+mn-ea"/>
                <a:cs typeface="+mn-cs"/>
              </a:defRPr>
            </a:lvl1pPr>
          </a:lstStyle>
          <a:p>
            <a:pPr>
              <a:defRPr/>
            </a:pPr>
            <a:endParaRPr lang="en-US"/>
          </a:p>
        </p:txBody>
      </p:sp>
      <p:sp>
        <p:nvSpPr>
          <p:cNvPr id="97284" name="Rectangle 4"/>
          <p:cNvSpPr>
            <a:spLocks noGrp="1" noChangeArrowheads="1"/>
          </p:cNvSpPr>
          <p:nvPr>
            <p:ph type="ftr" sz="quarter" idx="2"/>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ahoma" charset="0"/>
                <a:ea typeface="+mn-ea"/>
                <a:cs typeface="+mn-cs"/>
              </a:defRPr>
            </a:lvl1pPr>
          </a:lstStyle>
          <a:p>
            <a:pPr>
              <a:defRPr/>
            </a:pPr>
            <a:endParaRPr lang="en-US"/>
          </a:p>
        </p:txBody>
      </p:sp>
      <p:sp>
        <p:nvSpPr>
          <p:cNvPr id="97285" name="Rectangle 5"/>
          <p:cNvSpPr>
            <a:spLocks noGrp="1" noChangeArrowheads="1"/>
          </p:cNvSpPr>
          <p:nvPr>
            <p:ph type="sldNum" sz="quarter" idx="3"/>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Tahoma" charset="0"/>
              </a:defRPr>
            </a:lvl1pPr>
          </a:lstStyle>
          <a:p>
            <a:fld id="{8A029216-D615-3945-A1F3-D96FC886DA62}" type="slidenum">
              <a:rPr lang="en-US"/>
              <a:pPr/>
              <a:t>‹#›</a:t>
            </a:fld>
            <a:endParaRPr lang="en-US"/>
          </a:p>
        </p:txBody>
      </p:sp>
    </p:spTree>
    <p:extLst>
      <p:ext uri="{BB962C8B-B14F-4D97-AF65-F5344CB8AC3E}">
        <p14:creationId xmlns:p14="http://schemas.microsoft.com/office/powerpoint/2010/main" val="32517263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0834" name="Rectangle 2"/>
          <p:cNvSpPr>
            <a:spLocks noGrp="1" noChangeArrowheads="1"/>
          </p:cNvSpPr>
          <p:nvPr>
            <p:ph type="hdr" sz="quarter"/>
          </p:nvPr>
        </p:nvSpPr>
        <p:spPr bwMode="auto">
          <a:xfrm>
            <a:off x="0" y="0"/>
            <a:ext cx="2967038"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mn-ea"/>
                <a:cs typeface="+mn-cs"/>
              </a:defRPr>
            </a:lvl1pPr>
          </a:lstStyle>
          <a:p>
            <a:pPr>
              <a:defRPr/>
            </a:pPr>
            <a:endParaRPr lang="en-US"/>
          </a:p>
        </p:txBody>
      </p:sp>
      <p:sp>
        <p:nvSpPr>
          <p:cNvPr id="120835" name="Rectangle 3"/>
          <p:cNvSpPr>
            <a:spLocks noGrp="1" noChangeArrowheads="1"/>
          </p:cNvSpPr>
          <p:nvPr>
            <p:ph type="dt" idx="1"/>
          </p:nvPr>
        </p:nvSpPr>
        <p:spPr bwMode="auto">
          <a:xfrm>
            <a:off x="3878263" y="0"/>
            <a:ext cx="2967037" cy="4699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mn-ea"/>
                <a:cs typeface="+mn-cs"/>
              </a:defRPr>
            </a:lvl1pPr>
          </a:lstStyle>
          <a:p>
            <a:pPr>
              <a:defRPr/>
            </a:pPr>
            <a:endParaRPr lang="en-US"/>
          </a:p>
        </p:txBody>
      </p:sp>
      <p:sp>
        <p:nvSpPr>
          <p:cNvPr id="15364" name="Rectangle 4"/>
          <p:cNvSpPr>
            <a:spLocks noGrp="1" noRot="1" noChangeAspect="1" noChangeArrowheads="1" noTextEdit="1"/>
          </p:cNvSpPr>
          <p:nvPr>
            <p:ph type="sldImg" idx="2"/>
          </p:nvPr>
        </p:nvSpPr>
        <p:spPr bwMode="auto">
          <a:xfrm>
            <a:off x="1073150" y="704850"/>
            <a:ext cx="4699000" cy="35242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120837" name="Rectangle 5"/>
          <p:cNvSpPr>
            <a:spLocks noGrp="1" noChangeArrowheads="1"/>
          </p:cNvSpPr>
          <p:nvPr>
            <p:ph type="body" sz="quarter" idx="3"/>
          </p:nvPr>
        </p:nvSpPr>
        <p:spPr bwMode="auto">
          <a:xfrm>
            <a:off x="912813" y="4464050"/>
            <a:ext cx="5019675" cy="42275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0838" name="Rectangle 6"/>
          <p:cNvSpPr>
            <a:spLocks noGrp="1" noChangeArrowheads="1"/>
          </p:cNvSpPr>
          <p:nvPr>
            <p:ph type="ftr" sz="quarter" idx="4"/>
          </p:nvPr>
        </p:nvSpPr>
        <p:spPr bwMode="auto">
          <a:xfrm>
            <a:off x="0" y="8926513"/>
            <a:ext cx="2967038"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mn-ea"/>
                <a:cs typeface="+mn-cs"/>
              </a:defRPr>
            </a:lvl1pPr>
          </a:lstStyle>
          <a:p>
            <a:pPr>
              <a:defRPr/>
            </a:pPr>
            <a:endParaRPr lang="en-US"/>
          </a:p>
        </p:txBody>
      </p:sp>
      <p:sp>
        <p:nvSpPr>
          <p:cNvPr id="120839" name="Rectangle 7"/>
          <p:cNvSpPr>
            <a:spLocks noGrp="1" noChangeArrowheads="1"/>
          </p:cNvSpPr>
          <p:nvPr>
            <p:ph type="sldNum" sz="quarter" idx="5"/>
          </p:nvPr>
        </p:nvSpPr>
        <p:spPr bwMode="auto">
          <a:xfrm>
            <a:off x="3878263" y="8926513"/>
            <a:ext cx="2967037" cy="4699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3EB9031F-EB71-7642-8F3C-6FDC1408CB92}" type="slidenum">
              <a:rPr lang="en-US"/>
              <a:pPr/>
              <a:t>‹#›</a:t>
            </a:fld>
            <a:endParaRPr lang="en-US"/>
          </a:p>
        </p:txBody>
      </p:sp>
    </p:spTree>
    <p:extLst>
      <p:ext uri="{BB962C8B-B14F-4D97-AF65-F5344CB8AC3E}">
        <p14:creationId xmlns:p14="http://schemas.microsoft.com/office/powerpoint/2010/main" val="37862732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ＭＳ Ｐゴシック" pitchFamily="-65" charset="-128"/>
      </a:defRPr>
    </a:lvl1pPr>
    <a:lvl2pPr marL="4572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2pPr>
    <a:lvl3pPr marL="9144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3pPr>
    <a:lvl4pPr marL="13716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4pPr>
    <a:lvl5pPr marL="1828800" algn="l" rtl="0" eaLnBrk="0" fontAlgn="base" hangingPunct="0">
      <a:spcBef>
        <a:spcPct val="30000"/>
      </a:spcBef>
      <a:spcAft>
        <a:spcPct val="0"/>
      </a:spcAft>
      <a:defRPr kumimoji="1" sz="1200" kern="1200">
        <a:solidFill>
          <a:schemeClr val="tx1"/>
        </a:solidFill>
        <a:latin typeface="Arial" pitchFamily="-65" charset="0"/>
        <a:ea typeface="ＭＳ Ｐゴシック" pitchFamily="-65"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sym typeface="Wingdings"/>
              </a:rPr>
              <a:t>Notes:</a:t>
            </a:r>
          </a:p>
          <a:p>
            <a:r>
              <a:rPr lang="en-US" dirty="0" smtClean="0">
                <a:sym typeface="Wingdings"/>
              </a:rPr>
              <a:t>Unlike the regular presentation of a CFG reduce step, dependencies combine one thing from each of stack and buffer</a:t>
            </a:r>
            <a:endParaRPr lang="en-US" dirty="0" smtClean="0"/>
          </a:p>
          <a:p>
            <a:endParaRPr lang="en-US" dirty="0" smtClean="0"/>
          </a:p>
          <a:p>
            <a:r>
              <a:rPr lang="en-US" dirty="0" smtClean="0"/>
              <a:t>The</a:t>
            </a:r>
            <a:r>
              <a:rPr lang="en-US" baseline="0" dirty="0" smtClean="0"/>
              <a:t> simplest form of a shift-reduce dependency parser has 3 actions: shift, and then a left-arc and a right-arc operation.  They are like reductions: They introduce a new dependency arc and reduce the number of items present in the stack or buffer.</a:t>
            </a:r>
          </a:p>
          <a:p>
            <a:r>
              <a:rPr lang="en-US" baseline="0" dirty="0" smtClean="0"/>
              <a:t>If you’ve seen CFG shift-reduce parsers, note that the odd thing here is that the left-arc and right-arc create a dependency from one thing on the stack and one thing at the head of the buffer, rather than from only things on the stack. This simplifies the definition, and has become standard.</a:t>
            </a:r>
          </a:p>
          <a:p>
            <a:r>
              <a:rPr lang="en-US" baseline="0" dirty="0" smtClean="0"/>
              <a:t>This version isn’t the simplest version, but the most widely used version, the so-called “arc-eager” version. In a regular shift reduce parser, a head has to have found all its dependents before it can be attached. In this form, a left head can immediately take a a word as a dependent in the and have it shift onto the stack. It’s dependents will be found later, and then it will be removed with the operation called “reduce”</a:t>
            </a:r>
          </a:p>
          <a:p>
            <a:r>
              <a:rPr lang="en-US" baseline="0" dirty="0" smtClean="0"/>
              <a:t>This version complicates things (the Left-Arc needs a precondition, so you can’t make a dependent of something that is already a dependent of something. But being able to make attachment decisions in both directions immediately like this keeps the stack small and has generally been found to work best in systems that use machine learning classifiers to choose between actions.</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3</a:t>
            </a:fld>
            <a:endParaRPr lang="en-US"/>
          </a:p>
        </p:txBody>
      </p:sp>
    </p:spTree>
    <p:extLst>
      <p:ext uri="{BB962C8B-B14F-4D97-AF65-F5344CB8AC3E}">
        <p14:creationId xmlns:p14="http://schemas.microsoft.com/office/powerpoint/2010/main" val="3617485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a:t>
            </a:r>
            <a:r>
              <a:rPr lang="en-US" baseline="0" dirty="0" smtClean="0"/>
              <a:t> simplest form of a shift-reduce dependency parser has 3 actions: shift, and then a left-arc and a right-arc operation.  They are like reductions: They introduce a new dependency arc and reduce the number of items present in the stack or buffer.</a:t>
            </a:r>
          </a:p>
          <a:p>
            <a:r>
              <a:rPr lang="en-US" baseline="0" dirty="0" smtClean="0"/>
              <a:t>If you’ve seen CFG shift-reduce parsers, note that the odd thing here is that the left-arc and right-arc create a dependency from one thing on the stack and one thing at the head of the buffer, rather than from only things on the stack. This simplifies the definition, and has become standard.</a:t>
            </a:r>
          </a:p>
          <a:p>
            <a:r>
              <a:rPr lang="en-US" baseline="0" dirty="0" smtClean="0"/>
              <a:t>This version isn’t the simplest version, but the most widely used version, the so-called “arc-eager” version. In a regular shift reduce parser, a head has to have found all its dependents before it can be attached. In this form, a left head can immediately take a a word as a dependent in the and have it shift onto the stack. It’s dependents will be found later, and then it will be removed with the operation called “reduce”</a:t>
            </a:r>
          </a:p>
          <a:p>
            <a:r>
              <a:rPr lang="en-US" baseline="0" dirty="0" smtClean="0"/>
              <a:t>This version complicates things (the Left-Arc needs a precondition, so you can’t make a dependent of something that is already a dependent of something. But being able to make attachment decisions in both directions immediately like this keeps the stack small and has generally been found to work best in systems that use machine learning classifiers to choose between actions.</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4</a:t>
            </a:fld>
            <a:endParaRPr lang="en-US"/>
          </a:p>
        </p:txBody>
      </p:sp>
    </p:spTree>
    <p:extLst>
      <p:ext uri="{BB962C8B-B14F-4D97-AF65-F5344CB8AC3E}">
        <p14:creationId xmlns:p14="http://schemas.microsoft.com/office/powerpoint/2010/main" val="36174852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Add other</a:t>
            </a:r>
            <a:r>
              <a:rPr lang="en-US" baseline="0" dirty="0" smtClean="0"/>
              <a:t> features for distance, number of dependents, second thing on buffer, </a:t>
            </a:r>
            <a:r>
              <a:rPr lang="en-US" baseline="0" dirty="0" err="1" smtClean="0"/>
              <a:t>etc</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7</a:t>
            </a:fld>
            <a:endParaRPr lang="en-US"/>
          </a:p>
        </p:txBody>
      </p:sp>
    </p:spTree>
    <p:extLst>
      <p:ext uri="{BB962C8B-B14F-4D97-AF65-F5344CB8AC3E}">
        <p14:creationId xmlns:p14="http://schemas.microsoft.com/office/powerpoint/2010/main" val="18094029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49C5A33C-31B5-4B4E-8A38-BBEE10BCA31F}" type="slidenum">
              <a:rPr lang="en-US" sz="1200"/>
              <a:pPr eaLnBrk="1" hangingPunct="1"/>
              <a:t>8</a:t>
            </a:fld>
            <a:endParaRPr lang="en-US" sz="1200"/>
          </a:p>
        </p:txBody>
      </p:sp>
      <p:sp>
        <p:nvSpPr>
          <p:cNvPr id="98306" name="Rectangle 2"/>
          <p:cNvSpPr>
            <a:spLocks noGrp="1" noRot="1" noChangeAspect="1" noChangeArrowheads="1"/>
          </p:cNvSpPr>
          <p:nvPr>
            <p:ph type="sldImg"/>
          </p:nvPr>
        </p:nvSpPr>
        <p:spPr>
          <a:solidFill>
            <a:srgbClr val="FFFFFF"/>
          </a:solidFill>
          <a:ln/>
        </p:spPr>
      </p:sp>
      <p:sp>
        <p:nvSpPr>
          <p:cNvPr id="98307"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latin typeface="Times New Roman" charset="0"/>
              <a:ea typeface="ＭＳ Ｐゴシック" charset="0"/>
              <a:cs typeface="ＭＳ Ｐゴシック"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Say that most constructions are projective</a:t>
            </a:r>
            <a:r>
              <a:rPr lang="en-US" baseline="0" dirty="0" smtClean="0"/>
              <a:t> though!</a:t>
            </a:r>
            <a:endParaRPr lang="en-US" dirty="0"/>
          </a:p>
        </p:txBody>
      </p:sp>
      <p:sp>
        <p:nvSpPr>
          <p:cNvPr id="4" name="Slide Number Placeholder 3"/>
          <p:cNvSpPr>
            <a:spLocks noGrp="1"/>
          </p:cNvSpPr>
          <p:nvPr>
            <p:ph type="sldNum" sz="quarter" idx="10"/>
          </p:nvPr>
        </p:nvSpPr>
        <p:spPr/>
        <p:txBody>
          <a:bodyPr/>
          <a:lstStyle/>
          <a:p>
            <a:fld id="{3EB9031F-EB71-7642-8F3C-6FDC1408CB92}" type="slidenum">
              <a:rPr lang="en-US" smtClean="0"/>
              <a:pPr/>
              <a:t>10</a:t>
            </a:fld>
            <a:endParaRPr lang="en-US"/>
          </a:p>
        </p:txBody>
      </p:sp>
    </p:spTree>
    <p:extLst>
      <p:ext uri="{BB962C8B-B14F-4D97-AF65-F5344CB8AC3E}">
        <p14:creationId xmlns:p14="http://schemas.microsoft.com/office/powerpoint/2010/main" val="360622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Master" Target="../slideMasters/slideMaster1.xml"/><Relationship Id="rId1" Type="http://schemas.openxmlformats.org/officeDocument/2006/relationships/vmlDrawing" Target="../drawings/vmlDrawing1.v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4572000" y="681037"/>
            <a:ext cx="3890964" cy="1731963"/>
          </a:xfrm>
        </p:spPr>
        <p:txBody>
          <a:bodyPr/>
          <a:lstStyle>
            <a:lvl1pPr algn="ctr">
              <a:defRPr sz="4000" b="1"/>
            </a:lvl1pPr>
          </a:lstStyle>
          <a:p>
            <a:r>
              <a:rPr lang="en-US" smtClean="0"/>
              <a:t>Click to edit Master title style</a:t>
            </a:r>
            <a:endParaRPr lang="en-US" dirty="0"/>
          </a:p>
        </p:txBody>
      </p:sp>
      <p:sp>
        <p:nvSpPr>
          <p:cNvPr id="205827" name="Rectangle 3"/>
          <p:cNvSpPr>
            <a:spLocks noGrp="1" noChangeArrowheads="1"/>
          </p:cNvSpPr>
          <p:nvPr>
            <p:ph type="subTitle" idx="1"/>
          </p:nvPr>
        </p:nvSpPr>
        <p:spPr>
          <a:xfrm>
            <a:off x="4572000" y="3835400"/>
            <a:ext cx="3886200" cy="2235200"/>
          </a:xfrm>
        </p:spPr>
        <p:txBody>
          <a:bodyPr/>
          <a:lstStyle>
            <a:lvl1pPr marL="0" indent="0" algn="ctr">
              <a:spcBef>
                <a:spcPts val="900"/>
              </a:spcBef>
              <a:buFont typeface="Times" pitchFamily="-65" charset="0"/>
              <a:buNone/>
              <a:defRPr sz="3600">
                <a:solidFill>
                  <a:srgbClr val="A50021"/>
                </a:solidFill>
              </a:defRPr>
            </a:lvl1pPr>
          </a:lstStyle>
          <a:p>
            <a:r>
              <a:rPr lang="en-US" smtClean="0"/>
              <a:t>Click to edit Master subtitle style</a:t>
            </a:r>
            <a:endParaRPr lang="en-US" dirty="0"/>
          </a:p>
        </p:txBody>
      </p:sp>
      <p:sp>
        <p:nvSpPr>
          <p:cNvPr id="5" name="Rectangle 4"/>
          <p:cNvSpPr>
            <a:spLocks noGrp="1" noChangeArrowheads="1"/>
          </p:cNvSpPr>
          <p:nvPr>
            <p:ph type="dt" sz="half" idx="10"/>
          </p:nvPr>
        </p:nvSpPr>
        <p:spPr>
          <a:xfrm>
            <a:off x="7239000" y="6273800"/>
            <a:ext cx="1219200" cy="4572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5334000" y="6273800"/>
            <a:ext cx="1905000" cy="457200"/>
          </a:xfrm>
        </p:spPr>
        <p:txBody>
          <a:bodyPr anchor="b"/>
          <a:lstStyle>
            <a:lvl1pPr>
              <a:defRPr>
                <a:solidFill>
                  <a:schemeClr val="bg2"/>
                </a:solidFill>
              </a:defRPr>
            </a:lvl1pPr>
          </a:lstStyle>
          <a:p>
            <a:pPr>
              <a:defRPr/>
            </a:pPr>
            <a:endParaRPr lang="en-US" dirty="0"/>
          </a:p>
        </p:txBody>
      </p:sp>
      <p:pic>
        <p:nvPicPr>
          <p:cNvPr id="9" name="Picture 8" descr="wordcloud2.jpg"/>
          <p:cNvPicPr>
            <a:picLocks noChangeAspect="1"/>
          </p:cNvPicPr>
          <p:nvPr userDrawn="1"/>
        </p:nvPicPr>
        <p:blipFill rotWithShape="1">
          <a:blip r:embed="rId2"/>
          <a:srcRect l="19740" t="8415" r="20308" b="8153"/>
          <a:stretch/>
        </p:blipFill>
        <p:spPr>
          <a:xfrm>
            <a:off x="260136" y="304800"/>
            <a:ext cx="3473664" cy="6255910"/>
          </a:xfrm>
          <a:prstGeom prst="rect">
            <a:avLst/>
          </a:prstGeom>
        </p:spPr>
      </p:pic>
      <p:sp>
        <p:nvSpPr>
          <p:cNvPr id="11" name="Rectangle 6"/>
          <p:cNvSpPr>
            <a:spLocks noGrp="1" noChangeArrowheads="1"/>
          </p:cNvSpPr>
          <p:nvPr>
            <p:ph type="sldNum" sz="quarter" idx="12"/>
          </p:nvPr>
        </p:nvSpPr>
        <p:spPr>
          <a:xfrm>
            <a:off x="4572000" y="6273800"/>
            <a:ext cx="765174" cy="4572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2807211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C1DFA8D9-15F1-AF4D-8149-0C26EB27AC9C}" type="slidenum">
              <a:rPr lang="en-US"/>
              <a:pPr/>
              <a:t>‹#›</a:t>
            </a:fld>
            <a:endParaRPr lang="en-US"/>
          </a:p>
        </p:txBody>
      </p:sp>
    </p:spTree>
    <p:extLst>
      <p:ext uri="{BB962C8B-B14F-4D97-AF65-F5344CB8AC3E}">
        <p14:creationId xmlns:p14="http://schemas.microsoft.com/office/powerpoint/2010/main" val="331698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29450" y="381000"/>
            <a:ext cx="2114550" cy="5867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85800" y="381000"/>
            <a:ext cx="6191250" cy="5867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6857BED9-9427-674C-8047-314E304C86F8}" type="slidenum">
              <a:rPr lang="en-US"/>
              <a:pPr/>
              <a:t>‹#›</a:t>
            </a:fld>
            <a:endParaRPr lang="en-US"/>
          </a:p>
        </p:txBody>
      </p:sp>
    </p:spTree>
    <p:extLst>
      <p:ext uri="{BB962C8B-B14F-4D97-AF65-F5344CB8AC3E}">
        <p14:creationId xmlns:p14="http://schemas.microsoft.com/office/powerpoint/2010/main" val="37430817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752601"/>
            <a:ext cx="8534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4076701"/>
            <a:ext cx="8534400" cy="21717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0" name="Title 1"/>
          <p:cNvSpPr>
            <a:spLocks noGrp="1"/>
          </p:cNvSpPr>
          <p:nvPr>
            <p:ph type="title"/>
          </p:nvPr>
        </p:nvSpPr>
        <p:spPr>
          <a:xfrm>
            <a:off x="1371600" y="304800"/>
            <a:ext cx="74676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3495300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reserve="1">
  <p:cSld name="Completely 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87680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xAndObj">
  <p:cSld name="Title, Text, and Content">
    <p:spTree>
      <p:nvGrpSpPr>
        <p:cNvPr id="1" name=""/>
        <p:cNvGrpSpPr/>
        <p:nvPr/>
      </p:nvGrpSpPr>
      <p:grpSpPr>
        <a:xfrm>
          <a:off x="0" y="0"/>
          <a:ext cx="0" cy="0"/>
          <a:chOff x="0" y="0"/>
          <a:chExt cx="0" cy="0"/>
        </a:xfrm>
      </p:grpSpPr>
      <p:sp>
        <p:nvSpPr>
          <p:cNvPr id="5" name="Rectangle 2"/>
          <p:cNvSpPr>
            <a:spLocks noChangeArrowheads="1"/>
          </p:cNvSpPr>
          <p:nvPr/>
        </p:nvSpPr>
        <p:spPr bwMode="auto">
          <a:xfrm>
            <a:off x="757238" y="1370013"/>
            <a:ext cx="8080375" cy="155575"/>
          </a:xfrm>
          <a:prstGeom prst="rect">
            <a:avLst/>
          </a:prstGeom>
          <a:gradFill rotWithShape="0">
            <a:gsLst>
              <a:gs pos="0">
                <a:srgbClr val="CC0000"/>
              </a:gs>
              <a:gs pos="100000">
                <a:schemeClr val="tx1"/>
              </a:gs>
            </a:gsLst>
            <a:lin ang="0" scaled="1"/>
          </a:gradFill>
          <a:ln w="9525">
            <a:solidFill>
              <a:schemeClr val="tx1"/>
            </a:solidFill>
            <a:miter lim="800000"/>
            <a:headEnd/>
            <a:tailEnd/>
          </a:ln>
        </p:spPr>
        <p:txBody>
          <a:bodyPr wrap="none" anchor="ctr"/>
          <a:lstStyle/>
          <a:p>
            <a:pPr algn="ctr"/>
            <a:endParaRPr lang="en-US">
              <a:solidFill>
                <a:srgbClr val="A50021"/>
              </a:solidFill>
            </a:endParaRPr>
          </a:p>
        </p:txBody>
      </p:sp>
      <p:graphicFrame>
        <p:nvGraphicFramePr>
          <p:cNvPr id="6" name="Object 3"/>
          <p:cNvGraphicFramePr>
            <a:graphicFrameLocks noChangeAspect="1"/>
          </p:cNvGraphicFramePr>
          <p:nvPr/>
        </p:nvGraphicFramePr>
        <p:xfrm>
          <a:off x="173038" y="514350"/>
          <a:ext cx="1050925" cy="1028700"/>
        </p:xfrm>
        <a:graphic>
          <a:graphicData uri="http://schemas.openxmlformats.org/presentationml/2006/ole">
            <mc:AlternateContent xmlns:mc="http://schemas.openxmlformats.org/markup-compatibility/2006">
              <mc:Choice xmlns:v="urn:schemas-microsoft-com:vml" Requires="v">
                <p:oleObj spid="_x0000_s93219" name="Photo Editor Photo" r:id="rId3" imgW="7380952" imgH="7228571" progId="MSPhotoEd.3">
                  <p:embed/>
                </p:oleObj>
              </mc:Choice>
              <mc:Fallback>
                <p:oleObj name="Photo Editor Photo" r:id="rId3" imgW="7380952" imgH="7228571" progId="MSPhotoEd.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3038" y="514350"/>
                        <a:ext cx="1050925" cy="102870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 name="Title 1"/>
          <p:cNvSpPr>
            <a:spLocks noGrp="1"/>
          </p:cNvSpPr>
          <p:nvPr>
            <p:ph type="title"/>
          </p:nvPr>
        </p:nvSpPr>
        <p:spPr>
          <a:xfrm>
            <a:off x="1371600" y="381000"/>
            <a:ext cx="7772400" cy="990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7526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752600"/>
            <a:ext cx="3810000" cy="4495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4"/>
          <p:cNvSpPr>
            <a:spLocks noGrp="1"/>
          </p:cNvSpPr>
          <p:nvPr>
            <p:ph type="dt" sz="half" idx="10"/>
          </p:nvPr>
        </p:nvSpPr>
        <p:spPr/>
        <p:txBody>
          <a:bodyPr/>
          <a:lstStyle>
            <a:lvl1pPr>
              <a:defRPr/>
            </a:lvl1pPr>
          </a:lstStyle>
          <a:p>
            <a:pPr>
              <a:defRPr/>
            </a:pPr>
            <a:endParaRPr lang="en-US"/>
          </a:p>
        </p:txBody>
      </p:sp>
      <p:sp>
        <p:nvSpPr>
          <p:cNvPr id="8" name="Footer Placeholder 5"/>
          <p:cNvSpPr>
            <a:spLocks noGrp="1"/>
          </p:cNvSpPr>
          <p:nvPr>
            <p:ph type="ftr" sz="quarter" idx="11"/>
          </p:nvPr>
        </p:nvSpPr>
        <p:spPr/>
        <p:txBody>
          <a:bodyPr/>
          <a:lstStyle>
            <a:lvl1pPr>
              <a:defRPr/>
            </a:lvl1pPr>
          </a:lstStyle>
          <a:p>
            <a:pPr>
              <a:defRPr/>
            </a:pPr>
            <a:endParaRPr lang="en-US"/>
          </a:p>
        </p:txBody>
      </p:sp>
      <p:sp>
        <p:nvSpPr>
          <p:cNvPr id="9" name="Slide Number Placeholder 6"/>
          <p:cNvSpPr>
            <a:spLocks noGrp="1"/>
          </p:cNvSpPr>
          <p:nvPr>
            <p:ph type="sldNum" sz="quarter" idx="12"/>
          </p:nvPr>
        </p:nvSpPr>
        <p:spPr/>
        <p:txBody>
          <a:bodyPr/>
          <a:lstStyle>
            <a:lvl1pPr>
              <a:defRPr/>
            </a:lvl1pPr>
          </a:lstStyle>
          <a:p>
            <a:pPr>
              <a:defRPr/>
            </a:pPr>
            <a:fld id="{46C4427D-BE88-4845-9C74-731D4B50836A}" type="slidenum">
              <a:rPr lang="en-US"/>
              <a:pPr>
                <a:defRPr/>
              </a:pPr>
              <a:t>‹#›</a:t>
            </a:fld>
            <a:endParaRPr lang="en-US"/>
          </a:p>
        </p:txBody>
      </p:sp>
    </p:spTree>
    <p:extLst>
      <p:ext uri="{BB962C8B-B14F-4D97-AF65-F5344CB8AC3E}">
        <p14:creationId xmlns:p14="http://schemas.microsoft.com/office/powerpoint/2010/main" val="3872029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04800" y="1803400"/>
            <a:ext cx="8534400" cy="4445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a:p>
        </p:txBody>
      </p:sp>
      <p:sp>
        <p:nvSpPr>
          <p:cNvPr id="5" name="Rectangle 6"/>
          <p:cNvSpPr>
            <a:spLocks noGrp="1" noChangeArrowheads="1"/>
          </p:cNvSpPr>
          <p:nvPr>
            <p:ph type="ftr" sz="quarter" idx="11"/>
          </p:nvPr>
        </p:nvSpPr>
        <p:spPr>
          <a:xfrm>
            <a:off x="3048000" y="6324600"/>
            <a:ext cx="2895600" cy="457200"/>
          </a:xfrm>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xfrm>
            <a:off x="304800" y="6324600"/>
            <a:ext cx="1981200" cy="457200"/>
          </a:xfrm>
          <a:ln/>
        </p:spPr>
        <p:txBody>
          <a:bodyPr/>
          <a:lstStyle>
            <a:lvl1pPr>
              <a:defRPr/>
            </a:lvl1pPr>
          </a:lstStyle>
          <a:p>
            <a:fld id="{10F35DC5-7E65-8247-99AB-4E984F8A921E}" type="slidenum">
              <a:rPr lang="en-US"/>
              <a:pPr/>
              <a:t>‹#›</a:t>
            </a:fld>
            <a:endParaRPr lang="en-US"/>
          </a:p>
        </p:txBody>
      </p:sp>
      <p:sp>
        <p:nvSpPr>
          <p:cNvPr id="8" name="Rectangle 2"/>
          <p:cNvSpPr>
            <a:spLocks noChangeArrowheads="1"/>
          </p:cNvSpPr>
          <p:nvPr userDrawn="1"/>
        </p:nvSpPr>
        <p:spPr bwMode="auto">
          <a:xfrm rot="5400000">
            <a:off x="-3406143" y="3406142"/>
            <a:ext cx="6858001" cy="45719"/>
          </a:xfrm>
          <a:prstGeom prst="rect">
            <a:avLst/>
          </a:prstGeom>
          <a:solidFill>
            <a:srgbClr val="A4001D"/>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386176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3200" b="1"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ftr" sz="quarter" idx="11"/>
          </p:nvPr>
        </p:nvSpPr>
        <p:spPr>
          <a:ln/>
        </p:spPr>
        <p:txBody>
          <a:bodyPr/>
          <a:lstStyle>
            <a:lvl1pPr>
              <a:defRPr/>
            </a:lvl1pPr>
          </a:lstStyle>
          <a:p>
            <a:pPr>
              <a:defRPr/>
            </a:pPr>
            <a:endParaRPr lang="en-US"/>
          </a:p>
        </p:txBody>
      </p:sp>
      <p:sp>
        <p:nvSpPr>
          <p:cNvPr id="6" name="Rectangle 7"/>
          <p:cNvSpPr>
            <a:spLocks noGrp="1" noChangeArrowheads="1"/>
          </p:cNvSpPr>
          <p:nvPr>
            <p:ph type="sldNum" sz="quarter" idx="12"/>
          </p:nvPr>
        </p:nvSpPr>
        <p:spPr>
          <a:ln/>
        </p:spPr>
        <p:txBody>
          <a:bodyPr/>
          <a:lstStyle>
            <a:lvl1pPr>
              <a:defRPr/>
            </a:lvl1pPr>
          </a:lstStyle>
          <a:p>
            <a:fld id="{9C2BDC8F-D922-0A4E-AAA0-9C7D97FF3D71}" type="slidenum">
              <a:rPr lang="en-US"/>
              <a:pPr/>
              <a:t>‹#›</a:t>
            </a:fld>
            <a:endParaRPr lang="en-US"/>
          </a:p>
        </p:txBody>
      </p:sp>
    </p:spTree>
    <p:extLst>
      <p:ext uri="{BB962C8B-B14F-4D97-AF65-F5344CB8AC3E}">
        <p14:creationId xmlns:p14="http://schemas.microsoft.com/office/powerpoint/2010/main" val="231173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04800" y="1752600"/>
            <a:ext cx="38862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953000" y="1752600"/>
            <a:ext cx="3886200" cy="4495800"/>
          </a:xfrm>
        </p:spPr>
        <p:txBody>
          <a:bodyPr/>
          <a:lstStyle>
            <a:lvl1pPr>
              <a:defRPr sz="2400"/>
            </a:lvl1pPr>
            <a:lvl2pPr>
              <a:defRPr sz="20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dirty="0"/>
          </a:p>
        </p:txBody>
      </p:sp>
      <p:sp>
        <p:nvSpPr>
          <p:cNvPr id="6" name="Rectangle 6"/>
          <p:cNvSpPr>
            <a:spLocks noGrp="1" noChangeArrowheads="1"/>
          </p:cNvSpPr>
          <p:nvPr>
            <p:ph type="ftr" sz="quarter" idx="11"/>
          </p:nvPr>
        </p:nvSpPr>
        <p:spPr>
          <a:xfrm>
            <a:off x="2819400" y="6324600"/>
            <a:ext cx="3429000" cy="457200"/>
          </a:xfrm>
          <a:ln/>
        </p:spPr>
        <p:txBody>
          <a:bodyPr/>
          <a:lstStyle>
            <a:lvl1pPr>
              <a:defRPr/>
            </a:lvl1pPr>
          </a:lstStyle>
          <a:p>
            <a:pPr>
              <a:defRPr/>
            </a:pPr>
            <a:endParaRPr lang="en-US" dirty="0"/>
          </a:p>
        </p:txBody>
      </p:sp>
      <p:sp>
        <p:nvSpPr>
          <p:cNvPr id="7" name="Rectangle 7"/>
          <p:cNvSpPr>
            <a:spLocks noGrp="1" noChangeArrowheads="1"/>
          </p:cNvSpPr>
          <p:nvPr>
            <p:ph type="sldNum" sz="quarter" idx="12"/>
          </p:nvPr>
        </p:nvSpPr>
        <p:spPr>
          <a:xfrm>
            <a:off x="304800" y="6324600"/>
            <a:ext cx="1981200" cy="457200"/>
          </a:xfrm>
          <a:ln/>
        </p:spPr>
        <p:txBody>
          <a:bodyPr/>
          <a:lstStyle>
            <a:lvl1pPr>
              <a:defRPr/>
            </a:lvl1pPr>
          </a:lstStyle>
          <a:p>
            <a:fld id="{BAC7A63A-31A1-2C4C-95AA-A445DBCAB174}" type="slidenum">
              <a:rPr lang="en-US"/>
              <a:pPr/>
              <a:t>‹#›</a:t>
            </a:fld>
            <a:endParaRPr lang="en-US"/>
          </a:p>
        </p:txBody>
      </p:sp>
      <p:sp>
        <p:nvSpPr>
          <p:cNvPr id="9"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363913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671637"/>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04800" y="2311400"/>
            <a:ext cx="4040188" cy="39624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97425" y="1671637"/>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797425" y="2311400"/>
            <a:ext cx="4041775" cy="3962400"/>
          </a:xfrm>
        </p:spPr>
        <p:txBody>
          <a:bodyPr/>
          <a:lstStyle>
            <a:lvl1pPr>
              <a:defRPr sz="2400"/>
            </a:lvl1pPr>
            <a:lvl2pPr>
              <a:defRPr sz="20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5"/>
          <p:cNvSpPr>
            <a:spLocks noGrp="1" noChangeArrowheads="1"/>
          </p:cNvSpPr>
          <p:nvPr>
            <p:ph type="dt" sz="half" idx="10"/>
          </p:nvPr>
        </p:nvSpPr>
        <p:spPr>
          <a:xfrm>
            <a:off x="6858000" y="6324600"/>
            <a:ext cx="1981200" cy="457200"/>
          </a:xfrm>
          <a:ln/>
        </p:spPr>
        <p:txBody>
          <a:bodyPr/>
          <a:lstStyle>
            <a:lvl1pPr>
              <a:defRPr/>
            </a:lvl1pPr>
          </a:lstStyle>
          <a:p>
            <a:pPr>
              <a:defRPr/>
            </a:pPr>
            <a:endParaRPr lang="en-US" dirty="0"/>
          </a:p>
        </p:txBody>
      </p:sp>
      <p:sp>
        <p:nvSpPr>
          <p:cNvPr id="8" name="Rectangle 6"/>
          <p:cNvSpPr>
            <a:spLocks noGrp="1" noChangeArrowheads="1"/>
          </p:cNvSpPr>
          <p:nvPr>
            <p:ph type="ftr" sz="quarter" idx="11"/>
          </p:nvPr>
        </p:nvSpPr>
        <p:spPr>
          <a:xfrm>
            <a:off x="3124200" y="6324600"/>
            <a:ext cx="28956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xfrm>
            <a:off x="304800" y="6324600"/>
            <a:ext cx="1981200" cy="457200"/>
          </a:xfrm>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
        <p:nvSpPr>
          <p:cNvPr id="11" name="Title 1"/>
          <p:cNvSpPr>
            <a:spLocks noGrp="1"/>
          </p:cNvSpPr>
          <p:nvPr>
            <p:ph type="title"/>
          </p:nvPr>
        </p:nvSpPr>
        <p:spPr>
          <a:xfrm>
            <a:off x="1371600" y="304800"/>
            <a:ext cx="7467600" cy="990600"/>
          </a:xfrm>
        </p:spPr>
        <p:txBody>
          <a:bodyPr/>
          <a:lstStyle/>
          <a:p>
            <a:r>
              <a:rPr lang="en-US" smtClean="0"/>
              <a:t>Click to edit Master title style</a:t>
            </a:r>
            <a:endParaRPr lang="en-US" dirty="0"/>
          </a:p>
        </p:txBody>
      </p:sp>
    </p:spTree>
    <p:extLst>
      <p:ext uri="{BB962C8B-B14F-4D97-AF65-F5344CB8AC3E}">
        <p14:creationId xmlns:p14="http://schemas.microsoft.com/office/powerpoint/2010/main" val="4802758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Rectangle 5"/>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ftr" sz="quarter" idx="11"/>
          </p:nvPr>
        </p:nvSpPr>
        <p:spPr>
          <a:ln/>
        </p:spPr>
        <p:txBody>
          <a:bodyPr/>
          <a:lstStyle>
            <a:lvl1pPr>
              <a:defRPr/>
            </a:lvl1pPr>
          </a:lstStyle>
          <a:p>
            <a:pPr>
              <a:defRPr/>
            </a:pPr>
            <a:endParaRPr lang="en-US"/>
          </a:p>
        </p:txBody>
      </p:sp>
      <p:sp>
        <p:nvSpPr>
          <p:cNvPr id="5" name="Rectangle 7"/>
          <p:cNvSpPr>
            <a:spLocks noGrp="1" noChangeArrowheads="1"/>
          </p:cNvSpPr>
          <p:nvPr>
            <p:ph type="sldNum" sz="quarter" idx="12"/>
          </p:nvPr>
        </p:nvSpPr>
        <p:spPr>
          <a:ln/>
        </p:spPr>
        <p:txBody>
          <a:bodyPr/>
          <a:lstStyle>
            <a:lvl1pPr>
              <a:defRPr/>
            </a:lvl1pPr>
          </a:lstStyle>
          <a:p>
            <a:fld id="{03BC7101-16EA-C942-850C-355264FDE9E8}" type="slidenum">
              <a:rPr lang="en-US"/>
              <a:pPr/>
              <a:t>‹#›</a:t>
            </a:fld>
            <a:endParaRPr lang="en-US"/>
          </a:p>
        </p:txBody>
      </p:sp>
      <p:sp>
        <p:nvSpPr>
          <p:cNvPr id="6"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118628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ftr" sz="quarter" idx="11"/>
          </p:nvPr>
        </p:nvSpPr>
        <p:spPr>
          <a:ln/>
        </p:spPr>
        <p:txBody>
          <a:bodyPr/>
          <a:lstStyle>
            <a:lvl1pPr>
              <a:defRPr/>
            </a:lvl1pPr>
          </a:lstStyle>
          <a:p>
            <a:pPr>
              <a:defRPr/>
            </a:pPr>
            <a:endParaRPr lang="en-US"/>
          </a:p>
        </p:txBody>
      </p:sp>
      <p:sp>
        <p:nvSpPr>
          <p:cNvPr id="4" name="Rectangle 7"/>
          <p:cNvSpPr>
            <a:spLocks noGrp="1" noChangeArrowheads="1"/>
          </p:cNvSpPr>
          <p:nvPr>
            <p:ph type="sldNum" sz="quarter" idx="12"/>
          </p:nvPr>
        </p:nvSpPr>
        <p:spPr>
          <a:ln/>
        </p:spPr>
        <p:txBody>
          <a:bodyPr/>
          <a:lstStyle>
            <a:lvl1pPr>
              <a:defRPr/>
            </a:lvl1pPr>
          </a:lstStyle>
          <a:p>
            <a:fld id="{B228E5E2-1321-4548-96C8-615581C5A8C2}" type="slidenum">
              <a:rPr lang="en-US"/>
              <a:pPr/>
              <a:t>‹#›</a:t>
            </a:fld>
            <a:endParaRPr lang="en-US"/>
          </a:p>
        </p:txBody>
      </p:sp>
    </p:spTree>
    <p:extLst>
      <p:ext uri="{BB962C8B-B14F-4D97-AF65-F5344CB8AC3E}">
        <p14:creationId xmlns:p14="http://schemas.microsoft.com/office/powerpoint/2010/main" val="394127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1905000"/>
            <a:ext cx="3008313" cy="1162051"/>
          </a:xfrm>
        </p:spPr>
        <p:txBody>
          <a:bodyPr/>
          <a:lstStyle>
            <a:lvl1pPr algn="l">
              <a:defRPr sz="2000" b="1"/>
            </a:lvl1pPr>
          </a:lstStyle>
          <a:p>
            <a:r>
              <a:rPr lang="en-US" smtClean="0"/>
              <a:t>Click to edit Master title style</a:t>
            </a:r>
            <a:endParaRPr lang="en-US" dirty="0"/>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3124201"/>
            <a:ext cx="3008313" cy="300196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83729988-E849-C549-AA67-252EA40F09C2}" type="slidenum">
              <a:rPr lang="en-US"/>
              <a:pPr/>
              <a:t>‹#›</a:t>
            </a:fld>
            <a:endParaRPr lang="en-US"/>
          </a:p>
        </p:txBody>
      </p:sp>
      <p:sp>
        <p:nvSpPr>
          <p:cNvPr id="8" name="Rectangle 2"/>
          <p:cNvSpPr>
            <a:spLocks noChangeArrowheads="1"/>
          </p:cNvSpPr>
          <p:nvPr userDrawn="1"/>
        </p:nvSpPr>
        <p:spPr bwMode="auto">
          <a:xfrm rot="5400000">
            <a:off x="-3406143" y="3406142"/>
            <a:ext cx="6858001" cy="4571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a:solidFill>
                <a:srgbClr val="A50021"/>
              </a:solidFill>
              <a:ea typeface="+mn-ea"/>
              <a:cs typeface="+mn-cs"/>
            </a:endParaRPr>
          </a:p>
        </p:txBody>
      </p:sp>
    </p:spTree>
    <p:extLst>
      <p:ext uri="{BB962C8B-B14F-4D97-AF65-F5344CB8AC3E}">
        <p14:creationId xmlns:p14="http://schemas.microsoft.com/office/powerpoint/2010/main" val="2833127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Drag picture to placeholder or click icon to add</a:t>
            </a:r>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497882B1-C6D6-A945-BB8B-B7B1B12471B5}" type="slidenum">
              <a:rPr lang="en-US"/>
              <a:pPr/>
              <a:t>‹#›</a:t>
            </a:fld>
            <a:endParaRPr lang="en-US"/>
          </a:p>
        </p:txBody>
      </p:sp>
    </p:spTree>
    <p:extLst>
      <p:ext uri="{BB962C8B-B14F-4D97-AF65-F5344CB8AC3E}">
        <p14:creationId xmlns:p14="http://schemas.microsoft.com/office/powerpoint/2010/main" val="150604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3"/>
          <p:cNvSpPr>
            <a:spLocks noGrp="1" noChangeArrowheads="1"/>
          </p:cNvSpPr>
          <p:nvPr>
            <p:ph type="title"/>
          </p:nvPr>
        </p:nvSpPr>
        <p:spPr bwMode="auto">
          <a:xfrm>
            <a:off x="1447800" y="304800"/>
            <a:ext cx="7391400"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en-US" dirty="0"/>
          </a:p>
        </p:txBody>
      </p:sp>
      <p:sp>
        <p:nvSpPr>
          <p:cNvPr id="1029" name="Rectangle 4"/>
          <p:cNvSpPr>
            <a:spLocks noGrp="1" noChangeArrowheads="1"/>
          </p:cNvSpPr>
          <p:nvPr>
            <p:ph type="body" idx="1"/>
          </p:nvPr>
        </p:nvSpPr>
        <p:spPr bwMode="auto">
          <a:xfrm>
            <a:off x="304800" y="1752600"/>
            <a:ext cx="85344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04805" name="Rectangle 5"/>
          <p:cNvSpPr>
            <a:spLocks noGrp="1" noChangeArrowheads="1"/>
          </p:cNvSpPr>
          <p:nvPr>
            <p:ph type="dt" sz="half" idx="2"/>
          </p:nvPr>
        </p:nvSpPr>
        <p:spPr bwMode="auto">
          <a:xfrm>
            <a:off x="6858000" y="62484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mn-lt"/>
                <a:ea typeface="+mn-ea"/>
                <a:cs typeface="+mn-cs"/>
              </a:defRPr>
            </a:lvl1pPr>
          </a:lstStyle>
          <a:p>
            <a:pPr>
              <a:defRPr/>
            </a:pPr>
            <a:endParaRPr lang="en-US" dirty="0"/>
          </a:p>
        </p:txBody>
      </p:sp>
      <p:sp>
        <p:nvSpPr>
          <p:cNvPr id="204806" name="Rectangle 6"/>
          <p:cNvSpPr>
            <a:spLocks noGrp="1" noChangeArrowheads="1"/>
          </p:cNvSpPr>
          <p:nvPr>
            <p:ph type="ftr" sz="quarter" idx="3"/>
          </p:nvPr>
        </p:nvSpPr>
        <p:spPr bwMode="auto">
          <a:xfrm>
            <a:off x="2667000" y="6248400"/>
            <a:ext cx="3886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mn-lt"/>
                <a:ea typeface="+mn-ea"/>
                <a:cs typeface="+mn-cs"/>
              </a:defRPr>
            </a:lvl1pPr>
          </a:lstStyle>
          <a:p>
            <a:pPr>
              <a:defRPr/>
            </a:pPr>
            <a:endParaRPr lang="en-US" dirty="0"/>
          </a:p>
        </p:txBody>
      </p:sp>
      <p:sp>
        <p:nvSpPr>
          <p:cNvPr id="204807" name="Rectangle 7"/>
          <p:cNvSpPr>
            <a:spLocks noGrp="1" noChangeArrowheads="1"/>
          </p:cNvSpPr>
          <p:nvPr>
            <p:ph type="sldNum" sz="quarter" idx="4"/>
          </p:nvPr>
        </p:nvSpPr>
        <p:spPr bwMode="auto">
          <a:xfrm>
            <a:off x="304800" y="6248400"/>
            <a:ext cx="19812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atin typeface="+mn-lt"/>
              </a:defRPr>
            </a:lvl1pPr>
          </a:lstStyle>
          <a:p>
            <a:fld id="{91F816EA-24CC-2048-859A-C5EA9F275392}" type="slidenum">
              <a:rPr lang="en-US" smtClean="0"/>
              <a:pPr/>
              <a:t>‹#›</a:t>
            </a:fld>
            <a:endParaRPr lang="en-US" dirty="0"/>
          </a:p>
        </p:txBody>
      </p:sp>
      <p:pic>
        <p:nvPicPr>
          <p:cNvPr id="10" name="Picture 9"/>
          <p:cNvPicPr>
            <a:picLocks noChangeAspect="1"/>
          </p:cNvPicPr>
          <p:nvPr/>
        </p:nvPicPr>
        <p:blipFill>
          <a:blip r:embed="rId16"/>
          <a:stretch>
            <a:fillRect/>
          </a:stretch>
        </p:blipFill>
        <p:spPr>
          <a:xfrm>
            <a:off x="155195" y="304800"/>
            <a:ext cx="1059656" cy="1066800"/>
          </a:xfrm>
          <a:prstGeom prst="rect">
            <a:avLst/>
          </a:prstGeom>
        </p:spPr>
      </p:pic>
      <p:sp>
        <p:nvSpPr>
          <p:cNvPr id="8" name="TextBox 7"/>
          <p:cNvSpPr txBox="1"/>
          <p:nvPr/>
        </p:nvSpPr>
        <p:spPr>
          <a:xfrm>
            <a:off x="37323" y="11667"/>
            <a:ext cx="1295400" cy="261610"/>
          </a:xfrm>
          <a:prstGeom prst="rect">
            <a:avLst/>
          </a:prstGeom>
          <a:noFill/>
        </p:spPr>
        <p:txBody>
          <a:bodyPr wrap="square" lIns="0" rIns="0" rtlCol="0">
            <a:spAutoFit/>
          </a:bodyPr>
          <a:lstStyle/>
          <a:p>
            <a:pPr algn="ctr"/>
            <a:r>
              <a:rPr lang="en-US" sz="1100" dirty="0" smtClean="0">
                <a:solidFill>
                  <a:srgbClr val="A4001D"/>
                </a:solidFill>
                <a:latin typeface="+mn-lt"/>
              </a:rPr>
              <a:t>Christopher Manning</a:t>
            </a:r>
            <a:endParaRPr lang="en-US" sz="1100" dirty="0">
              <a:solidFill>
                <a:srgbClr val="A4001D"/>
              </a:solidFill>
              <a:latin typeface="+mn-lt"/>
            </a:endParaRPr>
          </a:p>
        </p:txBody>
      </p:sp>
    </p:spTree>
  </p:cSld>
  <p:clrMap bg1="lt1" tx1="dk1" bg2="lt2" tx2="dk2" accent1="accent1" accent2="accent2" accent3="accent3" accent4="accent4" accent5="accent5" accent6="accent6" hlink="hlink" folHlink="folHlink"/>
  <p:sldLayoutIdLst>
    <p:sldLayoutId id="2147483710"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2" r:id="rId13"/>
    <p:sldLayoutId id="2147483713" r:id="rId14"/>
  </p:sldLayoutIdLst>
  <p:timing>
    <p:tnLst>
      <p:par>
        <p:cTn id="1" dur="indefinite" restart="never" nodeType="tmRoot"/>
      </p:par>
    </p:tnLst>
  </p:timing>
  <p:hf hdr="0" ftr="0" dt="0"/>
  <p:txStyles>
    <p:titleStyle>
      <a:lvl1pPr algn="l" rtl="0" eaLnBrk="1" fontAlgn="base" hangingPunct="1">
        <a:spcBef>
          <a:spcPct val="0"/>
        </a:spcBef>
        <a:spcAft>
          <a:spcPct val="0"/>
        </a:spcAft>
        <a:defRPr sz="3200" b="1">
          <a:solidFill>
            <a:schemeClr val="tx1"/>
          </a:solidFill>
          <a:latin typeface="+mj-lt"/>
          <a:ea typeface="ＭＳ Ｐゴシック" pitchFamily="-65" charset="-128"/>
          <a:cs typeface="ＭＳ Ｐゴシック" pitchFamily="-65" charset="-128"/>
        </a:defRPr>
      </a:lvl1pPr>
      <a:lvl2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2pPr>
      <a:lvl3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3pPr>
      <a:lvl4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4pPr>
      <a:lvl5pPr algn="l" rtl="0" eaLnBrk="1" fontAlgn="base" hangingPunct="1">
        <a:spcBef>
          <a:spcPct val="0"/>
        </a:spcBef>
        <a:spcAft>
          <a:spcPct val="0"/>
        </a:spcAft>
        <a:defRPr sz="3600">
          <a:solidFill>
            <a:schemeClr val="tx1"/>
          </a:solidFill>
          <a:latin typeface="Lucida Sans" pitchFamily="-65" charset="0"/>
          <a:ea typeface="ＭＳ Ｐゴシック" pitchFamily="-65" charset="-128"/>
          <a:cs typeface="ＭＳ Ｐゴシック" pitchFamily="-65" charset="-128"/>
        </a:defRPr>
      </a:lvl5pPr>
      <a:lvl6pPr marL="457200" algn="l" rtl="0" eaLnBrk="1" fontAlgn="base" hangingPunct="1">
        <a:spcBef>
          <a:spcPct val="0"/>
        </a:spcBef>
        <a:spcAft>
          <a:spcPct val="0"/>
        </a:spcAft>
        <a:defRPr sz="3600">
          <a:solidFill>
            <a:schemeClr val="tx1"/>
          </a:solidFill>
          <a:latin typeface="Lucida Sans" pitchFamily="-65" charset="0"/>
        </a:defRPr>
      </a:lvl6pPr>
      <a:lvl7pPr marL="914400" algn="l" rtl="0" eaLnBrk="1" fontAlgn="base" hangingPunct="1">
        <a:spcBef>
          <a:spcPct val="0"/>
        </a:spcBef>
        <a:spcAft>
          <a:spcPct val="0"/>
        </a:spcAft>
        <a:defRPr sz="3600">
          <a:solidFill>
            <a:schemeClr val="tx1"/>
          </a:solidFill>
          <a:latin typeface="Lucida Sans" pitchFamily="-65" charset="0"/>
        </a:defRPr>
      </a:lvl7pPr>
      <a:lvl8pPr marL="1371600" algn="l" rtl="0" eaLnBrk="1" fontAlgn="base" hangingPunct="1">
        <a:spcBef>
          <a:spcPct val="0"/>
        </a:spcBef>
        <a:spcAft>
          <a:spcPct val="0"/>
        </a:spcAft>
        <a:defRPr sz="3600">
          <a:solidFill>
            <a:schemeClr val="tx1"/>
          </a:solidFill>
          <a:latin typeface="Lucida Sans" pitchFamily="-65" charset="0"/>
        </a:defRPr>
      </a:lvl8pPr>
      <a:lvl9pPr marL="1828800" algn="l" rtl="0" eaLnBrk="1" fontAlgn="base" hangingPunct="1">
        <a:spcBef>
          <a:spcPct val="0"/>
        </a:spcBef>
        <a:spcAft>
          <a:spcPct val="0"/>
        </a:spcAft>
        <a:defRPr sz="3600">
          <a:solidFill>
            <a:schemeClr val="tx1"/>
          </a:solidFill>
          <a:latin typeface="Lucida Sans" pitchFamily="-65" charset="0"/>
        </a:defRPr>
      </a:lvl9pPr>
    </p:titleStyle>
    <p:bodyStyle>
      <a:lvl1pPr marL="342900" indent="-342900" algn="l" rtl="0" eaLnBrk="1" fontAlgn="base" hangingPunct="1">
        <a:spcBef>
          <a:spcPct val="20000"/>
        </a:spcBef>
        <a:spcAft>
          <a:spcPct val="0"/>
        </a:spcAft>
        <a:buClr>
          <a:srgbClr val="CC0000"/>
        </a:buClr>
        <a:buFont typeface="Times" charset="0"/>
        <a:buChar char="•"/>
        <a:defRPr sz="2400">
          <a:solidFill>
            <a:schemeClr val="tx1"/>
          </a:solidFill>
          <a:latin typeface="+mn-lt"/>
          <a:ea typeface="ＭＳ Ｐゴシック" pitchFamily="-65" charset="-128"/>
          <a:cs typeface="ＭＳ Ｐゴシック" pitchFamily="-65" charset="-128"/>
        </a:defRPr>
      </a:lvl1pPr>
      <a:lvl2pPr marL="685800" indent="-228600" algn="l" rtl="0" eaLnBrk="1" fontAlgn="base" hangingPunct="1">
        <a:spcBef>
          <a:spcPct val="20000"/>
        </a:spcBef>
        <a:spcAft>
          <a:spcPct val="0"/>
        </a:spcAft>
        <a:buClr>
          <a:schemeClr val="tx1"/>
        </a:buClr>
        <a:buFont typeface="Times" charset="0"/>
        <a:buChar char="•"/>
        <a:defRPr sz="2000">
          <a:solidFill>
            <a:schemeClr val="tx1"/>
          </a:solidFill>
          <a:latin typeface="+mn-lt"/>
          <a:ea typeface="ＭＳ Ｐゴシック" pitchFamily="-65" charset="-128"/>
        </a:defRPr>
      </a:lvl2pPr>
      <a:lvl3pPr marL="1028700" indent="-228600" algn="l" rtl="0" eaLnBrk="1" fontAlgn="base" hangingPunct="1">
        <a:spcBef>
          <a:spcPct val="20000"/>
        </a:spcBef>
        <a:spcAft>
          <a:spcPct val="0"/>
        </a:spcAft>
        <a:buClr>
          <a:srgbClr val="CC0000"/>
        </a:buClr>
        <a:buFont typeface="Times" charset="0"/>
        <a:buChar char="•"/>
        <a:defRPr sz="2000">
          <a:solidFill>
            <a:schemeClr val="tx1"/>
          </a:solidFill>
          <a:latin typeface="+mn-lt"/>
          <a:ea typeface="ＭＳ Ｐゴシック" pitchFamily="-65" charset="-128"/>
        </a:defRPr>
      </a:lvl3pPr>
      <a:lvl4pPr marL="1371600" indent="-228600" algn="l" rtl="0" eaLnBrk="1" fontAlgn="base" hangingPunct="1">
        <a:spcBef>
          <a:spcPct val="20000"/>
        </a:spcBef>
        <a:spcAft>
          <a:spcPct val="0"/>
        </a:spcAft>
        <a:buClr>
          <a:schemeClr val="tx1"/>
        </a:buClr>
        <a:buFont typeface="Times" charset="0"/>
        <a:buChar char="•"/>
        <a:defRPr>
          <a:solidFill>
            <a:schemeClr val="tx1"/>
          </a:solidFill>
          <a:latin typeface="+mn-lt"/>
          <a:ea typeface="ＭＳ Ｐゴシック" pitchFamily="-65" charset="-128"/>
        </a:defRPr>
      </a:lvl4pPr>
      <a:lvl5pPr marL="1714500" indent="-228600" algn="l" rtl="0" eaLnBrk="1" fontAlgn="base" hangingPunct="1">
        <a:spcBef>
          <a:spcPct val="20000"/>
        </a:spcBef>
        <a:spcAft>
          <a:spcPct val="0"/>
        </a:spcAft>
        <a:buClr>
          <a:srgbClr val="CC0000"/>
        </a:buClr>
        <a:buFont typeface="Times" charset="0"/>
        <a:buChar char="•"/>
        <a:defRPr>
          <a:solidFill>
            <a:schemeClr val="tx1"/>
          </a:solidFill>
          <a:latin typeface="+mn-lt"/>
          <a:ea typeface="ＭＳ Ｐゴシック" pitchFamily="-65" charset="-128"/>
        </a:defRPr>
      </a:lvl5pPr>
      <a:lvl6pPr marL="21717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6pPr>
      <a:lvl7pPr marL="26289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7pPr>
      <a:lvl8pPr marL="30861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8pPr>
      <a:lvl9pPr marL="3543300" indent="-228600" algn="l" rtl="0" eaLnBrk="1" fontAlgn="base" hangingPunct="1">
        <a:spcBef>
          <a:spcPct val="20000"/>
        </a:spcBef>
        <a:spcAft>
          <a:spcPct val="0"/>
        </a:spcAft>
        <a:buClr>
          <a:srgbClr val="CC0000"/>
        </a:buClr>
        <a:buFont typeface="Times" pitchFamily="-65" charset="0"/>
        <a:buChar char="•"/>
        <a:defRPr sz="1400">
          <a:solidFill>
            <a:schemeClr val="tx1"/>
          </a:solidFill>
          <a:latin typeface="+mn-lt"/>
          <a:ea typeface="ＭＳ Ｐゴシック" pitchFamily="-65"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Greedy Transition-Based Parsing</a:t>
            </a:r>
            <a:endParaRPr lang="en-US" dirty="0"/>
          </a:p>
        </p:txBody>
      </p:sp>
      <p:sp>
        <p:nvSpPr>
          <p:cNvPr id="5" name="Subtitle 4"/>
          <p:cNvSpPr>
            <a:spLocks noGrp="1"/>
          </p:cNvSpPr>
          <p:nvPr>
            <p:ph type="subTitle" idx="1"/>
          </p:nvPr>
        </p:nvSpPr>
        <p:spPr/>
        <p:txBody>
          <a:bodyPr/>
          <a:lstStyle/>
          <a:p>
            <a:r>
              <a:rPr lang="en-US" dirty="0" err="1" smtClean="0"/>
              <a:t>MaltParser</a:t>
            </a:r>
            <a:endParaRPr lang="en-US" dirty="0"/>
          </a:p>
        </p:txBody>
      </p:sp>
    </p:spTree>
    <p:extLst>
      <p:ext uri="{BB962C8B-B14F-4D97-AF65-F5344CB8AC3E}">
        <p14:creationId xmlns:p14="http://schemas.microsoft.com/office/powerpoint/2010/main" val="23415771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304800" y="1752600"/>
            <a:ext cx="8534400" cy="2438399"/>
          </a:xfrm>
        </p:spPr>
        <p:txBody>
          <a:bodyPr/>
          <a:lstStyle/>
          <a:p>
            <a:r>
              <a:rPr lang="en-US" dirty="0" smtClean="0"/>
              <a:t>Dependencies from a CFG tree using heads, must be </a:t>
            </a:r>
            <a:r>
              <a:rPr lang="en-US" dirty="0" smtClean="0">
                <a:solidFill>
                  <a:srgbClr val="35ACA2"/>
                </a:solidFill>
              </a:rPr>
              <a:t>projective</a:t>
            </a:r>
          </a:p>
          <a:p>
            <a:pPr lvl="1"/>
            <a:r>
              <a:rPr lang="en-US" dirty="0" smtClean="0"/>
              <a:t>There must not be any crossing dependency arcs when the words are laid out in their linear order, with all arcs above the words.</a:t>
            </a:r>
          </a:p>
          <a:p>
            <a:r>
              <a:rPr lang="en-US" dirty="0" smtClean="0"/>
              <a:t>But dependency theory normally does allow non-projective structures to account for displaced constituents</a:t>
            </a:r>
          </a:p>
          <a:p>
            <a:pPr lvl="1"/>
            <a:r>
              <a:rPr lang="en-US" dirty="0" smtClean="0"/>
              <a:t>You can’t easily get the semantics of certain constructions right without these </a:t>
            </a:r>
            <a:r>
              <a:rPr lang="en-US" dirty="0" err="1" smtClean="0"/>
              <a:t>nonprojective</a:t>
            </a:r>
            <a:r>
              <a:rPr lang="en-US" dirty="0" smtClean="0"/>
              <a:t> dependencies</a:t>
            </a:r>
            <a:endParaRPr lang="en-US" dirty="0"/>
          </a:p>
        </p:txBody>
      </p:sp>
      <p:sp>
        <p:nvSpPr>
          <p:cNvPr id="3" name="Text Placeholder 2"/>
          <p:cNvSpPr>
            <a:spLocks noGrp="1"/>
          </p:cNvSpPr>
          <p:nvPr>
            <p:ph type="body" sz="half" idx="2"/>
          </p:nvPr>
        </p:nvSpPr>
        <p:spPr>
          <a:xfrm>
            <a:off x="304800" y="5791200"/>
            <a:ext cx="8534400" cy="838200"/>
          </a:xfrm>
        </p:spPr>
        <p:txBody>
          <a:bodyPr/>
          <a:lstStyle/>
          <a:p>
            <a:pPr marL="0" indent="0">
              <a:buNone/>
            </a:pPr>
            <a:r>
              <a:rPr lang="en-US" sz="3600" dirty="0" smtClean="0"/>
              <a:t>Who did Bill buy the coffee from yesterday ?</a:t>
            </a:r>
            <a:endParaRPr lang="en-US" sz="3600" dirty="0"/>
          </a:p>
        </p:txBody>
      </p:sp>
      <p:sp>
        <p:nvSpPr>
          <p:cNvPr id="5" name="Title 4"/>
          <p:cNvSpPr>
            <a:spLocks noGrp="1"/>
          </p:cNvSpPr>
          <p:nvPr>
            <p:ph type="title"/>
          </p:nvPr>
        </p:nvSpPr>
        <p:spPr/>
        <p:txBody>
          <a:bodyPr/>
          <a:lstStyle/>
          <a:p>
            <a:r>
              <a:rPr lang="en-US" dirty="0" smtClean="0"/>
              <a:t>Projectivity</a:t>
            </a:r>
            <a:endParaRPr lang="en-US" dirty="0"/>
          </a:p>
        </p:txBody>
      </p:sp>
      <p:sp>
        <p:nvSpPr>
          <p:cNvPr id="7" name="Freeform 7"/>
          <p:cNvSpPr>
            <a:spLocks/>
          </p:cNvSpPr>
          <p:nvPr/>
        </p:nvSpPr>
        <p:spPr bwMode="auto">
          <a:xfrm>
            <a:off x="1752600" y="5334000"/>
            <a:ext cx="1143000" cy="621792"/>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9" name="Freeform 7"/>
          <p:cNvSpPr>
            <a:spLocks/>
          </p:cNvSpPr>
          <p:nvPr/>
        </p:nvSpPr>
        <p:spPr bwMode="auto">
          <a:xfrm>
            <a:off x="2362200" y="5638800"/>
            <a:ext cx="381000" cy="30480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0" name="Freeform 13"/>
          <p:cNvSpPr>
            <a:spLocks/>
          </p:cNvSpPr>
          <p:nvPr/>
        </p:nvSpPr>
        <p:spPr bwMode="auto">
          <a:xfrm>
            <a:off x="3124200" y="4846320"/>
            <a:ext cx="4267200" cy="109728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1" name="Freeform 7"/>
          <p:cNvSpPr>
            <a:spLocks/>
          </p:cNvSpPr>
          <p:nvPr/>
        </p:nvSpPr>
        <p:spPr bwMode="auto">
          <a:xfrm>
            <a:off x="3886200" y="5715000"/>
            <a:ext cx="838200" cy="22860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2" name="Freeform 13"/>
          <p:cNvSpPr>
            <a:spLocks/>
          </p:cNvSpPr>
          <p:nvPr/>
        </p:nvSpPr>
        <p:spPr bwMode="auto">
          <a:xfrm>
            <a:off x="3352800" y="5181600"/>
            <a:ext cx="2438400" cy="76200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3" name="Freeform 13"/>
          <p:cNvSpPr>
            <a:spLocks/>
          </p:cNvSpPr>
          <p:nvPr/>
        </p:nvSpPr>
        <p:spPr bwMode="auto">
          <a:xfrm>
            <a:off x="3505200" y="5486400"/>
            <a:ext cx="1447800" cy="429768"/>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4" name="Freeform 7"/>
          <p:cNvSpPr>
            <a:spLocks/>
          </p:cNvSpPr>
          <p:nvPr/>
        </p:nvSpPr>
        <p:spPr bwMode="auto">
          <a:xfrm>
            <a:off x="914400" y="4572000"/>
            <a:ext cx="5257800" cy="1383792"/>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28575" cmpd="sng">
            <a:solidFill>
              <a:srgbClr val="A4001D"/>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15" name="Freeform 13"/>
          <p:cNvSpPr>
            <a:spLocks/>
          </p:cNvSpPr>
          <p:nvPr/>
        </p:nvSpPr>
        <p:spPr bwMode="auto">
          <a:xfrm>
            <a:off x="2971800" y="4495800"/>
            <a:ext cx="5562600" cy="144780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Tree>
    <p:extLst>
      <p:ext uri="{BB962C8B-B14F-4D97-AF65-F5344CB8AC3E}">
        <p14:creationId xmlns:p14="http://schemas.microsoft.com/office/powerpoint/2010/main" val="194885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20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20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20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2000"/>
                                        <p:tgtEl>
                                          <p:spTgt spid="1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20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2000"/>
                                        <p:tgtEl>
                                          <p:spTgt spid="1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4"/>
                                        </p:tgtEl>
                                        <p:attrNameLst>
                                          <p:attrName>style.visibility</p:attrName>
                                        </p:attrNameLst>
                                      </p:cBhvr>
                                      <p:to>
                                        <p:strVal val="visible"/>
                                      </p:to>
                                    </p:set>
                                    <p:animEffect transition="in" filter="fade">
                                      <p:cBhvr>
                                        <p:cTn id="3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P spid="12" grpId="0" animBg="1"/>
      <p:bldP spid="13"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Handling non-projectivity</a:t>
            </a:r>
            <a:endParaRPr lang="en-US" dirty="0"/>
          </a:p>
        </p:txBody>
      </p:sp>
      <p:sp>
        <p:nvSpPr>
          <p:cNvPr id="6" name="Content Placeholder 5"/>
          <p:cNvSpPr>
            <a:spLocks noGrp="1"/>
          </p:cNvSpPr>
          <p:nvPr>
            <p:ph idx="1"/>
          </p:nvPr>
        </p:nvSpPr>
        <p:spPr/>
        <p:txBody>
          <a:bodyPr/>
          <a:lstStyle/>
          <a:p>
            <a:r>
              <a:rPr lang="en-US" dirty="0" smtClean="0"/>
              <a:t>The arc-eager algorithm we presented only builds projective dependency trees</a:t>
            </a:r>
          </a:p>
          <a:p>
            <a:r>
              <a:rPr lang="en-US" dirty="0" smtClean="0"/>
              <a:t>Possible directions to head:</a:t>
            </a:r>
          </a:p>
          <a:p>
            <a:pPr marL="914400" lvl="1" indent="-457200">
              <a:buFont typeface="+mj-lt"/>
              <a:buAutoNum type="arabicPeriod"/>
            </a:pPr>
            <a:r>
              <a:rPr lang="en-US" dirty="0" smtClean="0"/>
              <a:t>Just declare defeat on </a:t>
            </a:r>
            <a:r>
              <a:rPr lang="en-US" dirty="0" err="1" smtClean="0"/>
              <a:t>nonprojective</a:t>
            </a:r>
            <a:r>
              <a:rPr lang="en-US" dirty="0" smtClean="0"/>
              <a:t> arcs</a:t>
            </a:r>
          </a:p>
          <a:p>
            <a:pPr marL="914400" lvl="1" indent="-457200">
              <a:buFont typeface="+mj-lt"/>
              <a:buAutoNum type="arabicPeriod"/>
            </a:pPr>
            <a:r>
              <a:rPr lang="en-US" dirty="0" smtClean="0"/>
              <a:t>Use a dependency formalism which only admits projective representations (a CFG doesn’t represent such structures…)</a:t>
            </a:r>
          </a:p>
          <a:p>
            <a:pPr marL="914400" lvl="1" indent="-457200">
              <a:buFont typeface="+mj-lt"/>
              <a:buAutoNum type="arabicPeriod"/>
            </a:pPr>
            <a:r>
              <a:rPr lang="en-US" dirty="0" smtClean="0"/>
              <a:t>Use a postprocessor to a projective dependency parsing algorithm to identify and resolve </a:t>
            </a:r>
            <a:r>
              <a:rPr lang="en-US" dirty="0" err="1" smtClean="0"/>
              <a:t>nonprojective</a:t>
            </a:r>
            <a:r>
              <a:rPr lang="en-US" dirty="0" smtClean="0"/>
              <a:t> links</a:t>
            </a:r>
          </a:p>
          <a:p>
            <a:pPr marL="914400" lvl="1" indent="-457200">
              <a:buFont typeface="+mj-lt"/>
              <a:buAutoNum type="arabicPeriod"/>
            </a:pPr>
            <a:r>
              <a:rPr lang="en-US" dirty="0" smtClean="0"/>
              <a:t>Add extra types of transitions that can model at least most non-projective structures</a:t>
            </a:r>
          </a:p>
          <a:p>
            <a:pPr marL="914400" lvl="1" indent="-457200">
              <a:buFont typeface="+mj-lt"/>
              <a:buAutoNum type="arabicPeriod"/>
            </a:pPr>
            <a:r>
              <a:rPr lang="en-US" dirty="0" smtClean="0"/>
              <a:t>Move to a parsing mechanism that does not use or require any constraints on projectivity (e.g., the graph-based </a:t>
            </a:r>
            <a:r>
              <a:rPr lang="en-US" dirty="0" err="1" smtClean="0"/>
              <a:t>MSTParser</a:t>
            </a:r>
            <a:r>
              <a:rPr lang="en-US" dirty="0"/>
              <a:t>)</a:t>
            </a:r>
            <a:endParaRPr lang="en-US" dirty="0" smtClean="0"/>
          </a:p>
          <a:p>
            <a:pPr marL="914400" lvl="1" indent="-457200">
              <a:buFont typeface="+mj-lt"/>
              <a:buAutoNum type="arabicPeriod"/>
            </a:pPr>
            <a:endParaRPr lang="en-US" dirty="0"/>
          </a:p>
        </p:txBody>
      </p:sp>
    </p:spTree>
    <p:extLst>
      <p:ext uri="{BB962C8B-B14F-4D97-AF65-F5344CB8AC3E}">
        <p14:creationId xmlns:p14="http://schemas.microsoft.com/office/powerpoint/2010/main" val="3014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bldLvl="2"/>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Greedy Transition-Based Parsing</a:t>
            </a:r>
            <a:endParaRPr lang="en-US" dirty="0"/>
          </a:p>
        </p:txBody>
      </p:sp>
      <p:sp>
        <p:nvSpPr>
          <p:cNvPr id="5" name="Subtitle 4"/>
          <p:cNvSpPr>
            <a:spLocks noGrp="1"/>
          </p:cNvSpPr>
          <p:nvPr>
            <p:ph type="subTitle" idx="1"/>
          </p:nvPr>
        </p:nvSpPr>
        <p:spPr/>
        <p:txBody>
          <a:bodyPr/>
          <a:lstStyle/>
          <a:p>
            <a:r>
              <a:rPr lang="en-US" dirty="0" err="1" smtClean="0"/>
              <a:t>MaltParser</a:t>
            </a:r>
            <a:endParaRPr lang="en-US" dirty="0"/>
          </a:p>
        </p:txBody>
      </p:sp>
    </p:spTree>
    <p:extLst>
      <p:ext uri="{BB962C8B-B14F-4D97-AF65-F5344CB8AC3E}">
        <p14:creationId xmlns:p14="http://schemas.microsoft.com/office/powerpoint/2010/main" val="33423887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p:txBody>
          <a:bodyPr/>
          <a:lstStyle/>
          <a:p>
            <a:r>
              <a:rPr lang="en-US" dirty="0" err="1" smtClean="0">
                <a:ea typeface="ＭＳ Ｐゴシック" charset="0"/>
                <a:cs typeface="ＭＳ Ｐゴシック" charset="0"/>
              </a:rPr>
              <a:t>MaltParser</a:t>
            </a:r>
            <a:r>
              <a:rPr lang="en-US" dirty="0" smtClean="0">
                <a:ea typeface="ＭＳ Ｐゴシック" charset="0"/>
                <a:cs typeface="ＭＳ Ｐゴシック" charset="0"/>
              </a:rPr>
              <a:t/>
            </a:r>
            <a:br>
              <a:rPr lang="en-US" dirty="0" smtClean="0">
                <a:ea typeface="ＭＳ Ｐゴシック" charset="0"/>
                <a:cs typeface="ＭＳ Ｐゴシック" charset="0"/>
              </a:rPr>
            </a:br>
            <a:r>
              <a:rPr lang="en-US" sz="2800" b="0" dirty="0" smtClean="0">
                <a:solidFill>
                  <a:schemeClr val="accent4"/>
                </a:solidFill>
                <a:ea typeface="ＭＳ Ｐゴシック" charset="0"/>
                <a:cs typeface="ＭＳ Ｐゴシック" charset="0"/>
              </a:rPr>
              <a:t>[</a:t>
            </a:r>
            <a:r>
              <a:rPr lang="en-US" sz="2800" b="0" dirty="0" err="1" smtClean="0">
                <a:solidFill>
                  <a:schemeClr val="accent4"/>
                </a:solidFill>
                <a:ea typeface="ＭＳ Ｐゴシック" charset="0"/>
                <a:cs typeface="ＭＳ Ｐゴシック" charset="0"/>
              </a:rPr>
              <a:t>Nivre</a:t>
            </a:r>
            <a:r>
              <a:rPr lang="en-US" sz="2800" b="0" dirty="0" smtClean="0">
                <a:solidFill>
                  <a:schemeClr val="accent4"/>
                </a:solidFill>
                <a:ea typeface="ＭＳ Ｐゴシック" charset="0"/>
                <a:cs typeface="ＭＳ Ｐゴシック" charset="0"/>
              </a:rPr>
              <a:t> et al. 2008]</a:t>
            </a:r>
            <a:endParaRPr lang="en-US" sz="2800" b="0" dirty="0">
              <a:solidFill>
                <a:schemeClr val="accent4"/>
              </a:solidFill>
              <a:ea typeface="ＭＳ Ｐゴシック" charset="0"/>
              <a:cs typeface="ＭＳ Ｐゴシック" charset="0"/>
            </a:endParaRPr>
          </a:p>
        </p:txBody>
      </p:sp>
      <p:sp>
        <p:nvSpPr>
          <p:cNvPr id="134146" name="Content Placeholder 2"/>
          <p:cNvSpPr>
            <a:spLocks noGrp="1"/>
          </p:cNvSpPr>
          <p:nvPr>
            <p:ph idx="1"/>
          </p:nvPr>
        </p:nvSpPr>
        <p:spPr/>
        <p:txBody>
          <a:bodyPr/>
          <a:lstStyle/>
          <a:p>
            <a:r>
              <a:rPr lang="en-US" dirty="0">
                <a:ea typeface="ＭＳ Ｐゴシック" charset="0"/>
                <a:cs typeface="ＭＳ Ｐゴシック" charset="0"/>
              </a:rPr>
              <a:t>A </a:t>
            </a:r>
            <a:r>
              <a:rPr lang="en-US" dirty="0" smtClean="0">
                <a:ea typeface="ＭＳ Ｐゴシック" charset="0"/>
                <a:cs typeface="ＭＳ Ｐゴシック" charset="0"/>
              </a:rPr>
              <a:t>simple </a:t>
            </a:r>
            <a:r>
              <a:rPr lang="en-US" dirty="0">
                <a:ea typeface="ＭＳ Ｐゴシック" charset="0"/>
                <a:cs typeface="ＭＳ Ｐゴシック" charset="0"/>
              </a:rPr>
              <a:t>form </a:t>
            </a:r>
            <a:r>
              <a:rPr lang="en-US" dirty="0" smtClean="0">
                <a:ea typeface="ＭＳ Ｐゴシック" charset="0"/>
                <a:cs typeface="ＭＳ Ｐゴシック" charset="0"/>
              </a:rPr>
              <a:t>of greedy </a:t>
            </a:r>
            <a:r>
              <a:rPr lang="en-US" dirty="0">
                <a:ea typeface="ＭＳ Ｐゴシック" charset="0"/>
                <a:cs typeface="ＭＳ Ｐゴシック" charset="0"/>
              </a:rPr>
              <a:t>discriminative dependency </a:t>
            </a:r>
            <a:r>
              <a:rPr lang="en-US" dirty="0" smtClean="0">
                <a:ea typeface="ＭＳ Ｐゴシック" charset="0"/>
                <a:cs typeface="ＭＳ Ｐゴシック" charset="0"/>
              </a:rPr>
              <a:t>parser</a:t>
            </a:r>
            <a:endParaRPr lang="en-US" dirty="0">
              <a:ea typeface="ＭＳ Ｐゴシック" charset="0"/>
              <a:cs typeface="ＭＳ Ｐゴシック" charset="0"/>
            </a:endParaRPr>
          </a:p>
          <a:p>
            <a:r>
              <a:rPr lang="en-US" dirty="0" smtClean="0">
                <a:ea typeface="ＭＳ Ｐゴシック" charset="0"/>
                <a:cs typeface="ＭＳ Ｐゴシック" charset="0"/>
              </a:rPr>
              <a:t>The parser </a:t>
            </a:r>
            <a:r>
              <a:rPr lang="en-US" dirty="0">
                <a:ea typeface="ＭＳ Ｐゴシック" charset="0"/>
                <a:cs typeface="ＭＳ Ｐゴシック" charset="0"/>
              </a:rPr>
              <a:t>does a sequence of bottom up actions</a:t>
            </a:r>
          </a:p>
          <a:p>
            <a:pPr lvl="1"/>
            <a:r>
              <a:rPr lang="en-US" dirty="0">
                <a:ea typeface="ＭＳ Ｐゴシック" charset="0"/>
              </a:rPr>
              <a:t>Roughly </a:t>
            </a:r>
            <a:r>
              <a:rPr lang="en-US" dirty="0" smtClean="0">
                <a:ea typeface="ＭＳ Ｐゴシック" charset="0"/>
              </a:rPr>
              <a:t>like “</a:t>
            </a:r>
            <a:r>
              <a:rPr lang="en-US" dirty="0">
                <a:ea typeface="ＭＳ Ｐゴシック" charset="0"/>
              </a:rPr>
              <a:t>shift” or “reduce” </a:t>
            </a:r>
            <a:r>
              <a:rPr lang="en-US" dirty="0" smtClean="0">
                <a:ea typeface="ＭＳ Ｐゴシック" charset="0"/>
              </a:rPr>
              <a:t>in a shift-reduce parser, but </a:t>
            </a:r>
            <a:r>
              <a:rPr lang="en-US" dirty="0">
                <a:ea typeface="ＭＳ Ｐゴシック" charset="0"/>
              </a:rPr>
              <a:t>the “reduce” actions are specialized to </a:t>
            </a:r>
            <a:r>
              <a:rPr lang="en-US" dirty="0" smtClean="0">
                <a:ea typeface="ＭＳ Ｐゴシック" charset="0"/>
              </a:rPr>
              <a:t>create dependencies </a:t>
            </a:r>
            <a:r>
              <a:rPr lang="en-US" dirty="0">
                <a:ea typeface="ＭＳ Ｐゴシック" charset="0"/>
              </a:rPr>
              <a:t>with head on left or </a:t>
            </a:r>
            <a:r>
              <a:rPr lang="en-US" dirty="0" smtClean="0">
                <a:ea typeface="ＭＳ Ｐゴシック" charset="0"/>
              </a:rPr>
              <a:t>right</a:t>
            </a:r>
          </a:p>
          <a:p>
            <a:r>
              <a:rPr lang="en-US" dirty="0" smtClean="0">
                <a:ea typeface="ＭＳ Ｐゴシック" charset="0"/>
              </a:rPr>
              <a:t>The parser has:</a:t>
            </a:r>
          </a:p>
          <a:p>
            <a:pPr lvl="1"/>
            <a:r>
              <a:rPr lang="en-US" dirty="0" smtClean="0">
                <a:ea typeface="ＭＳ Ｐゴシック" charset="0"/>
              </a:rPr>
              <a:t>a stack </a:t>
            </a:r>
            <a:r>
              <a:rPr lang="en-US" dirty="0" err="1" smtClean="0">
                <a:ea typeface="ＭＳ Ｐゴシック" charset="0"/>
              </a:rPr>
              <a:t>σ</a:t>
            </a:r>
            <a:r>
              <a:rPr lang="en-US" dirty="0" smtClean="0">
                <a:ea typeface="ＭＳ Ｐゴシック" charset="0"/>
              </a:rPr>
              <a:t>, written with top to the right</a:t>
            </a:r>
          </a:p>
          <a:p>
            <a:pPr lvl="2"/>
            <a:r>
              <a:rPr lang="en-US" dirty="0" smtClean="0">
                <a:ea typeface="ＭＳ Ｐゴシック" charset="0"/>
              </a:rPr>
              <a:t>which starts with the ROOT symbol</a:t>
            </a:r>
          </a:p>
          <a:p>
            <a:pPr lvl="1"/>
            <a:r>
              <a:rPr lang="en-US" dirty="0" smtClean="0">
                <a:ea typeface="ＭＳ Ｐゴシック" charset="0"/>
              </a:rPr>
              <a:t>a buffer β, written with top to the left</a:t>
            </a:r>
          </a:p>
          <a:p>
            <a:pPr lvl="2"/>
            <a:r>
              <a:rPr lang="en-US" dirty="0" smtClean="0">
                <a:ea typeface="ＭＳ Ｐゴシック" charset="0"/>
              </a:rPr>
              <a:t>which starts with the input sentence</a:t>
            </a:r>
          </a:p>
          <a:p>
            <a:pPr lvl="1"/>
            <a:r>
              <a:rPr lang="en-US" dirty="0" smtClean="0">
                <a:ea typeface="ＭＳ Ｐゴシック" charset="0"/>
              </a:rPr>
              <a:t>a set of dependency arcs A</a:t>
            </a:r>
          </a:p>
          <a:p>
            <a:pPr lvl="2"/>
            <a:r>
              <a:rPr lang="en-US" dirty="0" smtClean="0">
                <a:ea typeface="ＭＳ Ｐゴシック" charset="0"/>
              </a:rPr>
              <a:t>which starts off empty</a:t>
            </a:r>
          </a:p>
          <a:p>
            <a:pPr lvl="1"/>
            <a:r>
              <a:rPr lang="en-US" dirty="0" smtClean="0">
                <a:ea typeface="ＭＳ Ｐゴシック" charset="0"/>
              </a:rPr>
              <a:t>a set of actions</a:t>
            </a:r>
          </a:p>
        </p:txBody>
      </p:sp>
    </p:spTree>
    <p:extLst>
      <p:ext uri="{BB962C8B-B14F-4D97-AF65-F5344CB8AC3E}">
        <p14:creationId xmlns:p14="http://schemas.microsoft.com/office/powerpoint/2010/main" val="221218389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transition-based dependency parser</a:t>
            </a:r>
            <a:endParaRPr lang="en-US" dirty="0"/>
          </a:p>
        </p:txBody>
      </p:sp>
      <p:sp>
        <p:nvSpPr>
          <p:cNvPr id="3" name="Content Placeholder 2"/>
          <p:cNvSpPr>
            <a:spLocks noGrp="1"/>
          </p:cNvSpPr>
          <p:nvPr>
            <p:ph idx="1"/>
          </p:nvPr>
        </p:nvSpPr>
        <p:spPr/>
        <p:txBody>
          <a:bodyPr/>
          <a:lstStyle/>
          <a:p>
            <a:pPr marL="0" indent="0">
              <a:buNone/>
            </a:pPr>
            <a:r>
              <a:rPr lang="en-US" dirty="0" smtClean="0">
                <a:solidFill>
                  <a:schemeClr val="accent1"/>
                </a:solidFill>
              </a:rPr>
              <a:t>Start: </a:t>
            </a:r>
            <a:r>
              <a:rPr lang="en-US" dirty="0" smtClean="0"/>
              <a:t> </a:t>
            </a:r>
            <a:r>
              <a:rPr lang="en-US" dirty="0" err="1" smtClean="0"/>
              <a:t>σ</a:t>
            </a:r>
            <a:r>
              <a:rPr lang="en-US" dirty="0" smtClean="0"/>
              <a:t> = [ROOT], β = </a:t>
            </a:r>
            <a:r>
              <a:rPr lang="en-US" i="1" dirty="0" smtClean="0"/>
              <a:t>w</a:t>
            </a:r>
            <a:r>
              <a:rPr lang="en-US" baseline="-25000" dirty="0" smtClean="0"/>
              <a:t>1</a:t>
            </a:r>
            <a:r>
              <a:rPr lang="en-US" dirty="0" smtClean="0"/>
              <a:t>, …, </a:t>
            </a:r>
            <a:r>
              <a:rPr lang="en-US" i="1" dirty="0" err="1" smtClean="0"/>
              <a:t>w</a:t>
            </a:r>
            <a:r>
              <a:rPr lang="en-US" i="1" baseline="-25000" dirty="0" err="1" smtClean="0"/>
              <a:t>n</a:t>
            </a:r>
            <a:r>
              <a:rPr lang="en-US" i="1" baseline="-25000" dirty="0" smtClean="0"/>
              <a:t> </a:t>
            </a:r>
            <a:r>
              <a:rPr lang="en-US" dirty="0" smtClean="0"/>
              <a:t>, A = </a:t>
            </a:r>
            <a:r>
              <a:rPr lang="en-US" dirty="0"/>
              <a:t>∅</a:t>
            </a:r>
            <a:r>
              <a:rPr lang="en-US" i="1" baseline="-25000" dirty="0" smtClean="0"/>
              <a:t> </a:t>
            </a:r>
            <a:endParaRPr lang="en-US" dirty="0" smtClean="0"/>
          </a:p>
          <a:p>
            <a:pPr marL="457200" indent="-457200">
              <a:buFont typeface="+mj-lt"/>
              <a:buAutoNum type="arabicPeriod"/>
            </a:pPr>
            <a:r>
              <a:rPr lang="en-US" dirty="0" smtClean="0">
                <a:sym typeface="Wingdings"/>
              </a:rPr>
              <a:t>Shift              </a:t>
            </a:r>
            <a:r>
              <a:rPr lang="en-US" dirty="0" err="1" smtClean="0"/>
              <a:t>σ</a:t>
            </a:r>
            <a:r>
              <a:rPr lang="en-US" dirty="0" smtClean="0"/>
              <a:t>, </a:t>
            </a:r>
            <a:r>
              <a:rPr lang="en-US" i="1" dirty="0" err="1" smtClean="0"/>
              <a:t>w</a:t>
            </a:r>
            <a:r>
              <a:rPr lang="en-US" i="1" baseline="-25000" dirty="0" err="1" smtClean="0"/>
              <a:t>i</a:t>
            </a:r>
            <a:r>
              <a:rPr lang="en-US" dirty="0" smtClean="0"/>
              <a:t>|β, A </a:t>
            </a:r>
            <a:r>
              <a:rPr lang="en-US" dirty="0" smtClean="0">
                <a:latin typeface="Wingdings"/>
                <a:ea typeface="Wingdings"/>
                <a:cs typeface="Wingdings"/>
                <a:sym typeface="Wingdings"/>
              </a:rPr>
              <a:t></a:t>
            </a:r>
            <a:r>
              <a:rPr lang="en-US" dirty="0" smtClean="0">
                <a:sym typeface="Wingdings"/>
              </a:rPr>
              <a:t> </a:t>
            </a:r>
            <a:r>
              <a:rPr lang="en-US" dirty="0" err="1" smtClean="0">
                <a:sym typeface="Wingdings"/>
              </a:rPr>
              <a:t>σ|</a:t>
            </a:r>
            <a:r>
              <a:rPr lang="en-US" i="1" dirty="0" err="1" smtClean="0"/>
              <a:t>w</a:t>
            </a:r>
            <a:r>
              <a:rPr lang="en-US" i="1" baseline="-25000" dirty="0" err="1" smtClean="0"/>
              <a:t>i</a:t>
            </a:r>
            <a:r>
              <a:rPr lang="en-US" dirty="0" smtClean="0">
                <a:sym typeface="Wingdings"/>
              </a:rPr>
              <a:t>, β, A</a:t>
            </a:r>
          </a:p>
          <a:p>
            <a:pPr marL="457200" indent="-457200">
              <a:buFont typeface="+mj-lt"/>
              <a:buAutoNum type="arabicPeriod"/>
            </a:pPr>
            <a:r>
              <a:rPr lang="en-US" dirty="0" smtClean="0"/>
              <a:t>Left-</a:t>
            </a:r>
            <a:r>
              <a:rPr lang="en-US" dirty="0" err="1" smtClean="0"/>
              <a:t>Arc</a:t>
            </a:r>
            <a:r>
              <a:rPr lang="en-US" i="1" baseline="-25000" dirty="0" err="1" smtClean="0"/>
              <a:t>r</a:t>
            </a:r>
            <a:r>
              <a:rPr lang="en-US" dirty="0" smtClean="0"/>
              <a:t>      </a:t>
            </a:r>
            <a:r>
              <a:rPr lang="en-US" dirty="0" err="1" smtClean="0"/>
              <a:t>σ|</a:t>
            </a:r>
            <a:r>
              <a:rPr lang="en-US" i="1" dirty="0" err="1" smtClean="0"/>
              <a:t>w</a:t>
            </a:r>
            <a:r>
              <a:rPr lang="en-US" i="1" baseline="-25000" dirty="0" err="1" smtClean="0"/>
              <a:t>i</a:t>
            </a:r>
            <a:r>
              <a:rPr lang="en-US" dirty="0" smtClean="0"/>
              <a:t>, </a:t>
            </a:r>
            <a:r>
              <a:rPr lang="en-US" i="1" dirty="0" err="1" smtClean="0"/>
              <a:t>w</a:t>
            </a:r>
            <a:r>
              <a:rPr lang="en-US" i="1" baseline="-25000" dirty="0" err="1" smtClean="0"/>
              <a:t>j</a:t>
            </a:r>
            <a:r>
              <a:rPr lang="en-US" dirty="0" smtClean="0"/>
              <a:t>|β, A </a:t>
            </a:r>
            <a:r>
              <a:rPr lang="en-US" dirty="0" smtClean="0">
                <a:latin typeface="Wingdings"/>
                <a:ea typeface="Wingdings"/>
                <a:cs typeface="Wingdings"/>
                <a:sym typeface="Wingdings"/>
              </a:rPr>
              <a:t></a:t>
            </a:r>
            <a:r>
              <a:rPr lang="en-US" dirty="0">
                <a:sym typeface="Wingdings"/>
              </a:rPr>
              <a:t> </a:t>
            </a:r>
            <a:r>
              <a:rPr lang="en-US" dirty="0" err="1" smtClean="0">
                <a:sym typeface="Wingdings"/>
              </a:rPr>
              <a:t>σ</a:t>
            </a:r>
            <a:r>
              <a:rPr lang="en-US" dirty="0" smtClean="0">
                <a:sym typeface="Wingdings"/>
              </a:rPr>
              <a:t>, </a:t>
            </a:r>
            <a:r>
              <a:rPr lang="en-US" i="1" dirty="0" err="1" smtClean="0">
                <a:sym typeface="Wingdings"/>
              </a:rPr>
              <a:t>w</a:t>
            </a:r>
            <a:r>
              <a:rPr lang="en-US" i="1" baseline="-25000" dirty="0" err="1" smtClean="0">
                <a:sym typeface="Wingdings"/>
              </a:rPr>
              <a:t>j</a:t>
            </a:r>
            <a:r>
              <a:rPr lang="en-US" dirty="0" smtClean="0">
                <a:sym typeface="Wingdings"/>
              </a:rPr>
              <a:t>|β, A∪{</a:t>
            </a:r>
            <a:r>
              <a:rPr lang="en-US" i="1" dirty="0" smtClean="0">
                <a:sym typeface="Wingdings"/>
              </a:rPr>
              <a:t>r</a:t>
            </a:r>
            <a:r>
              <a:rPr lang="en-US" dirty="0" smtClean="0">
                <a:sym typeface="Wingdings"/>
              </a:rPr>
              <a:t>(</a:t>
            </a:r>
            <a:r>
              <a:rPr lang="en-US" i="1" dirty="0" err="1" smtClean="0">
                <a:sym typeface="Wingdings"/>
              </a:rPr>
              <a:t>w</a:t>
            </a:r>
            <a:r>
              <a:rPr lang="en-US" i="1" baseline="-25000" dirty="0" err="1" smtClean="0">
                <a:sym typeface="Wingdings"/>
              </a:rPr>
              <a:t>j</a:t>
            </a:r>
            <a:r>
              <a:rPr lang="en-US" dirty="0" err="1" smtClean="0">
                <a:sym typeface="Wingdings"/>
              </a:rPr>
              <a:t>,</a:t>
            </a:r>
            <a:r>
              <a:rPr lang="en-US" i="1" dirty="0" err="1" smtClean="0">
                <a:sym typeface="Wingdings"/>
              </a:rPr>
              <a:t>w</a:t>
            </a:r>
            <a:r>
              <a:rPr lang="en-US" i="1" baseline="-25000" dirty="0" err="1" smtClean="0">
                <a:sym typeface="Wingdings"/>
              </a:rPr>
              <a:t>i</a:t>
            </a:r>
            <a:r>
              <a:rPr lang="en-US" dirty="0" smtClean="0">
                <a:sym typeface="Wingdings"/>
              </a:rPr>
              <a:t>)} </a:t>
            </a:r>
          </a:p>
          <a:p>
            <a:pPr marL="457200" indent="-457200">
              <a:buFont typeface="+mj-lt"/>
              <a:buAutoNum type="arabicPeriod"/>
            </a:pPr>
            <a:r>
              <a:rPr lang="en-US" dirty="0" smtClean="0">
                <a:sym typeface="Wingdings"/>
              </a:rPr>
              <a:t>Right-</a:t>
            </a:r>
            <a:r>
              <a:rPr lang="en-US" dirty="0" err="1" smtClean="0">
                <a:sym typeface="Wingdings"/>
              </a:rPr>
              <a:t>Arc</a:t>
            </a:r>
            <a:r>
              <a:rPr lang="en-US" i="1" baseline="-25000" dirty="0" err="1" smtClean="0">
                <a:sym typeface="Wingdings"/>
              </a:rPr>
              <a:t>r</a:t>
            </a:r>
            <a:r>
              <a:rPr lang="en-US" dirty="0" smtClean="0">
                <a:sym typeface="Wingdings"/>
              </a:rPr>
              <a:t>    </a:t>
            </a:r>
            <a:r>
              <a:rPr lang="en-US" dirty="0" err="1"/>
              <a:t>σ|</a:t>
            </a:r>
            <a:r>
              <a:rPr lang="en-US" i="1" dirty="0" err="1"/>
              <a:t>w</a:t>
            </a:r>
            <a:r>
              <a:rPr lang="en-US" i="1" baseline="-25000" dirty="0" err="1"/>
              <a:t>i</a:t>
            </a:r>
            <a:r>
              <a:rPr lang="en-US" dirty="0"/>
              <a:t>, </a:t>
            </a:r>
            <a:r>
              <a:rPr lang="en-US" i="1" dirty="0" err="1"/>
              <a:t>w</a:t>
            </a:r>
            <a:r>
              <a:rPr lang="en-US" i="1" baseline="-25000" dirty="0" err="1"/>
              <a:t>j</a:t>
            </a:r>
            <a:r>
              <a:rPr lang="en-US" dirty="0"/>
              <a:t>|β, </a:t>
            </a:r>
            <a:r>
              <a:rPr lang="en-US" dirty="0" smtClean="0"/>
              <a:t>A </a:t>
            </a:r>
            <a:r>
              <a:rPr lang="en-US" dirty="0">
                <a:latin typeface="Wingdings"/>
                <a:ea typeface="Wingdings"/>
                <a:cs typeface="Wingdings"/>
                <a:sym typeface="Wingdings"/>
              </a:rPr>
              <a:t></a:t>
            </a:r>
            <a:r>
              <a:rPr lang="en-US" dirty="0">
                <a:sym typeface="Wingdings"/>
              </a:rPr>
              <a:t> </a:t>
            </a:r>
            <a:r>
              <a:rPr lang="en-US" dirty="0" err="1" smtClean="0">
                <a:sym typeface="Wingdings"/>
              </a:rPr>
              <a:t>σ</a:t>
            </a:r>
            <a:r>
              <a:rPr lang="en-US" dirty="0" smtClean="0">
                <a:sym typeface="Wingdings"/>
              </a:rPr>
              <a:t>, </a:t>
            </a:r>
            <a:r>
              <a:rPr lang="en-US" i="1" dirty="0" err="1" smtClean="0"/>
              <a:t>w</a:t>
            </a:r>
            <a:r>
              <a:rPr lang="en-US" i="1" baseline="-25000" dirty="0" err="1" smtClean="0"/>
              <a:t>i</a:t>
            </a:r>
            <a:r>
              <a:rPr lang="en-US" dirty="0" smtClean="0"/>
              <a:t>|</a:t>
            </a:r>
            <a:r>
              <a:rPr lang="en-US" dirty="0" smtClean="0">
                <a:sym typeface="Wingdings"/>
              </a:rPr>
              <a:t>β, </a:t>
            </a:r>
            <a:r>
              <a:rPr lang="en-US" dirty="0">
                <a:sym typeface="Wingdings"/>
              </a:rPr>
              <a:t>A∪</a:t>
            </a:r>
            <a:r>
              <a:rPr lang="en-US" dirty="0" smtClean="0">
                <a:sym typeface="Wingdings"/>
              </a:rPr>
              <a:t>{</a:t>
            </a:r>
            <a:r>
              <a:rPr lang="en-US" i="1" dirty="0" smtClean="0">
                <a:sym typeface="Wingdings"/>
              </a:rPr>
              <a:t>r</a:t>
            </a:r>
            <a:r>
              <a:rPr lang="en-US" dirty="0" smtClean="0">
                <a:sym typeface="Wingdings"/>
              </a:rPr>
              <a:t>(</a:t>
            </a:r>
            <a:r>
              <a:rPr lang="en-US" i="1" dirty="0" err="1" smtClean="0">
                <a:sym typeface="Wingdings"/>
              </a:rPr>
              <a:t>w</a:t>
            </a:r>
            <a:r>
              <a:rPr lang="en-US" i="1" baseline="-25000" dirty="0" err="1" smtClean="0">
                <a:sym typeface="Wingdings"/>
              </a:rPr>
              <a:t>i</a:t>
            </a:r>
            <a:r>
              <a:rPr lang="en-US" dirty="0" err="1" smtClean="0">
                <a:sym typeface="Wingdings"/>
              </a:rPr>
              <a:t>,</a:t>
            </a:r>
            <a:r>
              <a:rPr lang="en-US" i="1" dirty="0" err="1" smtClean="0">
                <a:sym typeface="Wingdings"/>
              </a:rPr>
              <a:t>w</a:t>
            </a:r>
            <a:r>
              <a:rPr lang="en-US" i="1" baseline="-25000" dirty="0" err="1" smtClean="0">
                <a:sym typeface="Wingdings"/>
              </a:rPr>
              <a:t>j</a:t>
            </a:r>
            <a:r>
              <a:rPr lang="en-US" dirty="0" smtClean="0">
                <a:sym typeface="Wingdings"/>
              </a:rPr>
              <a:t>)}</a:t>
            </a:r>
          </a:p>
          <a:p>
            <a:pPr marL="0" indent="0">
              <a:buNone/>
            </a:pPr>
            <a:r>
              <a:rPr lang="en-US" dirty="0" smtClean="0">
                <a:solidFill>
                  <a:srgbClr val="A4001D"/>
                </a:solidFill>
                <a:sym typeface="Wingdings"/>
              </a:rPr>
              <a:t>Finish:  </a:t>
            </a:r>
            <a:r>
              <a:rPr lang="en-US" dirty="0" smtClean="0"/>
              <a:t>β </a:t>
            </a:r>
            <a:r>
              <a:rPr lang="en-US" dirty="0"/>
              <a:t>= ∅</a:t>
            </a:r>
            <a:r>
              <a:rPr lang="en-US" i="1" baseline="-25000" dirty="0"/>
              <a:t> </a:t>
            </a:r>
            <a:endParaRPr lang="en-US" dirty="0" smtClean="0">
              <a:sym typeface="Wingdings"/>
            </a:endParaRPr>
          </a:p>
          <a:p>
            <a:pPr marL="0" indent="0">
              <a:buNone/>
            </a:pPr>
            <a:endParaRPr lang="en-US" sz="1200" dirty="0">
              <a:sym typeface="Wingdings"/>
            </a:endParaRPr>
          </a:p>
          <a:p>
            <a:pPr marL="0" indent="0">
              <a:buNone/>
            </a:pPr>
            <a:r>
              <a:rPr lang="en-US" dirty="0" smtClean="0">
                <a:sym typeface="Wingdings"/>
              </a:rPr>
              <a:t>Notes:</a:t>
            </a:r>
          </a:p>
          <a:p>
            <a:r>
              <a:rPr lang="en-US" dirty="0" smtClean="0">
                <a:sym typeface="Wingdings"/>
              </a:rPr>
              <a:t>Unlike the regular presentation of the CFG reduce step, dependencies combine one thing from each of stack and buffer	</a:t>
            </a:r>
            <a:endParaRPr lang="en-US" dirty="0"/>
          </a:p>
        </p:txBody>
      </p:sp>
    </p:spTree>
    <p:extLst>
      <p:ext uri="{BB962C8B-B14F-4D97-AF65-F5344CB8AC3E}">
        <p14:creationId xmlns:p14="http://schemas.microsoft.com/office/powerpoint/2010/main" val="2744040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Actions (“arc-eager” dependency parser)</a:t>
            </a:r>
            <a:endParaRPr lang="en-US" dirty="0"/>
          </a:p>
        </p:txBody>
      </p:sp>
      <p:sp>
        <p:nvSpPr>
          <p:cNvPr id="3" name="Content Placeholder 2"/>
          <p:cNvSpPr>
            <a:spLocks noGrp="1"/>
          </p:cNvSpPr>
          <p:nvPr>
            <p:ph idx="1"/>
          </p:nvPr>
        </p:nvSpPr>
        <p:spPr/>
        <p:txBody>
          <a:bodyPr/>
          <a:lstStyle/>
          <a:p>
            <a:pPr marL="0" indent="0">
              <a:buNone/>
            </a:pPr>
            <a:r>
              <a:rPr lang="en-US" dirty="0">
                <a:solidFill>
                  <a:schemeClr val="accent1"/>
                </a:solidFill>
              </a:rPr>
              <a:t>Start: </a:t>
            </a:r>
            <a:r>
              <a:rPr lang="en-US" dirty="0"/>
              <a:t> </a:t>
            </a:r>
            <a:r>
              <a:rPr lang="en-US" dirty="0" err="1"/>
              <a:t>σ</a:t>
            </a:r>
            <a:r>
              <a:rPr lang="en-US" dirty="0"/>
              <a:t> = [ROOT], β = </a:t>
            </a:r>
            <a:r>
              <a:rPr lang="en-US" i="1" dirty="0"/>
              <a:t>w</a:t>
            </a:r>
            <a:r>
              <a:rPr lang="en-US" baseline="-25000" dirty="0"/>
              <a:t>1</a:t>
            </a:r>
            <a:r>
              <a:rPr lang="en-US" dirty="0"/>
              <a:t>, …, </a:t>
            </a:r>
            <a:r>
              <a:rPr lang="en-US" i="1" dirty="0" err="1"/>
              <a:t>w</a:t>
            </a:r>
            <a:r>
              <a:rPr lang="en-US" i="1" baseline="-25000" dirty="0" err="1"/>
              <a:t>n</a:t>
            </a:r>
            <a:r>
              <a:rPr lang="en-US" i="1" baseline="-25000" dirty="0"/>
              <a:t> </a:t>
            </a:r>
            <a:r>
              <a:rPr lang="en-US" dirty="0"/>
              <a:t>, A = ∅</a:t>
            </a:r>
            <a:r>
              <a:rPr lang="en-US" i="1" baseline="-25000" dirty="0"/>
              <a:t> </a:t>
            </a:r>
            <a:endParaRPr lang="en-US" dirty="0" smtClean="0"/>
          </a:p>
          <a:p>
            <a:pPr marL="457200" indent="-457200">
              <a:buFont typeface="+mj-lt"/>
              <a:buAutoNum type="arabicPeriod"/>
            </a:pPr>
            <a:r>
              <a:rPr lang="en-US" dirty="0" smtClean="0"/>
              <a:t>Left-</a:t>
            </a:r>
            <a:r>
              <a:rPr lang="en-US" dirty="0" err="1" smtClean="0"/>
              <a:t>Arc</a:t>
            </a:r>
            <a:r>
              <a:rPr lang="en-US" i="1" baseline="-25000" dirty="0" err="1" smtClean="0"/>
              <a:t>r</a:t>
            </a:r>
            <a:r>
              <a:rPr lang="en-US" dirty="0" smtClean="0"/>
              <a:t>      </a:t>
            </a:r>
            <a:r>
              <a:rPr lang="en-US" dirty="0" err="1" smtClean="0"/>
              <a:t>σ|</a:t>
            </a:r>
            <a:r>
              <a:rPr lang="en-US" i="1" dirty="0" err="1" smtClean="0"/>
              <a:t>w</a:t>
            </a:r>
            <a:r>
              <a:rPr lang="en-US" i="1" baseline="-25000" dirty="0" err="1" smtClean="0"/>
              <a:t>i</a:t>
            </a:r>
            <a:r>
              <a:rPr lang="en-US" dirty="0" smtClean="0"/>
              <a:t>, </a:t>
            </a:r>
            <a:r>
              <a:rPr lang="en-US" i="1" dirty="0" err="1" smtClean="0"/>
              <a:t>w</a:t>
            </a:r>
            <a:r>
              <a:rPr lang="en-US" i="1" baseline="-25000" dirty="0" err="1" smtClean="0"/>
              <a:t>j</a:t>
            </a:r>
            <a:r>
              <a:rPr lang="en-US" dirty="0" smtClean="0"/>
              <a:t>|β, A </a:t>
            </a:r>
            <a:r>
              <a:rPr lang="en-US" dirty="0" smtClean="0">
                <a:latin typeface="Wingdings"/>
                <a:ea typeface="Wingdings"/>
                <a:cs typeface="Wingdings"/>
                <a:sym typeface="Wingdings"/>
              </a:rPr>
              <a:t></a:t>
            </a:r>
            <a:r>
              <a:rPr lang="en-US" dirty="0">
                <a:sym typeface="Wingdings"/>
              </a:rPr>
              <a:t> </a:t>
            </a:r>
            <a:r>
              <a:rPr lang="en-US" dirty="0" err="1" smtClean="0">
                <a:sym typeface="Wingdings"/>
              </a:rPr>
              <a:t>σ</a:t>
            </a:r>
            <a:r>
              <a:rPr lang="en-US" dirty="0" smtClean="0">
                <a:sym typeface="Wingdings"/>
              </a:rPr>
              <a:t>, </a:t>
            </a:r>
            <a:r>
              <a:rPr lang="en-US" i="1" dirty="0" err="1" smtClean="0">
                <a:sym typeface="Wingdings"/>
              </a:rPr>
              <a:t>w</a:t>
            </a:r>
            <a:r>
              <a:rPr lang="en-US" i="1" baseline="-25000" dirty="0" err="1" smtClean="0">
                <a:sym typeface="Wingdings"/>
              </a:rPr>
              <a:t>j</a:t>
            </a:r>
            <a:r>
              <a:rPr lang="en-US" dirty="0" smtClean="0">
                <a:sym typeface="Wingdings"/>
              </a:rPr>
              <a:t>|β, A∪{</a:t>
            </a:r>
            <a:r>
              <a:rPr lang="en-US" i="1" dirty="0" smtClean="0">
                <a:sym typeface="Wingdings"/>
              </a:rPr>
              <a:t>r</a:t>
            </a:r>
            <a:r>
              <a:rPr lang="en-US" dirty="0" smtClean="0">
                <a:sym typeface="Wingdings"/>
              </a:rPr>
              <a:t>(</a:t>
            </a:r>
            <a:r>
              <a:rPr lang="en-US" i="1" dirty="0" err="1" smtClean="0">
                <a:sym typeface="Wingdings"/>
              </a:rPr>
              <a:t>w</a:t>
            </a:r>
            <a:r>
              <a:rPr lang="en-US" i="1" baseline="-25000" dirty="0" err="1" smtClean="0">
                <a:sym typeface="Wingdings"/>
              </a:rPr>
              <a:t>j</a:t>
            </a:r>
            <a:r>
              <a:rPr lang="en-US" dirty="0" err="1" smtClean="0">
                <a:sym typeface="Wingdings"/>
              </a:rPr>
              <a:t>,</a:t>
            </a:r>
            <a:r>
              <a:rPr lang="en-US" i="1" dirty="0" err="1" smtClean="0">
                <a:sym typeface="Wingdings"/>
              </a:rPr>
              <a:t>w</a:t>
            </a:r>
            <a:r>
              <a:rPr lang="en-US" i="1" baseline="-25000" dirty="0" err="1" smtClean="0">
                <a:sym typeface="Wingdings"/>
              </a:rPr>
              <a:t>i</a:t>
            </a:r>
            <a:r>
              <a:rPr lang="en-US" dirty="0" smtClean="0">
                <a:sym typeface="Wingdings"/>
              </a:rPr>
              <a:t>)} </a:t>
            </a:r>
          </a:p>
          <a:p>
            <a:pPr marL="342900" lvl="1" indent="0">
              <a:buNone/>
            </a:pPr>
            <a:r>
              <a:rPr lang="en-US" dirty="0" smtClean="0">
                <a:sym typeface="Wingdings"/>
              </a:rPr>
              <a:t>Precondition: </a:t>
            </a:r>
            <a:r>
              <a:rPr lang="en-US" i="1" dirty="0">
                <a:sym typeface="Wingdings"/>
              </a:rPr>
              <a:t>r’ </a:t>
            </a:r>
            <a:r>
              <a:rPr lang="en-US" dirty="0" smtClean="0">
                <a:sym typeface="Wingdings"/>
              </a:rPr>
              <a:t>(</a:t>
            </a:r>
            <a:r>
              <a:rPr lang="en-US" i="1" dirty="0" err="1" smtClean="0">
                <a:sym typeface="Wingdings"/>
              </a:rPr>
              <a:t>w</a:t>
            </a:r>
            <a:r>
              <a:rPr lang="en-US" i="1" baseline="-25000" dirty="0" err="1" smtClean="0">
                <a:sym typeface="Wingdings"/>
              </a:rPr>
              <a:t>k</a:t>
            </a:r>
            <a:r>
              <a:rPr lang="en-US" dirty="0" smtClean="0">
                <a:sym typeface="Wingdings"/>
              </a:rPr>
              <a:t>, </a:t>
            </a:r>
            <a:r>
              <a:rPr lang="en-US" i="1" dirty="0" err="1" smtClean="0">
                <a:sym typeface="Wingdings"/>
              </a:rPr>
              <a:t>w</a:t>
            </a:r>
            <a:r>
              <a:rPr lang="en-US" i="1" baseline="-25000" dirty="0" err="1" smtClean="0">
                <a:sym typeface="Wingdings"/>
              </a:rPr>
              <a:t>i</a:t>
            </a:r>
            <a:r>
              <a:rPr lang="en-US" dirty="0" smtClean="0">
                <a:sym typeface="Wingdings"/>
              </a:rPr>
              <a:t>) ∉ A, </a:t>
            </a:r>
            <a:r>
              <a:rPr lang="en-US" i="1" dirty="0" err="1" smtClean="0">
                <a:sym typeface="Wingdings"/>
              </a:rPr>
              <a:t>w</a:t>
            </a:r>
            <a:r>
              <a:rPr lang="en-US" i="1" baseline="-25000" dirty="0" err="1" smtClean="0">
                <a:sym typeface="Wingdings"/>
              </a:rPr>
              <a:t>i</a:t>
            </a:r>
            <a:r>
              <a:rPr lang="en-US" i="1" dirty="0" smtClean="0">
                <a:sym typeface="Wingdings"/>
              </a:rPr>
              <a:t> </a:t>
            </a:r>
            <a:r>
              <a:rPr lang="en-US" dirty="0" smtClean="0">
                <a:sym typeface="Wingdings"/>
              </a:rPr>
              <a:t>≠ ROOT</a:t>
            </a:r>
          </a:p>
          <a:p>
            <a:pPr marL="457200" indent="-457200">
              <a:buFont typeface="+mj-lt"/>
              <a:buAutoNum type="arabicPeriod"/>
            </a:pPr>
            <a:r>
              <a:rPr lang="en-US" dirty="0" smtClean="0">
                <a:sym typeface="Wingdings"/>
              </a:rPr>
              <a:t>Right-</a:t>
            </a:r>
            <a:r>
              <a:rPr lang="en-US" dirty="0" err="1" smtClean="0">
                <a:sym typeface="Wingdings"/>
              </a:rPr>
              <a:t>Arc</a:t>
            </a:r>
            <a:r>
              <a:rPr lang="en-US" i="1" baseline="-25000" dirty="0" err="1" smtClean="0">
                <a:sym typeface="Wingdings"/>
              </a:rPr>
              <a:t>r</a:t>
            </a:r>
            <a:r>
              <a:rPr lang="en-US" dirty="0" smtClean="0">
                <a:sym typeface="Wingdings"/>
              </a:rPr>
              <a:t>    </a:t>
            </a:r>
            <a:r>
              <a:rPr lang="en-US" dirty="0" err="1"/>
              <a:t>σ|</a:t>
            </a:r>
            <a:r>
              <a:rPr lang="en-US" i="1" dirty="0" err="1"/>
              <a:t>w</a:t>
            </a:r>
            <a:r>
              <a:rPr lang="en-US" i="1" baseline="-25000" dirty="0" err="1"/>
              <a:t>i</a:t>
            </a:r>
            <a:r>
              <a:rPr lang="en-US" dirty="0"/>
              <a:t>, </a:t>
            </a:r>
            <a:r>
              <a:rPr lang="en-US" i="1" dirty="0" err="1"/>
              <a:t>w</a:t>
            </a:r>
            <a:r>
              <a:rPr lang="en-US" i="1" baseline="-25000" dirty="0" err="1"/>
              <a:t>j</a:t>
            </a:r>
            <a:r>
              <a:rPr lang="en-US" dirty="0"/>
              <a:t>|β, </a:t>
            </a:r>
            <a:r>
              <a:rPr lang="en-US" dirty="0" smtClean="0"/>
              <a:t>A </a:t>
            </a:r>
            <a:r>
              <a:rPr lang="en-US" dirty="0">
                <a:latin typeface="Wingdings"/>
                <a:ea typeface="Wingdings"/>
                <a:cs typeface="Wingdings"/>
                <a:sym typeface="Wingdings"/>
              </a:rPr>
              <a:t></a:t>
            </a:r>
            <a:r>
              <a:rPr lang="en-US" dirty="0">
                <a:sym typeface="Wingdings"/>
              </a:rPr>
              <a:t> </a:t>
            </a:r>
            <a:r>
              <a:rPr lang="en-US" dirty="0" err="1" smtClean="0">
                <a:sym typeface="Wingdings"/>
              </a:rPr>
              <a:t>σ|</a:t>
            </a:r>
            <a:r>
              <a:rPr lang="en-US" i="1" dirty="0" err="1" smtClean="0"/>
              <a:t>w</a:t>
            </a:r>
            <a:r>
              <a:rPr lang="en-US" i="1" baseline="-25000" dirty="0" err="1" smtClean="0"/>
              <a:t>i</a:t>
            </a:r>
            <a:r>
              <a:rPr lang="en-US" dirty="0" err="1" smtClean="0"/>
              <a:t>|</a:t>
            </a:r>
            <a:r>
              <a:rPr lang="en-US" i="1" dirty="0" err="1" smtClean="0">
                <a:sym typeface="Wingdings"/>
              </a:rPr>
              <a:t>w</a:t>
            </a:r>
            <a:r>
              <a:rPr lang="en-US" i="1" baseline="-25000" dirty="0" err="1" smtClean="0">
                <a:sym typeface="Wingdings"/>
              </a:rPr>
              <a:t>j</a:t>
            </a:r>
            <a:r>
              <a:rPr lang="en-US" dirty="0" smtClean="0">
                <a:sym typeface="Wingdings"/>
              </a:rPr>
              <a:t>, β, </a:t>
            </a:r>
            <a:r>
              <a:rPr lang="en-US" dirty="0">
                <a:sym typeface="Wingdings"/>
              </a:rPr>
              <a:t>A∪</a:t>
            </a:r>
            <a:r>
              <a:rPr lang="en-US" dirty="0" smtClean="0">
                <a:sym typeface="Wingdings"/>
              </a:rPr>
              <a:t>{</a:t>
            </a:r>
            <a:r>
              <a:rPr lang="en-US" i="1" dirty="0" smtClean="0">
                <a:sym typeface="Wingdings"/>
              </a:rPr>
              <a:t>r</a:t>
            </a:r>
            <a:r>
              <a:rPr lang="en-US" dirty="0" smtClean="0">
                <a:sym typeface="Wingdings"/>
              </a:rPr>
              <a:t>(</a:t>
            </a:r>
            <a:r>
              <a:rPr lang="en-US" i="1" dirty="0" err="1" smtClean="0">
                <a:sym typeface="Wingdings"/>
              </a:rPr>
              <a:t>w</a:t>
            </a:r>
            <a:r>
              <a:rPr lang="en-US" i="1" baseline="-25000" dirty="0" err="1" smtClean="0">
                <a:sym typeface="Wingdings"/>
              </a:rPr>
              <a:t>i</a:t>
            </a:r>
            <a:r>
              <a:rPr lang="en-US" dirty="0" err="1" smtClean="0">
                <a:sym typeface="Wingdings"/>
              </a:rPr>
              <a:t>,</a:t>
            </a:r>
            <a:r>
              <a:rPr lang="en-US" i="1" dirty="0" err="1" smtClean="0">
                <a:sym typeface="Wingdings"/>
              </a:rPr>
              <a:t>w</a:t>
            </a:r>
            <a:r>
              <a:rPr lang="en-US" i="1" baseline="-25000" dirty="0" err="1" smtClean="0">
                <a:sym typeface="Wingdings"/>
              </a:rPr>
              <a:t>j</a:t>
            </a:r>
            <a:r>
              <a:rPr lang="en-US" dirty="0" smtClean="0">
                <a:sym typeface="Wingdings"/>
              </a:rPr>
              <a:t>)}</a:t>
            </a:r>
          </a:p>
          <a:p>
            <a:pPr marL="457200" indent="-457200">
              <a:buFont typeface="+mj-lt"/>
              <a:buAutoNum type="arabicPeriod"/>
            </a:pPr>
            <a:r>
              <a:rPr lang="en-US" dirty="0" smtClean="0">
                <a:sym typeface="Wingdings"/>
              </a:rPr>
              <a:t>Reduce        </a:t>
            </a:r>
            <a:r>
              <a:rPr lang="en-US" dirty="0" err="1"/>
              <a:t>σ|</a:t>
            </a:r>
            <a:r>
              <a:rPr lang="en-US" i="1" dirty="0" err="1"/>
              <a:t>w</a:t>
            </a:r>
            <a:r>
              <a:rPr lang="en-US" i="1" baseline="-25000" dirty="0" err="1"/>
              <a:t>i</a:t>
            </a:r>
            <a:r>
              <a:rPr lang="en-US" dirty="0"/>
              <a:t>, </a:t>
            </a:r>
            <a:r>
              <a:rPr lang="en-US" dirty="0" smtClean="0"/>
              <a:t>β</a:t>
            </a:r>
            <a:r>
              <a:rPr lang="en-US" dirty="0"/>
              <a:t>, A </a:t>
            </a:r>
            <a:r>
              <a:rPr lang="en-US" dirty="0">
                <a:latin typeface="Wingdings"/>
                <a:ea typeface="Wingdings"/>
                <a:cs typeface="Wingdings"/>
                <a:sym typeface="Wingdings"/>
              </a:rPr>
              <a:t></a:t>
            </a:r>
            <a:r>
              <a:rPr lang="en-US" dirty="0">
                <a:sym typeface="Wingdings"/>
              </a:rPr>
              <a:t> </a:t>
            </a:r>
            <a:r>
              <a:rPr lang="en-US" dirty="0" err="1" smtClean="0">
                <a:sym typeface="Wingdings"/>
              </a:rPr>
              <a:t>σ</a:t>
            </a:r>
            <a:r>
              <a:rPr lang="en-US" dirty="0" smtClean="0">
                <a:sym typeface="Wingdings"/>
              </a:rPr>
              <a:t>, </a:t>
            </a:r>
            <a:r>
              <a:rPr lang="en-US" dirty="0">
                <a:sym typeface="Wingdings"/>
              </a:rPr>
              <a:t>β</a:t>
            </a:r>
            <a:r>
              <a:rPr lang="en-US" dirty="0" smtClean="0">
                <a:sym typeface="Wingdings"/>
              </a:rPr>
              <a:t>, A</a:t>
            </a:r>
          </a:p>
          <a:p>
            <a:pPr marL="342900" lvl="1" indent="0">
              <a:buNone/>
            </a:pPr>
            <a:r>
              <a:rPr lang="en-US" dirty="0" smtClean="0">
                <a:sym typeface="Wingdings"/>
              </a:rPr>
              <a:t>Precondition: </a:t>
            </a:r>
            <a:r>
              <a:rPr lang="en-US" i="1" dirty="0">
                <a:sym typeface="Wingdings"/>
              </a:rPr>
              <a:t>r’ </a:t>
            </a:r>
            <a:r>
              <a:rPr lang="en-US" dirty="0" smtClean="0">
                <a:sym typeface="Wingdings"/>
              </a:rPr>
              <a:t>(</a:t>
            </a:r>
            <a:r>
              <a:rPr lang="en-US" i="1" dirty="0" err="1">
                <a:sym typeface="Wingdings"/>
              </a:rPr>
              <a:t>w</a:t>
            </a:r>
            <a:r>
              <a:rPr lang="en-US" i="1" baseline="-25000" dirty="0" err="1">
                <a:sym typeface="Wingdings"/>
              </a:rPr>
              <a:t>k</a:t>
            </a:r>
            <a:r>
              <a:rPr lang="en-US" dirty="0" smtClean="0">
                <a:sym typeface="Wingdings"/>
              </a:rPr>
              <a:t>, </a:t>
            </a:r>
            <a:r>
              <a:rPr lang="en-US" i="1" dirty="0" err="1">
                <a:sym typeface="Wingdings"/>
              </a:rPr>
              <a:t>w</a:t>
            </a:r>
            <a:r>
              <a:rPr lang="en-US" i="1" baseline="-25000" dirty="0" err="1">
                <a:sym typeface="Wingdings"/>
              </a:rPr>
              <a:t>i</a:t>
            </a:r>
            <a:r>
              <a:rPr lang="en-US" dirty="0">
                <a:sym typeface="Wingdings"/>
              </a:rPr>
              <a:t>) </a:t>
            </a:r>
            <a:r>
              <a:rPr lang="en-US" dirty="0" smtClean="0">
                <a:sym typeface="Wingdings"/>
              </a:rPr>
              <a:t>∈ </a:t>
            </a:r>
            <a:r>
              <a:rPr lang="en-US" dirty="0">
                <a:sym typeface="Wingdings"/>
              </a:rPr>
              <a:t>A</a:t>
            </a:r>
            <a:endParaRPr lang="en-US" dirty="0" smtClean="0">
              <a:sym typeface="Wingdings"/>
            </a:endParaRPr>
          </a:p>
          <a:p>
            <a:pPr marL="457200" indent="-457200">
              <a:buFont typeface="+mj-lt"/>
              <a:buAutoNum type="arabicPeriod"/>
            </a:pPr>
            <a:r>
              <a:rPr lang="en-US" dirty="0" smtClean="0">
                <a:sym typeface="Wingdings"/>
              </a:rPr>
              <a:t>Shift              </a:t>
            </a:r>
            <a:r>
              <a:rPr lang="en-US" dirty="0" err="1" smtClean="0"/>
              <a:t>σ</a:t>
            </a:r>
            <a:r>
              <a:rPr lang="en-US" dirty="0" smtClean="0"/>
              <a:t>, </a:t>
            </a:r>
            <a:r>
              <a:rPr lang="en-US" i="1" dirty="0" err="1" smtClean="0"/>
              <a:t>w</a:t>
            </a:r>
            <a:r>
              <a:rPr lang="en-US" i="1" baseline="-25000" dirty="0" err="1" smtClean="0"/>
              <a:t>i</a:t>
            </a:r>
            <a:r>
              <a:rPr lang="en-US" dirty="0" smtClean="0"/>
              <a:t>|</a:t>
            </a:r>
            <a:r>
              <a:rPr lang="en-US" dirty="0"/>
              <a:t>β, A </a:t>
            </a:r>
            <a:r>
              <a:rPr lang="en-US" dirty="0">
                <a:latin typeface="Wingdings"/>
                <a:ea typeface="Wingdings"/>
                <a:cs typeface="Wingdings"/>
                <a:sym typeface="Wingdings"/>
              </a:rPr>
              <a:t></a:t>
            </a:r>
            <a:r>
              <a:rPr lang="en-US" dirty="0">
                <a:sym typeface="Wingdings"/>
              </a:rPr>
              <a:t> </a:t>
            </a:r>
            <a:r>
              <a:rPr lang="en-US" dirty="0" err="1" smtClean="0">
                <a:sym typeface="Wingdings"/>
              </a:rPr>
              <a:t>σ|</a:t>
            </a:r>
            <a:r>
              <a:rPr lang="en-US" i="1" dirty="0" err="1" smtClean="0"/>
              <a:t>w</a:t>
            </a:r>
            <a:r>
              <a:rPr lang="en-US" i="1" baseline="-25000" dirty="0" err="1"/>
              <a:t>i</a:t>
            </a:r>
            <a:r>
              <a:rPr lang="en-US" dirty="0" smtClean="0">
                <a:sym typeface="Wingdings"/>
              </a:rPr>
              <a:t>, β</a:t>
            </a:r>
            <a:r>
              <a:rPr lang="en-US" dirty="0">
                <a:sym typeface="Wingdings"/>
              </a:rPr>
              <a:t>, </a:t>
            </a:r>
            <a:r>
              <a:rPr lang="en-US" dirty="0" smtClean="0">
                <a:sym typeface="Wingdings"/>
              </a:rPr>
              <a:t>A</a:t>
            </a:r>
          </a:p>
          <a:p>
            <a:pPr marL="0" indent="0">
              <a:buNone/>
            </a:pPr>
            <a:r>
              <a:rPr lang="en-US" dirty="0">
                <a:solidFill>
                  <a:srgbClr val="A4001D"/>
                </a:solidFill>
                <a:sym typeface="Wingdings"/>
              </a:rPr>
              <a:t>Finish:  </a:t>
            </a:r>
            <a:r>
              <a:rPr lang="en-US" dirty="0"/>
              <a:t>β = ∅</a:t>
            </a:r>
            <a:r>
              <a:rPr lang="en-US" i="1" baseline="-25000" dirty="0"/>
              <a:t> </a:t>
            </a:r>
            <a:endParaRPr lang="en-US" dirty="0" smtClean="0">
              <a:sym typeface="Wingdings"/>
            </a:endParaRPr>
          </a:p>
          <a:p>
            <a:pPr marL="0" indent="0">
              <a:buNone/>
            </a:pPr>
            <a:endParaRPr lang="en-US" sz="1800" dirty="0" smtClean="0">
              <a:sym typeface="Wingdings"/>
            </a:endParaRPr>
          </a:p>
          <a:p>
            <a:pPr marL="0" indent="0">
              <a:buNone/>
            </a:pPr>
            <a:r>
              <a:rPr lang="en-US" dirty="0" smtClean="0">
                <a:sym typeface="Wingdings"/>
              </a:rPr>
              <a:t>This is the common “arc-eager” variant: a head can immediately take a right dependent, before </a:t>
            </a:r>
            <a:r>
              <a:rPr lang="en-US" i="1" dirty="0" smtClean="0">
                <a:sym typeface="Wingdings"/>
              </a:rPr>
              <a:t>its</a:t>
            </a:r>
            <a:r>
              <a:rPr lang="en-US" dirty="0" smtClean="0">
                <a:sym typeface="Wingdings"/>
              </a:rPr>
              <a:t> dependents are found	</a:t>
            </a:r>
            <a:endParaRPr lang="en-US" dirty="0"/>
          </a:p>
        </p:txBody>
      </p:sp>
    </p:spTree>
    <p:extLst>
      <p:ext uri="{BB962C8B-B14F-4D97-AF65-F5344CB8AC3E}">
        <p14:creationId xmlns:p14="http://schemas.microsoft.com/office/powerpoint/2010/main" val="89664604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76200" y="1803400"/>
            <a:ext cx="8991600" cy="4597400"/>
          </a:xfrm>
        </p:spPr>
        <p:txBody>
          <a:bodyPr/>
          <a:lstStyle/>
          <a:p>
            <a:pPr marL="0" indent="0">
              <a:buNone/>
            </a:pPr>
            <a:r>
              <a:rPr lang="en-US" i="1" dirty="0" smtClean="0"/>
              <a:t>Happy children like to play with their friends .</a:t>
            </a:r>
          </a:p>
          <a:p>
            <a:pPr marL="0" indent="0">
              <a:buNone/>
            </a:pPr>
            <a:endParaRPr lang="en-US" dirty="0" smtClean="0"/>
          </a:p>
          <a:p>
            <a:pPr marL="0" indent="0">
              <a:buNone/>
            </a:pPr>
            <a:r>
              <a:rPr lang="en-US" sz="2000" dirty="0"/>
              <a:t>	</a:t>
            </a:r>
            <a:r>
              <a:rPr lang="en-US" sz="2000" dirty="0" smtClean="0"/>
              <a:t>[ROOT]		[Happy, children, …]	∅</a:t>
            </a:r>
          </a:p>
          <a:p>
            <a:pPr marL="0" indent="0">
              <a:buNone/>
            </a:pPr>
            <a:r>
              <a:rPr lang="en-US" sz="2000" dirty="0" smtClean="0"/>
              <a:t>Shift	[ROOT, Happy]	[children, like, …]		∅</a:t>
            </a:r>
          </a:p>
          <a:p>
            <a:pPr marL="0" indent="0">
              <a:buNone/>
            </a:pPr>
            <a:r>
              <a:rPr lang="en-US" sz="2000" dirty="0" err="1" smtClean="0"/>
              <a:t>LA</a:t>
            </a:r>
            <a:r>
              <a:rPr lang="en-US" sz="2000" i="1" baseline="-25000" dirty="0" err="1" smtClean="0"/>
              <a:t>amod</a:t>
            </a:r>
            <a:r>
              <a:rPr lang="en-US" sz="2000" baseline="-25000" dirty="0" smtClean="0"/>
              <a:t>	</a:t>
            </a:r>
            <a:r>
              <a:rPr lang="en-US" sz="2000" dirty="0" smtClean="0"/>
              <a:t>[ROOT]		[children, like, …]		{</a:t>
            </a:r>
            <a:r>
              <a:rPr lang="en-US" sz="2000" dirty="0" err="1" smtClean="0"/>
              <a:t>amod</a:t>
            </a:r>
            <a:r>
              <a:rPr lang="en-US" sz="2000" dirty="0" smtClean="0"/>
              <a:t>(children, happy)} = A</a:t>
            </a:r>
            <a:r>
              <a:rPr lang="en-US" sz="2000" baseline="-25000" dirty="0" smtClean="0"/>
              <a:t>1</a:t>
            </a:r>
          </a:p>
          <a:p>
            <a:pPr marL="0" indent="0">
              <a:buNone/>
            </a:pPr>
            <a:r>
              <a:rPr lang="en-US" sz="2000" dirty="0" smtClean="0"/>
              <a:t>Shift	[ROOT, children]	[like, to, …]		A</a:t>
            </a:r>
            <a:r>
              <a:rPr lang="en-US" sz="2000" baseline="-25000" dirty="0"/>
              <a:t>1</a:t>
            </a:r>
          </a:p>
          <a:p>
            <a:pPr marL="0" indent="0">
              <a:buNone/>
            </a:pPr>
            <a:r>
              <a:rPr lang="en-US" sz="2000" dirty="0" err="1" smtClean="0"/>
              <a:t>LA</a:t>
            </a:r>
            <a:r>
              <a:rPr lang="en-US" sz="2000" i="1" baseline="-25000" dirty="0" err="1" smtClean="0"/>
              <a:t>nsubj</a:t>
            </a:r>
            <a:r>
              <a:rPr lang="en-US" sz="2000" i="1" baseline="-25000" dirty="0" smtClean="0"/>
              <a:t>	</a:t>
            </a:r>
            <a:r>
              <a:rPr lang="en-US" sz="2000" dirty="0" smtClean="0"/>
              <a:t>[ROOT]		[like, to, …]		A</a:t>
            </a:r>
            <a:r>
              <a:rPr lang="en-US" sz="2000" baseline="-25000" dirty="0" smtClean="0"/>
              <a:t>1</a:t>
            </a:r>
            <a:r>
              <a:rPr lang="en-US" sz="2000" dirty="0" smtClean="0"/>
              <a:t> ∪ {</a:t>
            </a:r>
            <a:r>
              <a:rPr lang="en-US" sz="2000" dirty="0" err="1" smtClean="0"/>
              <a:t>nsubj</a:t>
            </a:r>
            <a:r>
              <a:rPr lang="en-US" sz="2000" dirty="0" smtClean="0"/>
              <a:t>(like, children)} = A</a:t>
            </a:r>
            <a:r>
              <a:rPr lang="en-US" sz="2000" baseline="-25000" dirty="0" smtClean="0"/>
              <a:t>2</a:t>
            </a:r>
          </a:p>
          <a:p>
            <a:pPr marL="0" indent="0">
              <a:buNone/>
            </a:pPr>
            <a:r>
              <a:rPr lang="en-US" sz="2000" dirty="0" err="1" smtClean="0"/>
              <a:t>RA</a:t>
            </a:r>
            <a:r>
              <a:rPr lang="en-US" sz="2000" i="1" baseline="-25000" dirty="0" err="1" smtClean="0"/>
              <a:t>root</a:t>
            </a:r>
            <a:r>
              <a:rPr lang="en-US" sz="2000" dirty="0" smtClean="0"/>
              <a:t>	[ROOT, like]	[to, play, …]		A</a:t>
            </a:r>
            <a:r>
              <a:rPr lang="en-US" sz="2000" baseline="-25000" dirty="0" smtClean="0"/>
              <a:t>2</a:t>
            </a:r>
            <a:r>
              <a:rPr lang="en-US" sz="2000" dirty="0" smtClean="0"/>
              <a:t> ∪{root(ROOT, like) = A</a:t>
            </a:r>
            <a:r>
              <a:rPr lang="en-US" sz="2000" baseline="-25000" dirty="0" smtClean="0"/>
              <a:t>3</a:t>
            </a:r>
          </a:p>
          <a:p>
            <a:pPr marL="0" indent="0">
              <a:buNone/>
            </a:pPr>
            <a:r>
              <a:rPr lang="en-US" sz="2000" dirty="0" smtClean="0"/>
              <a:t>Shift</a:t>
            </a:r>
            <a:r>
              <a:rPr lang="en-US" sz="2000" dirty="0"/>
              <a:t>	</a:t>
            </a:r>
            <a:r>
              <a:rPr lang="en-US" sz="2000" dirty="0" smtClean="0"/>
              <a:t>[ROOT, like, to]	[play, with, …]		A</a:t>
            </a:r>
            <a:r>
              <a:rPr lang="en-US" sz="2000" baseline="-25000" dirty="0" smtClean="0"/>
              <a:t>3</a:t>
            </a:r>
          </a:p>
          <a:p>
            <a:pPr marL="0" indent="0">
              <a:buNone/>
            </a:pPr>
            <a:r>
              <a:rPr lang="en-US" sz="2000" dirty="0" err="1" smtClean="0"/>
              <a:t>LA</a:t>
            </a:r>
            <a:r>
              <a:rPr lang="en-US" sz="2000" i="1" baseline="-25000" dirty="0" err="1" smtClean="0"/>
              <a:t>aux</a:t>
            </a:r>
            <a:r>
              <a:rPr lang="en-US" sz="2000" dirty="0" smtClean="0"/>
              <a:t>	[ROOT, like]	[play, with, …]		A</a:t>
            </a:r>
            <a:r>
              <a:rPr lang="en-US" sz="2000" baseline="-25000" dirty="0" smtClean="0"/>
              <a:t>3</a:t>
            </a:r>
            <a:r>
              <a:rPr lang="en-US" sz="2000" dirty="0"/>
              <a:t>∪</a:t>
            </a:r>
            <a:r>
              <a:rPr lang="en-US" sz="2000" dirty="0" smtClean="0"/>
              <a:t>{aux(play, to) </a:t>
            </a:r>
            <a:r>
              <a:rPr lang="en-US" sz="2000" dirty="0"/>
              <a:t>= </a:t>
            </a:r>
            <a:r>
              <a:rPr lang="en-US" sz="2000" dirty="0" smtClean="0"/>
              <a:t>A</a:t>
            </a:r>
            <a:r>
              <a:rPr lang="en-US" sz="2000" baseline="-25000" dirty="0" smtClean="0"/>
              <a:t>4</a:t>
            </a:r>
            <a:endParaRPr lang="en-US" sz="2000" baseline="-25000" dirty="0"/>
          </a:p>
          <a:p>
            <a:pPr marL="0" indent="0">
              <a:buNone/>
            </a:pPr>
            <a:r>
              <a:rPr lang="en-US" sz="2000" i="1" baseline="-25000" dirty="0" smtClean="0"/>
              <a:t> </a:t>
            </a:r>
            <a:r>
              <a:rPr lang="en-US" sz="2000" dirty="0" err="1" smtClean="0"/>
              <a:t>RA</a:t>
            </a:r>
            <a:r>
              <a:rPr lang="en-US" sz="2000" i="1" baseline="-25000" dirty="0" err="1" smtClean="0"/>
              <a:t>xcomp</a:t>
            </a:r>
            <a:r>
              <a:rPr lang="en-US" sz="2000" i="1" baseline="-25000" dirty="0" smtClean="0"/>
              <a:t>	</a:t>
            </a:r>
            <a:r>
              <a:rPr lang="en-US" sz="2000" dirty="0" smtClean="0"/>
              <a:t>[ROOT, like, play]	[with their, …]		A</a:t>
            </a:r>
            <a:r>
              <a:rPr lang="en-US" sz="2000" baseline="-25000" dirty="0" smtClean="0"/>
              <a:t>4</a:t>
            </a:r>
            <a:r>
              <a:rPr lang="en-US" sz="2000" dirty="0"/>
              <a:t>∪</a:t>
            </a:r>
            <a:r>
              <a:rPr lang="en-US" sz="2000" dirty="0" smtClean="0"/>
              <a:t>{</a:t>
            </a:r>
            <a:r>
              <a:rPr lang="en-US" sz="2000" dirty="0" err="1" smtClean="0"/>
              <a:t>xcomp</a:t>
            </a:r>
            <a:r>
              <a:rPr lang="en-US" sz="2000" dirty="0" smtClean="0"/>
              <a:t>(like, play) </a:t>
            </a:r>
            <a:r>
              <a:rPr lang="en-US" sz="2000" dirty="0"/>
              <a:t>= </a:t>
            </a:r>
            <a:r>
              <a:rPr lang="en-US" sz="2000" dirty="0" smtClean="0"/>
              <a:t>A</a:t>
            </a:r>
            <a:r>
              <a:rPr lang="en-US" sz="2000" baseline="-25000" dirty="0" smtClean="0"/>
              <a:t>5</a:t>
            </a:r>
          </a:p>
          <a:p>
            <a:pPr marL="0" indent="0">
              <a:buNone/>
            </a:pPr>
            <a:endParaRPr lang="en-US" sz="2000" baseline="-25000" dirty="0"/>
          </a:p>
          <a:p>
            <a:pPr marL="0" indent="0">
              <a:buNone/>
            </a:pPr>
            <a:endParaRPr lang="en-US" sz="2000" i="1" baseline="-25000" dirty="0" smtClean="0"/>
          </a:p>
        </p:txBody>
      </p:sp>
      <p:sp>
        <p:nvSpPr>
          <p:cNvPr id="5" name="TextBox 4"/>
          <p:cNvSpPr txBox="1"/>
          <p:nvPr/>
        </p:nvSpPr>
        <p:spPr>
          <a:xfrm>
            <a:off x="4332838" y="304800"/>
            <a:ext cx="4506362" cy="1384995"/>
          </a:xfrm>
          <a:prstGeom prst="rect">
            <a:avLst/>
          </a:prstGeom>
          <a:solidFill>
            <a:schemeClr val="accent5">
              <a:lumMod val="40000"/>
              <a:lumOff val="60000"/>
            </a:schemeClr>
          </a:solidFill>
        </p:spPr>
        <p:txBody>
          <a:bodyPr wrap="none" rtlCol="0">
            <a:spAutoFit/>
          </a:bodyPr>
          <a:lstStyle/>
          <a:p>
            <a:pPr marL="457200" indent="-457200">
              <a:buFont typeface="+mj-lt"/>
              <a:buAutoNum type="arabicPeriod"/>
            </a:pPr>
            <a:r>
              <a:rPr lang="en-US" sz="1400" dirty="0">
                <a:latin typeface="+mn-lt"/>
              </a:rPr>
              <a:t>Left-</a:t>
            </a:r>
            <a:r>
              <a:rPr lang="en-US" sz="1400" dirty="0" err="1">
                <a:latin typeface="+mn-lt"/>
              </a:rPr>
              <a:t>Arc</a:t>
            </a:r>
            <a:r>
              <a:rPr lang="en-US" sz="1400" i="1" baseline="-25000" dirty="0" err="1">
                <a:latin typeface="+mn-lt"/>
              </a:rPr>
              <a:t>r</a:t>
            </a:r>
            <a:r>
              <a:rPr lang="en-US" sz="1400" dirty="0">
                <a:latin typeface="+mn-lt"/>
              </a:rPr>
              <a:t>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a:t>
            </a:r>
            <a:r>
              <a:rPr lang="en-US" sz="1400" i="1" dirty="0" err="1">
                <a:latin typeface="+mn-lt"/>
              </a:rPr>
              <a:t>w</a:t>
            </a:r>
            <a:r>
              <a:rPr lang="en-US" sz="1400" i="1" baseline="-25000" dirty="0" err="1">
                <a:latin typeface="+mn-lt"/>
              </a:rPr>
              <a:t>j</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|β, A∪{</a:t>
            </a:r>
            <a:r>
              <a:rPr lang="en-US" sz="1400" i="1" dirty="0">
                <a:latin typeface="+mn-lt"/>
                <a:sym typeface="Wingdings"/>
              </a:rPr>
              <a:t>r</a:t>
            </a:r>
            <a:r>
              <a:rPr lang="en-US" sz="1400" dirty="0">
                <a:latin typeface="+mn-lt"/>
                <a:sym typeface="Wingdings"/>
              </a:rPr>
              <a:t>(</a:t>
            </a:r>
            <a:r>
              <a:rPr lang="en-US" sz="1400" i="1" dirty="0" err="1">
                <a:latin typeface="+mn-lt"/>
                <a:sym typeface="Wingdings"/>
              </a:rPr>
              <a:t>w</a:t>
            </a:r>
            <a:r>
              <a:rPr lang="en-US" sz="1400" i="1" baseline="-25000" dirty="0" err="1">
                <a:latin typeface="+mn-lt"/>
                <a:sym typeface="Wingdings"/>
              </a:rPr>
              <a:t>j</a:t>
            </a:r>
            <a:r>
              <a:rPr lang="en-US" sz="1400" dirty="0" err="1">
                <a:latin typeface="+mn-lt"/>
                <a:sym typeface="Wingdings"/>
              </a:rPr>
              <a:t>,</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a:t>
            </a:r>
          </a:p>
          <a:p>
            <a:pPr marL="342900" lvl="1" indent="0">
              <a:buNone/>
            </a:pPr>
            <a:r>
              <a:rPr lang="en-US" sz="1400" dirty="0">
                <a:latin typeface="+mn-lt"/>
                <a:sym typeface="Wingdings"/>
              </a:rPr>
              <a:t>Precondition: (</a:t>
            </a:r>
            <a:r>
              <a:rPr lang="en-US" sz="1400" i="1" dirty="0" err="1">
                <a:latin typeface="+mn-lt"/>
                <a:sym typeface="Wingdings"/>
              </a:rPr>
              <a:t>w</a:t>
            </a:r>
            <a:r>
              <a:rPr lang="en-US" sz="1400" i="1" baseline="-25000" dirty="0" err="1">
                <a:latin typeface="+mn-lt"/>
                <a:sym typeface="Wingdings"/>
              </a:rPr>
              <a:t>k</a:t>
            </a:r>
            <a:r>
              <a:rPr lang="en-US" sz="1400" dirty="0">
                <a:latin typeface="+mn-lt"/>
                <a:sym typeface="Wingdings"/>
              </a:rPr>
              <a:t>, </a:t>
            </a:r>
            <a:r>
              <a:rPr lang="en-US" sz="1400" i="1" dirty="0">
                <a:latin typeface="+mn-lt"/>
                <a:sym typeface="Wingdings"/>
              </a:rPr>
              <a:t>r’</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 A, </a:t>
            </a:r>
            <a:r>
              <a:rPr lang="en-US" sz="1400" i="1" dirty="0" err="1">
                <a:latin typeface="+mn-lt"/>
                <a:sym typeface="Wingdings"/>
              </a:rPr>
              <a:t>w</a:t>
            </a:r>
            <a:r>
              <a:rPr lang="en-US" sz="1400" i="1" baseline="-25000" dirty="0" err="1">
                <a:latin typeface="+mn-lt"/>
                <a:sym typeface="Wingdings"/>
              </a:rPr>
              <a:t>i</a:t>
            </a:r>
            <a:r>
              <a:rPr lang="en-US" sz="1400" i="1" dirty="0">
                <a:latin typeface="+mn-lt"/>
                <a:sym typeface="Wingdings"/>
              </a:rPr>
              <a:t> </a:t>
            </a:r>
            <a:r>
              <a:rPr lang="en-US" sz="1400" dirty="0">
                <a:latin typeface="+mn-lt"/>
                <a:sym typeface="Wingdings"/>
              </a:rPr>
              <a:t>≠ ROOT</a:t>
            </a:r>
          </a:p>
          <a:p>
            <a:pPr marL="457200" indent="-457200">
              <a:buFont typeface="+mj-lt"/>
              <a:buAutoNum type="arabicPeriod"/>
            </a:pPr>
            <a:r>
              <a:rPr lang="en-US" sz="1400" dirty="0">
                <a:latin typeface="+mn-lt"/>
                <a:sym typeface="Wingdings"/>
              </a:rPr>
              <a:t>Right-</a:t>
            </a:r>
            <a:r>
              <a:rPr lang="en-US" sz="1400" dirty="0" err="1">
                <a:latin typeface="+mn-lt"/>
                <a:sym typeface="Wingdings"/>
              </a:rPr>
              <a:t>Arc</a:t>
            </a:r>
            <a:r>
              <a:rPr lang="en-US" sz="1400" i="1" baseline="-25000" dirty="0" err="1">
                <a:latin typeface="+mn-lt"/>
                <a:sym typeface="Wingdings"/>
              </a:rPr>
              <a:t>r</a:t>
            </a:r>
            <a:r>
              <a:rPr lang="en-US" sz="1400" dirty="0">
                <a:latin typeface="+mn-lt"/>
                <a:sym typeface="Wingdings"/>
              </a:rPr>
              <a:t>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a:t>
            </a:r>
            <a:r>
              <a:rPr lang="en-US" sz="1400" i="1" dirty="0" err="1">
                <a:latin typeface="+mn-lt"/>
              </a:rPr>
              <a:t>w</a:t>
            </a:r>
            <a:r>
              <a:rPr lang="en-US" sz="1400" i="1" baseline="-25000" dirty="0" err="1">
                <a:latin typeface="+mn-lt"/>
              </a:rPr>
              <a:t>j</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i="1" dirty="0" err="1">
                <a:latin typeface="+mn-lt"/>
              </a:rPr>
              <a:t>w</a:t>
            </a:r>
            <a:r>
              <a:rPr lang="en-US" sz="1400" i="1" baseline="-25000" dirty="0" err="1">
                <a:latin typeface="+mn-lt"/>
              </a:rPr>
              <a:t>i</a:t>
            </a:r>
            <a:r>
              <a:rPr lang="en-US" sz="1400" dirty="0" err="1">
                <a:latin typeface="+mn-lt"/>
              </a:rPr>
              <a:t>|</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 β, A∪{</a:t>
            </a:r>
            <a:r>
              <a:rPr lang="en-US" sz="1400" i="1" dirty="0">
                <a:latin typeface="+mn-lt"/>
                <a:sym typeface="Wingdings"/>
              </a:rPr>
              <a:t>r</a:t>
            </a:r>
            <a:r>
              <a:rPr lang="en-US" sz="1400" dirty="0">
                <a:latin typeface="+mn-lt"/>
                <a:sym typeface="Wingdings"/>
              </a:rPr>
              <a:t>(</a:t>
            </a:r>
            <a:r>
              <a:rPr lang="en-US" sz="1400" i="1" dirty="0" err="1">
                <a:latin typeface="+mn-lt"/>
                <a:sym typeface="Wingdings"/>
              </a:rPr>
              <a:t>w</a:t>
            </a:r>
            <a:r>
              <a:rPr lang="en-US" sz="1400" i="1" baseline="-25000" dirty="0" err="1">
                <a:latin typeface="+mn-lt"/>
                <a:sym typeface="Wingdings"/>
              </a:rPr>
              <a:t>i</a:t>
            </a:r>
            <a:r>
              <a:rPr lang="en-US" sz="1400" dirty="0" err="1">
                <a:latin typeface="+mn-lt"/>
                <a:sym typeface="Wingdings"/>
              </a:rPr>
              <a:t>,</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a:t>
            </a:r>
          </a:p>
          <a:p>
            <a:pPr marL="457200" indent="-457200">
              <a:buFont typeface="+mj-lt"/>
              <a:buAutoNum type="arabicPeriod"/>
            </a:pPr>
            <a:r>
              <a:rPr lang="en-US" sz="1400" dirty="0">
                <a:latin typeface="+mn-lt"/>
                <a:sym typeface="Wingdings"/>
              </a:rPr>
              <a:t>Reduce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dirty="0">
                <a:latin typeface="+mn-lt"/>
                <a:sym typeface="Wingdings"/>
              </a:rPr>
              <a:t>, β, A</a:t>
            </a:r>
          </a:p>
          <a:p>
            <a:pPr marL="342900" lvl="1" indent="0">
              <a:buNone/>
            </a:pPr>
            <a:r>
              <a:rPr lang="en-US" sz="1400" dirty="0">
                <a:latin typeface="+mn-lt"/>
                <a:sym typeface="Wingdings"/>
              </a:rPr>
              <a:t>Precondition: (</a:t>
            </a:r>
            <a:r>
              <a:rPr lang="en-US" sz="1400" i="1" dirty="0" err="1">
                <a:latin typeface="+mn-lt"/>
                <a:sym typeface="Wingdings"/>
              </a:rPr>
              <a:t>w</a:t>
            </a:r>
            <a:r>
              <a:rPr lang="en-US" sz="1400" i="1" baseline="-25000" dirty="0" err="1">
                <a:latin typeface="+mn-lt"/>
                <a:sym typeface="Wingdings"/>
              </a:rPr>
              <a:t>k</a:t>
            </a:r>
            <a:r>
              <a:rPr lang="en-US" sz="1400" dirty="0">
                <a:latin typeface="+mn-lt"/>
                <a:sym typeface="Wingdings"/>
              </a:rPr>
              <a:t>, </a:t>
            </a:r>
            <a:r>
              <a:rPr lang="en-US" sz="1400" i="1" dirty="0">
                <a:latin typeface="+mn-lt"/>
                <a:sym typeface="Wingdings"/>
              </a:rPr>
              <a:t>r’</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 A</a:t>
            </a:r>
          </a:p>
          <a:p>
            <a:pPr marL="457200" indent="-457200">
              <a:buFont typeface="+mj-lt"/>
              <a:buAutoNum type="arabicPeriod"/>
            </a:pPr>
            <a:r>
              <a:rPr lang="en-US" sz="1400" dirty="0">
                <a:latin typeface="+mn-lt"/>
                <a:sym typeface="Wingdings"/>
              </a:rPr>
              <a:t>Shift              </a:t>
            </a:r>
            <a:r>
              <a:rPr lang="en-US" sz="1400" dirty="0" err="1">
                <a:latin typeface="+mn-lt"/>
              </a:rPr>
              <a:t>σ</a:t>
            </a:r>
            <a:r>
              <a:rPr lang="en-US" sz="1400" dirty="0">
                <a:latin typeface="+mn-lt"/>
              </a:rPr>
              <a:t>, </a:t>
            </a:r>
            <a:r>
              <a:rPr lang="en-US" sz="1400" i="1" dirty="0" err="1">
                <a:latin typeface="+mn-lt"/>
              </a:rPr>
              <a:t>w</a:t>
            </a:r>
            <a:r>
              <a:rPr lang="en-US" sz="1400" i="1" baseline="-25000" dirty="0" err="1">
                <a:latin typeface="+mn-lt"/>
              </a:rPr>
              <a:t>i</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i="1" dirty="0" err="1">
                <a:latin typeface="+mn-lt"/>
              </a:rPr>
              <a:t>w</a:t>
            </a:r>
            <a:r>
              <a:rPr lang="en-US" sz="1400" i="1" baseline="-25000" dirty="0" err="1">
                <a:latin typeface="+mn-lt"/>
              </a:rPr>
              <a:t>i</a:t>
            </a:r>
            <a:r>
              <a:rPr lang="en-US" sz="1400" dirty="0">
                <a:latin typeface="+mn-lt"/>
                <a:sym typeface="Wingdings"/>
              </a:rPr>
              <a:t>, β, </a:t>
            </a:r>
            <a:r>
              <a:rPr lang="en-US" sz="1400" dirty="0" smtClean="0">
                <a:latin typeface="+mn-lt"/>
                <a:sym typeface="Wingdings"/>
              </a:rPr>
              <a:t>A</a:t>
            </a:r>
            <a:endParaRPr lang="en-US" sz="1400" dirty="0">
              <a:latin typeface="+mn-lt"/>
              <a:sym typeface="Wingdings"/>
            </a:endParaRPr>
          </a:p>
        </p:txBody>
      </p:sp>
    </p:spTree>
    <p:extLst>
      <p:ext uri="{BB962C8B-B14F-4D97-AF65-F5344CB8AC3E}">
        <p14:creationId xmlns:p14="http://schemas.microsoft.com/office/powerpoint/2010/main" val="3017935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a:xfrm>
            <a:off x="76200" y="1803400"/>
            <a:ext cx="8991600" cy="4597400"/>
          </a:xfrm>
        </p:spPr>
        <p:txBody>
          <a:bodyPr/>
          <a:lstStyle/>
          <a:p>
            <a:pPr marL="0" indent="0">
              <a:buNone/>
            </a:pPr>
            <a:r>
              <a:rPr lang="en-US" i="1" dirty="0" smtClean="0"/>
              <a:t>Happy children like to play with their friends .</a:t>
            </a:r>
          </a:p>
          <a:p>
            <a:pPr marL="0" indent="0">
              <a:buNone/>
            </a:pPr>
            <a:endParaRPr lang="en-US" dirty="0" smtClean="0"/>
          </a:p>
          <a:p>
            <a:pPr marL="0" indent="0">
              <a:buNone/>
            </a:pPr>
            <a:r>
              <a:rPr lang="en-US" sz="2000" dirty="0" err="1" smtClean="0"/>
              <a:t>RA</a:t>
            </a:r>
            <a:r>
              <a:rPr lang="en-US" sz="2000" i="1" baseline="-25000" dirty="0" err="1" smtClean="0"/>
              <a:t>xcomp</a:t>
            </a:r>
            <a:r>
              <a:rPr lang="en-US" sz="2000" i="1" baseline="-25000" dirty="0" smtClean="0"/>
              <a:t>	</a:t>
            </a:r>
            <a:r>
              <a:rPr lang="en-US" sz="2000" dirty="0" smtClean="0"/>
              <a:t>[ROOT, like, play]		[with their, …]	A</a:t>
            </a:r>
            <a:r>
              <a:rPr lang="en-US" sz="2000" baseline="-25000" dirty="0" smtClean="0"/>
              <a:t>4</a:t>
            </a:r>
            <a:r>
              <a:rPr lang="en-US" sz="2000" dirty="0"/>
              <a:t>∪</a:t>
            </a:r>
            <a:r>
              <a:rPr lang="en-US" sz="2000" dirty="0" smtClean="0"/>
              <a:t>{</a:t>
            </a:r>
            <a:r>
              <a:rPr lang="en-US" sz="2000" dirty="0" err="1" smtClean="0"/>
              <a:t>xcomp</a:t>
            </a:r>
            <a:r>
              <a:rPr lang="en-US" sz="2000" dirty="0" smtClean="0"/>
              <a:t>(like, play) </a:t>
            </a:r>
            <a:r>
              <a:rPr lang="en-US" sz="2000" dirty="0"/>
              <a:t>= </a:t>
            </a:r>
            <a:r>
              <a:rPr lang="en-US" sz="2000" dirty="0" smtClean="0"/>
              <a:t>A</a:t>
            </a:r>
            <a:r>
              <a:rPr lang="en-US" sz="2000" baseline="-25000" dirty="0" smtClean="0"/>
              <a:t>5</a:t>
            </a:r>
          </a:p>
          <a:p>
            <a:pPr marL="0" indent="0">
              <a:buNone/>
            </a:pPr>
            <a:r>
              <a:rPr lang="en-US" sz="2000" dirty="0" err="1" smtClean="0"/>
              <a:t>RA</a:t>
            </a:r>
            <a:r>
              <a:rPr lang="en-US" sz="2000" i="1" baseline="-25000" dirty="0" err="1" smtClean="0"/>
              <a:t>prep</a:t>
            </a:r>
            <a:r>
              <a:rPr lang="en-US" sz="2000" i="1" baseline="-25000" dirty="0"/>
              <a:t>	</a:t>
            </a:r>
            <a:r>
              <a:rPr lang="en-US" sz="2000" dirty="0"/>
              <a:t>[ROOT, like, </a:t>
            </a:r>
            <a:r>
              <a:rPr lang="en-US" sz="2000" dirty="0" smtClean="0"/>
              <a:t>play, with]</a:t>
            </a:r>
            <a:r>
              <a:rPr lang="en-US" sz="2000" dirty="0"/>
              <a:t>	</a:t>
            </a:r>
            <a:r>
              <a:rPr lang="en-US" sz="2000" dirty="0" smtClean="0"/>
              <a:t>[their</a:t>
            </a:r>
            <a:r>
              <a:rPr lang="en-US" sz="2000" dirty="0"/>
              <a:t>, </a:t>
            </a:r>
            <a:r>
              <a:rPr lang="en-US" sz="2000" dirty="0" smtClean="0"/>
              <a:t>friends, …]</a:t>
            </a:r>
            <a:r>
              <a:rPr lang="en-US" sz="2000" dirty="0"/>
              <a:t>	</a:t>
            </a:r>
            <a:r>
              <a:rPr lang="en-US" sz="2000" dirty="0" smtClean="0"/>
              <a:t>A</a:t>
            </a:r>
            <a:r>
              <a:rPr lang="en-US" sz="2000" baseline="-25000" dirty="0" smtClean="0"/>
              <a:t>5</a:t>
            </a:r>
            <a:r>
              <a:rPr lang="en-US" sz="2000" dirty="0" smtClean="0"/>
              <a:t>∪{prep(play, with) </a:t>
            </a:r>
            <a:r>
              <a:rPr lang="en-US" sz="2000" dirty="0"/>
              <a:t>= </a:t>
            </a:r>
            <a:r>
              <a:rPr lang="en-US" sz="2000" dirty="0" smtClean="0"/>
              <a:t>A</a:t>
            </a:r>
            <a:r>
              <a:rPr lang="en-US" sz="2000" baseline="-25000" dirty="0" smtClean="0"/>
              <a:t>6</a:t>
            </a:r>
          </a:p>
          <a:p>
            <a:pPr marL="0" indent="0">
              <a:buNone/>
            </a:pPr>
            <a:r>
              <a:rPr lang="en-US" sz="2000" dirty="0" smtClean="0"/>
              <a:t>Shift</a:t>
            </a:r>
            <a:r>
              <a:rPr lang="en-US" sz="2000" i="1" baseline="-25000" dirty="0"/>
              <a:t>	</a:t>
            </a:r>
            <a:r>
              <a:rPr lang="en-US" sz="2000" dirty="0"/>
              <a:t>[ROOT, like, play, </a:t>
            </a:r>
            <a:r>
              <a:rPr lang="en-US" sz="2000" dirty="0" smtClean="0"/>
              <a:t>with, their]</a:t>
            </a:r>
            <a:r>
              <a:rPr lang="en-US" sz="2000" dirty="0"/>
              <a:t>	</a:t>
            </a:r>
            <a:r>
              <a:rPr lang="en-US" sz="2000" dirty="0" smtClean="0"/>
              <a:t>[friends</a:t>
            </a:r>
            <a:r>
              <a:rPr lang="en-US" sz="2000" dirty="0"/>
              <a:t>, </a:t>
            </a:r>
            <a:r>
              <a:rPr lang="en-US" sz="2000" dirty="0" smtClean="0"/>
              <a:t>.]</a:t>
            </a:r>
            <a:r>
              <a:rPr lang="en-US" sz="2000" dirty="0"/>
              <a:t>	</a:t>
            </a:r>
            <a:r>
              <a:rPr lang="en-US" sz="2000" dirty="0" smtClean="0"/>
              <a:t>A</a:t>
            </a:r>
            <a:r>
              <a:rPr lang="en-US" sz="2000" baseline="-25000" dirty="0" smtClean="0"/>
              <a:t>6</a:t>
            </a:r>
            <a:endParaRPr lang="en-US" sz="2000" baseline="-25000" dirty="0"/>
          </a:p>
          <a:p>
            <a:pPr marL="0" indent="0">
              <a:buNone/>
            </a:pPr>
            <a:r>
              <a:rPr lang="en-US" sz="2000" dirty="0" err="1" smtClean="0"/>
              <a:t>LA</a:t>
            </a:r>
            <a:r>
              <a:rPr lang="en-US" sz="2000" i="1" baseline="-25000" dirty="0" err="1" smtClean="0"/>
              <a:t>poss</a:t>
            </a:r>
            <a:r>
              <a:rPr lang="en-US" sz="2000" dirty="0" smtClean="0"/>
              <a:t>	</a:t>
            </a:r>
            <a:r>
              <a:rPr lang="en-US" sz="2000" dirty="0"/>
              <a:t>[ROOT, like, play, with]	</a:t>
            </a:r>
            <a:r>
              <a:rPr lang="en-US" sz="2000" dirty="0" smtClean="0"/>
              <a:t>[friends</a:t>
            </a:r>
            <a:r>
              <a:rPr lang="en-US" sz="2000" dirty="0"/>
              <a:t>, </a:t>
            </a:r>
            <a:r>
              <a:rPr lang="en-US" sz="2000" dirty="0" smtClean="0"/>
              <a:t>.]</a:t>
            </a:r>
            <a:r>
              <a:rPr lang="en-US" sz="2000" dirty="0"/>
              <a:t>	</a:t>
            </a:r>
            <a:r>
              <a:rPr lang="en-US" sz="2000" dirty="0" smtClean="0"/>
              <a:t>A</a:t>
            </a:r>
            <a:r>
              <a:rPr lang="en-US" sz="2000" baseline="-25000" dirty="0" smtClean="0"/>
              <a:t>6</a:t>
            </a:r>
            <a:r>
              <a:rPr lang="en-US" sz="2000" dirty="0" smtClean="0"/>
              <a:t>∪{</a:t>
            </a:r>
            <a:r>
              <a:rPr lang="en-US" sz="2000" dirty="0" err="1" smtClean="0"/>
              <a:t>poss</a:t>
            </a:r>
            <a:r>
              <a:rPr lang="en-US" sz="2000" dirty="0" smtClean="0"/>
              <a:t>(friends, their) </a:t>
            </a:r>
            <a:r>
              <a:rPr lang="en-US" sz="2000" dirty="0"/>
              <a:t>= </a:t>
            </a:r>
            <a:r>
              <a:rPr lang="en-US" sz="2000" dirty="0" smtClean="0"/>
              <a:t>A</a:t>
            </a:r>
            <a:r>
              <a:rPr lang="en-US" sz="2000" baseline="-25000" dirty="0" smtClean="0"/>
              <a:t>7</a:t>
            </a:r>
          </a:p>
          <a:p>
            <a:pPr marL="0" indent="0">
              <a:buNone/>
            </a:pPr>
            <a:r>
              <a:rPr lang="en-US" sz="2000" dirty="0" err="1" smtClean="0"/>
              <a:t>RA</a:t>
            </a:r>
            <a:r>
              <a:rPr lang="en-US" sz="2000" i="1" baseline="-25000" dirty="0" err="1" smtClean="0"/>
              <a:t>pobj</a:t>
            </a:r>
            <a:r>
              <a:rPr lang="en-US" sz="2000" dirty="0"/>
              <a:t>	[ROOT, like, play, </a:t>
            </a:r>
            <a:r>
              <a:rPr lang="en-US" sz="2000" dirty="0" smtClean="0"/>
              <a:t>with, friends]</a:t>
            </a:r>
            <a:r>
              <a:rPr lang="en-US" sz="2000" dirty="0"/>
              <a:t>	</a:t>
            </a:r>
            <a:r>
              <a:rPr lang="en-US" sz="2000" dirty="0" smtClean="0"/>
              <a:t>[.</a:t>
            </a:r>
            <a:r>
              <a:rPr lang="en-US" sz="2000" dirty="0"/>
              <a:t>]	</a:t>
            </a:r>
            <a:r>
              <a:rPr lang="en-US" sz="2000" dirty="0" smtClean="0"/>
              <a:t>A</a:t>
            </a:r>
            <a:r>
              <a:rPr lang="en-US" sz="2000" baseline="-25000" dirty="0" smtClean="0"/>
              <a:t>7</a:t>
            </a:r>
            <a:r>
              <a:rPr lang="en-US" sz="2000" dirty="0" smtClean="0"/>
              <a:t>∪</a:t>
            </a:r>
            <a:r>
              <a:rPr lang="en-US" sz="2000" dirty="0"/>
              <a:t>{</a:t>
            </a:r>
            <a:r>
              <a:rPr lang="en-US" sz="2000" dirty="0" err="1" smtClean="0"/>
              <a:t>pobj</a:t>
            </a:r>
            <a:r>
              <a:rPr lang="en-US" sz="2000" dirty="0" smtClean="0"/>
              <a:t>(with, friends) </a:t>
            </a:r>
            <a:r>
              <a:rPr lang="en-US" sz="2000" dirty="0"/>
              <a:t>= </a:t>
            </a:r>
            <a:r>
              <a:rPr lang="en-US" sz="2000" dirty="0" smtClean="0"/>
              <a:t>A</a:t>
            </a:r>
            <a:r>
              <a:rPr lang="en-US" sz="2000" baseline="-25000" dirty="0" smtClean="0"/>
              <a:t>8</a:t>
            </a:r>
          </a:p>
          <a:p>
            <a:pPr marL="0" indent="0">
              <a:buNone/>
            </a:pPr>
            <a:r>
              <a:rPr lang="en-US" sz="2000" dirty="0" smtClean="0"/>
              <a:t>Reduce	</a:t>
            </a:r>
            <a:r>
              <a:rPr lang="en-US" sz="2000" dirty="0"/>
              <a:t>[ROOT, like, play, </a:t>
            </a:r>
            <a:r>
              <a:rPr lang="en-US" sz="2000" dirty="0" smtClean="0"/>
              <a:t>with]</a:t>
            </a:r>
            <a:r>
              <a:rPr lang="en-US" sz="2000" dirty="0"/>
              <a:t>	</a:t>
            </a:r>
            <a:r>
              <a:rPr lang="en-US" sz="2000" dirty="0" smtClean="0"/>
              <a:t>[</a:t>
            </a:r>
            <a:r>
              <a:rPr lang="en-US" sz="2000" dirty="0"/>
              <a:t>.]	</a:t>
            </a:r>
            <a:r>
              <a:rPr lang="en-US" sz="2000" dirty="0" smtClean="0"/>
              <a:t>	A</a:t>
            </a:r>
            <a:r>
              <a:rPr lang="en-US" sz="2000" baseline="-25000" dirty="0" smtClean="0"/>
              <a:t>8</a:t>
            </a:r>
            <a:endParaRPr lang="en-US" sz="2000" baseline="-25000" dirty="0"/>
          </a:p>
          <a:p>
            <a:pPr marL="0" indent="0">
              <a:buNone/>
            </a:pPr>
            <a:r>
              <a:rPr lang="en-US" sz="2000" dirty="0"/>
              <a:t>Reduce	[ROOT, like, </a:t>
            </a:r>
            <a:r>
              <a:rPr lang="en-US" sz="2000" dirty="0" smtClean="0"/>
              <a:t>play]	</a:t>
            </a:r>
            <a:r>
              <a:rPr lang="en-US" sz="2000" dirty="0"/>
              <a:t>	[.]		A</a:t>
            </a:r>
            <a:r>
              <a:rPr lang="en-US" sz="2000" baseline="-25000" dirty="0"/>
              <a:t>8</a:t>
            </a:r>
          </a:p>
          <a:p>
            <a:pPr marL="0" indent="0">
              <a:buNone/>
            </a:pPr>
            <a:r>
              <a:rPr lang="en-US" sz="2000" dirty="0"/>
              <a:t>Reduce	[ROOT, </a:t>
            </a:r>
            <a:r>
              <a:rPr lang="en-US" sz="2000" dirty="0" smtClean="0"/>
              <a:t>like]</a:t>
            </a:r>
            <a:r>
              <a:rPr lang="en-US" sz="2000" dirty="0"/>
              <a:t>		[.]		</a:t>
            </a:r>
            <a:r>
              <a:rPr lang="en-US" sz="2000" dirty="0" smtClean="0"/>
              <a:t>A</a:t>
            </a:r>
            <a:r>
              <a:rPr lang="en-US" sz="2000" baseline="-25000" dirty="0" smtClean="0"/>
              <a:t>8</a:t>
            </a:r>
          </a:p>
          <a:p>
            <a:pPr marL="0" indent="0">
              <a:buNone/>
            </a:pPr>
            <a:r>
              <a:rPr lang="en-US" sz="2000" dirty="0" err="1" smtClean="0"/>
              <a:t>RA</a:t>
            </a:r>
            <a:r>
              <a:rPr lang="en-US" sz="2000" i="1" baseline="-25000" dirty="0" err="1" smtClean="0"/>
              <a:t>punc</a:t>
            </a:r>
            <a:r>
              <a:rPr lang="en-US" sz="2000" dirty="0"/>
              <a:t>	[ROOT, like, </a:t>
            </a:r>
            <a:r>
              <a:rPr lang="en-US" sz="2000" dirty="0" smtClean="0"/>
              <a:t>.]	</a:t>
            </a:r>
            <a:r>
              <a:rPr lang="en-US" sz="2000" dirty="0"/>
              <a:t>	</a:t>
            </a:r>
            <a:r>
              <a:rPr lang="en-US" sz="2000" dirty="0" smtClean="0"/>
              <a:t>[]</a:t>
            </a:r>
            <a:r>
              <a:rPr lang="en-US" sz="2000" dirty="0"/>
              <a:t>	</a:t>
            </a:r>
            <a:r>
              <a:rPr lang="en-US" sz="2000" dirty="0" smtClean="0"/>
              <a:t>	A</a:t>
            </a:r>
            <a:r>
              <a:rPr lang="en-US" sz="2000" baseline="-25000" dirty="0" smtClean="0"/>
              <a:t>8</a:t>
            </a:r>
            <a:r>
              <a:rPr lang="en-US" sz="2000" dirty="0" smtClean="0"/>
              <a:t>∪{</a:t>
            </a:r>
            <a:r>
              <a:rPr lang="en-US" sz="2000" dirty="0" err="1" smtClean="0"/>
              <a:t>punc</a:t>
            </a:r>
            <a:r>
              <a:rPr lang="en-US" sz="2000" dirty="0" smtClean="0"/>
              <a:t>(like, .) </a:t>
            </a:r>
            <a:r>
              <a:rPr lang="en-US" sz="2000" dirty="0"/>
              <a:t>= </a:t>
            </a:r>
            <a:r>
              <a:rPr lang="en-US" sz="2000" dirty="0" smtClean="0"/>
              <a:t>A</a:t>
            </a:r>
            <a:r>
              <a:rPr lang="en-US" sz="2000" baseline="-25000" dirty="0" smtClean="0"/>
              <a:t>9</a:t>
            </a:r>
          </a:p>
          <a:p>
            <a:pPr marL="0" indent="0">
              <a:buNone/>
            </a:pPr>
            <a:r>
              <a:rPr lang="en-US" sz="2000" dirty="0" smtClean="0">
                <a:solidFill>
                  <a:srgbClr val="177245"/>
                </a:solidFill>
              </a:rPr>
              <a:t>You terminate as soon as the buffer is empty.  Dependencies = </a:t>
            </a:r>
            <a:r>
              <a:rPr lang="en-US" sz="2000" dirty="0">
                <a:solidFill>
                  <a:srgbClr val="177245"/>
                </a:solidFill>
              </a:rPr>
              <a:t>A</a:t>
            </a:r>
            <a:r>
              <a:rPr lang="en-US" sz="2000" baseline="-25000" dirty="0">
                <a:solidFill>
                  <a:srgbClr val="177245"/>
                </a:solidFill>
              </a:rPr>
              <a:t>9</a:t>
            </a:r>
          </a:p>
          <a:p>
            <a:pPr marL="0" indent="0">
              <a:buNone/>
            </a:pPr>
            <a:endParaRPr lang="en-US" sz="2000" dirty="0">
              <a:solidFill>
                <a:srgbClr val="177245"/>
              </a:solidFill>
            </a:endParaRPr>
          </a:p>
          <a:p>
            <a:pPr marL="0" indent="0">
              <a:buNone/>
            </a:pPr>
            <a:endParaRPr lang="en-US" sz="2000" baseline="-25000" dirty="0"/>
          </a:p>
          <a:p>
            <a:pPr marL="0" indent="0">
              <a:buNone/>
            </a:pPr>
            <a:endParaRPr lang="en-US" sz="2000" baseline="-25000" dirty="0" smtClean="0"/>
          </a:p>
          <a:p>
            <a:pPr marL="0" indent="0">
              <a:buNone/>
            </a:pPr>
            <a:endParaRPr lang="en-US" sz="2000" dirty="0"/>
          </a:p>
          <a:p>
            <a:pPr marL="0" indent="0">
              <a:buNone/>
            </a:pPr>
            <a:endParaRPr lang="en-US" sz="2000" dirty="0"/>
          </a:p>
          <a:p>
            <a:pPr marL="0" indent="0">
              <a:buNone/>
            </a:pPr>
            <a:endParaRPr lang="en-US" sz="2000" baseline="-25000" dirty="0"/>
          </a:p>
          <a:p>
            <a:pPr marL="0" indent="0">
              <a:buNone/>
            </a:pPr>
            <a:endParaRPr lang="en-US" sz="2000" i="1" baseline="-25000" dirty="0" smtClean="0"/>
          </a:p>
        </p:txBody>
      </p:sp>
      <p:sp>
        <p:nvSpPr>
          <p:cNvPr id="4" name="TextBox 3"/>
          <p:cNvSpPr txBox="1"/>
          <p:nvPr/>
        </p:nvSpPr>
        <p:spPr>
          <a:xfrm>
            <a:off x="4332838" y="304800"/>
            <a:ext cx="4506362" cy="1384995"/>
          </a:xfrm>
          <a:prstGeom prst="rect">
            <a:avLst/>
          </a:prstGeom>
          <a:solidFill>
            <a:schemeClr val="accent5">
              <a:lumMod val="40000"/>
              <a:lumOff val="60000"/>
            </a:schemeClr>
          </a:solidFill>
        </p:spPr>
        <p:txBody>
          <a:bodyPr wrap="none" rtlCol="0">
            <a:spAutoFit/>
          </a:bodyPr>
          <a:lstStyle/>
          <a:p>
            <a:pPr marL="457200" indent="-457200">
              <a:buFont typeface="+mj-lt"/>
              <a:buAutoNum type="arabicPeriod"/>
            </a:pPr>
            <a:r>
              <a:rPr lang="en-US" sz="1400" dirty="0">
                <a:latin typeface="+mn-lt"/>
              </a:rPr>
              <a:t>Left-</a:t>
            </a:r>
            <a:r>
              <a:rPr lang="en-US" sz="1400" dirty="0" err="1">
                <a:latin typeface="+mn-lt"/>
              </a:rPr>
              <a:t>Arc</a:t>
            </a:r>
            <a:r>
              <a:rPr lang="en-US" sz="1400" i="1" baseline="-25000" dirty="0" err="1">
                <a:latin typeface="+mn-lt"/>
              </a:rPr>
              <a:t>r</a:t>
            </a:r>
            <a:r>
              <a:rPr lang="en-US" sz="1400" dirty="0">
                <a:latin typeface="+mn-lt"/>
              </a:rPr>
              <a:t>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a:t>
            </a:r>
            <a:r>
              <a:rPr lang="en-US" sz="1400" i="1" dirty="0" err="1">
                <a:latin typeface="+mn-lt"/>
              </a:rPr>
              <a:t>w</a:t>
            </a:r>
            <a:r>
              <a:rPr lang="en-US" sz="1400" i="1" baseline="-25000" dirty="0" err="1">
                <a:latin typeface="+mn-lt"/>
              </a:rPr>
              <a:t>j</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|β, A∪{</a:t>
            </a:r>
            <a:r>
              <a:rPr lang="en-US" sz="1400" i="1" dirty="0">
                <a:latin typeface="+mn-lt"/>
                <a:sym typeface="Wingdings"/>
              </a:rPr>
              <a:t>r</a:t>
            </a:r>
            <a:r>
              <a:rPr lang="en-US" sz="1400" dirty="0">
                <a:latin typeface="+mn-lt"/>
                <a:sym typeface="Wingdings"/>
              </a:rPr>
              <a:t>(</a:t>
            </a:r>
            <a:r>
              <a:rPr lang="en-US" sz="1400" i="1" dirty="0" err="1">
                <a:latin typeface="+mn-lt"/>
                <a:sym typeface="Wingdings"/>
              </a:rPr>
              <a:t>w</a:t>
            </a:r>
            <a:r>
              <a:rPr lang="en-US" sz="1400" i="1" baseline="-25000" dirty="0" err="1">
                <a:latin typeface="+mn-lt"/>
                <a:sym typeface="Wingdings"/>
              </a:rPr>
              <a:t>j</a:t>
            </a:r>
            <a:r>
              <a:rPr lang="en-US" sz="1400" dirty="0" err="1">
                <a:latin typeface="+mn-lt"/>
                <a:sym typeface="Wingdings"/>
              </a:rPr>
              <a:t>,</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a:t>
            </a:r>
          </a:p>
          <a:p>
            <a:pPr marL="342900" lvl="1" indent="0">
              <a:buNone/>
            </a:pPr>
            <a:r>
              <a:rPr lang="en-US" sz="1400" dirty="0">
                <a:latin typeface="+mn-lt"/>
                <a:sym typeface="Wingdings"/>
              </a:rPr>
              <a:t>Precondition: (</a:t>
            </a:r>
            <a:r>
              <a:rPr lang="en-US" sz="1400" i="1" dirty="0" err="1">
                <a:latin typeface="+mn-lt"/>
                <a:sym typeface="Wingdings"/>
              </a:rPr>
              <a:t>w</a:t>
            </a:r>
            <a:r>
              <a:rPr lang="en-US" sz="1400" i="1" baseline="-25000" dirty="0" err="1">
                <a:latin typeface="+mn-lt"/>
                <a:sym typeface="Wingdings"/>
              </a:rPr>
              <a:t>k</a:t>
            </a:r>
            <a:r>
              <a:rPr lang="en-US" sz="1400" dirty="0">
                <a:latin typeface="+mn-lt"/>
                <a:sym typeface="Wingdings"/>
              </a:rPr>
              <a:t>, </a:t>
            </a:r>
            <a:r>
              <a:rPr lang="en-US" sz="1400" i="1" dirty="0">
                <a:latin typeface="+mn-lt"/>
                <a:sym typeface="Wingdings"/>
              </a:rPr>
              <a:t>r’</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 A, </a:t>
            </a:r>
            <a:r>
              <a:rPr lang="en-US" sz="1400" i="1" dirty="0" err="1">
                <a:latin typeface="+mn-lt"/>
                <a:sym typeface="Wingdings"/>
              </a:rPr>
              <a:t>w</a:t>
            </a:r>
            <a:r>
              <a:rPr lang="en-US" sz="1400" i="1" baseline="-25000" dirty="0" err="1">
                <a:latin typeface="+mn-lt"/>
                <a:sym typeface="Wingdings"/>
              </a:rPr>
              <a:t>i</a:t>
            </a:r>
            <a:r>
              <a:rPr lang="en-US" sz="1400" i="1" dirty="0">
                <a:latin typeface="+mn-lt"/>
                <a:sym typeface="Wingdings"/>
              </a:rPr>
              <a:t> </a:t>
            </a:r>
            <a:r>
              <a:rPr lang="en-US" sz="1400" dirty="0">
                <a:latin typeface="+mn-lt"/>
                <a:sym typeface="Wingdings"/>
              </a:rPr>
              <a:t>≠ ROOT</a:t>
            </a:r>
          </a:p>
          <a:p>
            <a:pPr marL="457200" indent="-457200">
              <a:buFont typeface="+mj-lt"/>
              <a:buAutoNum type="arabicPeriod"/>
            </a:pPr>
            <a:r>
              <a:rPr lang="en-US" sz="1400" dirty="0">
                <a:latin typeface="+mn-lt"/>
                <a:sym typeface="Wingdings"/>
              </a:rPr>
              <a:t>Right-</a:t>
            </a:r>
            <a:r>
              <a:rPr lang="en-US" sz="1400" dirty="0" err="1">
                <a:latin typeface="+mn-lt"/>
                <a:sym typeface="Wingdings"/>
              </a:rPr>
              <a:t>Arc</a:t>
            </a:r>
            <a:r>
              <a:rPr lang="en-US" sz="1400" i="1" baseline="-25000" dirty="0" err="1">
                <a:latin typeface="+mn-lt"/>
                <a:sym typeface="Wingdings"/>
              </a:rPr>
              <a:t>r</a:t>
            </a:r>
            <a:r>
              <a:rPr lang="en-US" sz="1400" dirty="0">
                <a:latin typeface="+mn-lt"/>
                <a:sym typeface="Wingdings"/>
              </a:rPr>
              <a:t>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a:t>
            </a:r>
            <a:r>
              <a:rPr lang="en-US" sz="1400" i="1" dirty="0" err="1">
                <a:latin typeface="+mn-lt"/>
              </a:rPr>
              <a:t>w</a:t>
            </a:r>
            <a:r>
              <a:rPr lang="en-US" sz="1400" i="1" baseline="-25000" dirty="0" err="1">
                <a:latin typeface="+mn-lt"/>
              </a:rPr>
              <a:t>j</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i="1" dirty="0" err="1">
                <a:latin typeface="+mn-lt"/>
              </a:rPr>
              <a:t>w</a:t>
            </a:r>
            <a:r>
              <a:rPr lang="en-US" sz="1400" i="1" baseline="-25000" dirty="0" err="1">
                <a:latin typeface="+mn-lt"/>
              </a:rPr>
              <a:t>i</a:t>
            </a:r>
            <a:r>
              <a:rPr lang="en-US" sz="1400" dirty="0" err="1">
                <a:latin typeface="+mn-lt"/>
              </a:rPr>
              <a:t>|</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 β, A∪{</a:t>
            </a:r>
            <a:r>
              <a:rPr lang="en-US" sz="1400" i="1" dirty="0">
                <a:latin typeface="+mn-lt"/>
                <a:sym typeface="Wingdings"/>
              </a:rPr>
              <a:t>r</a:t>
            </a:r>
            <a:r>
              <a:rPr lang="en-US" sz="1400" dirty="0">
                <a:latin typeface="+mn-lt"/>
                <a:sym typeface="Wingdings"/>
              </a:rPr>
              <a:t>(</a:t>
            </a:r>
            <a:r>
              <a:rPr lang="en-US" sz="1400" i="1" dirty="0" err="1">
                <a:latin typeface="+mn-lt"/>
                <a:sym typeface="Wingdings"/>
              </a:rPr>
              <a:t>w</a:t>
            </a:r>
            <a:r>
              <a:rPr lang="en-US" sz="1400" i="1" baseline="-25000" dirty="0" err="1">
                <a:latin typeface="+mn-lt"/>
                <a:sym typeface="Wingdings"/>
              </a:rPr>
              <a:t>i</a:t>
            </a:r>
            <a:r>
              <a:rPr lang="en-US" sz="1400" dirty="0" err="1">
                <a:latin typeface="+mn-lt"/>
                <a:sym typeface="Wingdings"/>
              </a:rPr>
              <a:t>,</a:t>
            </a:r>
            <a:r>
              <a:rPr lang="en-US" sz="1400" i="1" dirty="0" err="1">
                <a:latin typeface="+mn-lt"/>
                <a:sym typeface="Wingdings"/>
              </a:rPr>
              <a:t>w</a:t>
            </a:r>
            <a:r>
              <a:rPr lang="en-US" sz="1400" i="1" baseline="-25000" dirty="0" err="1">
                <a:latin typeface="+mn-lt"/>
                <a:sym typeface="Wingdings"/>
              </a:rPr>
              <a:t>j</a:t>
            </a:r>
            <a:r>
              <a:rPr lang="en-US" sz="1400" dirty="0">
                <a:latin typeface="+mn-lt"/>
                <a:sym typeface="Wingdings"/>
              </a:rPr>
              <a:t>)}</a:t>
            </a:r>
          </a:p>
          <a:p>
            <a:pPr marL="457200" indent="-457200">
              <a:buFont typeface="+mj-lt"/>
              <a:buAutoNum type="arabicPeriod"/>
            </a:pPr>
            <a:r>
              <a:rPr lang="en-US" sz="1400" dirty="0">
                <a:latin typeface="+mn-lt"/>
                <a:sym typeface="Wingdings"/>
              </a:rPr>
              <a:t>Reduce        </a:t>
            </a:r>
            <a:r>
              <a:rPr lang="en-US" sz="1400" dirty="0" err="1">
                <a:latin typeface="+mn-lt"/>
              </a:rPr>
              <a:t>σ|</a:t>
            </a:r>
            <a:r>
              <a:rPr lang="en-US" sz="1400" i="1" dirty="0" err="1">
                <a:latin typeface="+mn-lt"/>
              </a:rPr>
              <a:t>w</a:t>
            </a:r>
            <a:r>
              <a:rPr lang="en-US" sz="1400" i="1" baseline="-25000" dirty="0" err="1">
                <a:latin typeface="+mn-lt"/>
              </a:rPr>
              <a:t>i</a:t>
            </a:r>
            <a:r>
              <a:rPr lang="en-US" sz="1400" dirty="0">
                <a:latin typeface="+mn-lt"/>
              </a:rPr>
              <a:t>, 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dirty="0">
                <a:latin typeface="+mn-lt"/>
                <a:sym typeface="Wingdings"/>
              </a:rPr>
              <a:t>, β, A</a:t>
            </a:r>
          </a:p>
          <a:p>
            <a:pPr marL="342900" lvl="1" indent="0">
              <a:buNone/>
            </a:pPr>
            <a:r>
              <a:rPr lang="en-US" sz="1400" dirty="0">
                <a:latin typeface="+mn-lt"/>
                <a:sym typeface="Wingdings"/>
              </a:rPr>
              <a:t>Precondition: (</a:t>
            </a:r>
            <a:r>
              <a:rPr lang="en-US" sz="1400" i="1" dirty="0" err="1">
                <a:latin typeface="+mn-lt"/>
                <a:sym typeface="Wingdings"/>
              </a:rPr>
              <a:t>w</a:t>
            </a:r>
            <a:r>
              <a:rPr lang="en-US" sz="1400" i="1" baseline="-25000" dirty="0" err="1">
                <a:latin typeface="+mn-lt"/>
                <a:sym typeface="Wingdings"/>
              </a:rPr>
              <a:t>k</a:t>
            </a:r>
            <a:r>
              <a:rPr lang="en-US" sz="1400" dirty="0">
                <a:latin typeface="+mn-lt"/>
                <a:sym typeface="Wingdings"/>
              </a:rPr>
              <a:t>, </a:t>
            </a:r>
            <a:r>
              <a:rPr lang="en-US" sz="1400" i="1" dirty="0">
                <a:latin typeface="+mn-lt"/>
                <a:sym typeface="Wingdings"/>
              </a:rPr>
              <a:t>r’</a:t>
            </a:r>
            <a:r>
              <a:rPr lang="en-US" sz="1400" dirty="0">
                <a:latin typeface="+mn-lt"/>
                <a:sym typeface="Wingdings"/>
              </a:rPr>
              <a:t>, </a:t>
            </a:r>
            <a:r>
              <a:rPr lang="en-US" sz="1400" i="1" dirty="0" err="1">
                <a:latin typeface="+mn-lt"/>
                <a:sym typeface="Wingdings"/>
              </a:rPr>
              <a:t>w</a:t>
            </a:r>
            <a:r>
              <a:rPr lang="en-US" sz="1400" i="1" baseline="-25000" dirty="0" err="1">
                <a:latin typeface="+mn-lt"/>
                <a:sym typeface="Wingdings"/>
              </a:rPr>
              <a:t>i</a:t>
            </a:r>
            <a:r>
              <a:rPr lang="en-US" sz="1400" dirty="0">
                <a:latin typeface="+mn-lt"/>
                <a:sym typeface="Wingdings"/>
              </a:rPr>
              <a:t>) ∈ A</a:t>
            </a:r>
          </a:p>
          <a:p>
            <a:pPr marL="457200" indent="-457200">
              <a:buFont typeface="+mj-lt"/>
              <a:buAutoNum type="arabicPeriod"/>
            </a:pPr>
            <a:r>
              <a:rPr lang="en-US" sz="1400" dirty="0">
                <a:latin typeface="+mn-lt"/>
                <a:sym typeface="Wingdings"/>
              </a:rPr>
              <a:t>Shift              </a:t>
            </a:r>
            <a:r>
              <a:rPr lang="en-US" sz="1400" dirty="0" err="1">
                <a:latin typeface="+mn-lt"/>
              </a:rPr>
              <a:t>σ</a:t>
            </a:r>
            <a:r>
              <a:rPr lang="en-US" sz="1400" dirty="0">
                <a:latin typeface="+mn-lt"/>
              </a:rPr>
              <a:t>, </a:t>
            </a:r>
            <a:r>
              <a:rPr lang="en-US" sz="1400" i="1" dirty="0" err="1">
                <a:latin typeface="+mn-lt"/>
              </a:rPr>
              <a:t>w</a:t>
            </a:r>
            <a:r>
              <a:rPr lang="en-US" sz="1400" i="1" baseline="-25000" dirty="0" err="1">
                <a:latin typeface="+mn-lt"/>
              </a:rPr>
              <a:t>i</a:t>
            </a:r>
            <a:r>
              <a:rPr lang="en-US" sz="1400" dirty="0">
                <a:latin typeface="+mn-lt"/>
              </a:rPr>
              <a:t>|β, A </a:t>
            </a:r>
            <a:r>
              <a:rPr lang="en-US" sz="1400" dirty="0">
                <a:latin typeface="+mn-lt"/>
                <a:ea typeface="Wingdings"/>
                <a:cs typeface="Wingdings"/>
                <a:sym typeface="Wingdings"/>
              </a:rPr>
              <a:t></a:t>
            </a:r>
            <a:r>
              <a:rPr lang="en-US" sz="1400" dirty="0">
                <a:latin typeface="+mn-lt"/>
                <a:sym typeface="Wingdings"/>
              </a:rPr>
              <a:t> </a:t>
            </a:r>
            <a:r>
              <a:rPr lang="en-US" sz="1400" dirty="0" err="1">
                <a:latin typeface="+mn-lt"/>
                <a:sym typeface="Wingdings"/>
              </a:rPr>
              <a:t>σ|</a:t>
            </a:r>
            <a:r>
              <a:rPr lang="en-US" sz="1400" i="1" dirty="0" err="1">
                <a:latin typeface="+mn-lt"/>
              </a:rPr>
              <a:t>w</a:t>
            </a:r>
            <a:r>
              <a:rPr lang="en-US" sz="1400" i="1" baseline="-25000" dirty="0" err="1">
                <a:latin typeface="+mn-lt"/>
              </a:rPr>
              <a:t>i</a:t>
            </a:r>
            <a:r>
              <a:rPr lang="en-US" sz="1400" dirty="0">
                <a:latin typeface="+mn-lt"/>
                <a:sym typeface="Wingdings"/>
              </a:rPr>
              <a:t>, β, </a:t>
            </a:r>
            <a:r>
              <a:rPr lang="en-US" sz="1400" dirty="0" smtClean="0">
                <a:latin typeface="+mn-lt"/>
                <a:sym typeface="Wingdings"/>
              </a:rPr>
              <a:t>A</a:t>
            </a:r>
            <a:endParaRPr lang="en-US" sz="1400" dirty="0">
              <a:latin typeface="+mn-lt"/>
              <a:sym typeface="Wingdings"/>
            </a:endParaRPr>
          </a:p>
        </p:txBody>
      </p:sp>
    </p:spTree>
    <p:extLst>
      <p:ext uri="{BB962C8B-B14F-4D97-AF65-F5344CB8AC3E}">
        <p14:creationId xmlns:p14="http://schemas.microsoft.com/office/powerpoint/2010/main" val="1181349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5" name="Title 1"/>
          <p:cNvSpPr>
            <a:spLocks noGrp="1"/>
          </p:cNvSpPr>
          <p:nvPr>
            <p:ph type="title"/>
          </p:nvPr>
        </p:nvSpPr>
        <p:spPr/>
        <p:txBody>
          <a:bodyPr/>
          <a:lstStyle/>
          <a:p>
            <a:r>
              <a:rPr lang="en-US" dirty="0" err="1" smtClean="0">
                <a:ea typeface="ＭＳ Ｐゴシック" charset="0"/>
                <a:cs typeface="ＭＳ Ｐゴシック" charset="0"/>
              </a:rPr>
              <a:t>MaltParser</a:t>
            </a:r>
            <a:r>
              <a:rPr lang="en-US" dirty="0" smtClean="0">
                <a:ea typeface="ＭＳ Ｐゴシック" charset="0"/>
                <a:cs typeface="ＭＳ Ｐゴシック" charset="0"/>
              </a:rPr>
              <a:t/>
            </a:r>
            <a:br>
              <a:rPr lang="en-US" dirty="0" smtClean="0">
                <a:ea typeface="ＭＳ Ｐゴシック" charset="0"/>
                <a:cs typeface="ＭＳ Ｐゴシック" charset="0"/>
              </a:rPr>
            </a:br>
            <a:r>
              <a:rPr lang="en-US" sz="2800" b="0" dirty="0" smtClean="0">
                <a:solidFill>
                  <a:schemeClr val="accent4"/>
                </a:solidFill>
                <a:ea typeface="ＭＳ Ｐゴシック" charset="0"/>
                <a:cs typeface="ＭＳ Ｐゴシック" charset="0"/>
              </a:rPr>
              <a:t>[</a:t>
            </a:r>
            <a:r>
              <a:rPr lang="en-US" sz="2800" b="0" dirty="0" err="1" smtClean="0">
                <a:solidFill>
                  <a:schemeClr val="accent4"/>
                </a:solidFill>
                <a:ea typeface="ＭＳ Ｐゴシック" charset="0"/>
                <a:cs typeface="ＭＳ Ｐゴシック" charset="0"/>
              </a:rPr>
              <a:t>Nivre</a:t>
            </a:r>
            <a:r>
              <a:rPr lang="en-US" sz="2800" b="0" dirty="0" smtClean="0">
                <a:solidFill>
                  <a:schemeClr val="accent4"/>
                </a:solidFill>
                <a:ea typeface="ＭＳ Ｐゴシック" charset="0"/>
                <a:cs typeface="ＭＳ Ｐゴシック" charset="0"/>
              </a:rPr>
              <a:t> et al. 2008]</a:t>
            </a:r>
            <a:endParaRPr lang="en-US" sz="2800" b="0" dirty="0">
              <a:solidFill>
                <a:schemeClr val="accent4"/>
              </a:solidFill>
              <a:ea typeface="ＭＳ Ｐゴシック" charset="0"/>
              <a:cs typeface="ＭＳ Ｐゴシック" charset="0"/>
            </a:endParaRPr>
          </a:p>
        </p:txBody>
      </p:sp>
      <p:sp>
        <p:nvSpPr>
          <p:cNvPr id="134146" name="Content Placeholder 2"/>
          <p:cNvSpPr>
            <a:spLocks noGrp="1"/>
          </p:cNvSpPr>
          <p:nvPr>
            <p:ph idx="1"/>
          </p:nvPr>
        </p:nvSpPr>
        <p:spPr/>
        <p:txBody>
          <a:bodyPr/>
          <a:lstStyle/>
          <a:p>
            <a:r>
              <a:rPr lang="en-US" dirty="0" smtClean="0">
                <a:ea typeface="ＭＳ Ｐゴシック" charset="0"/>
                <a:cs typeface="ＭＳ Ｐゴシック" charset="0"/>
              </a:rPr>
              <a:t>We have left to explain how we choose the next action</a:t>
            </a:r>
            <a:endParaRPr lang="en-US" dirty="0">
              <a:ea typeface="ＭＳ Ｐゴシック" charset="0"/>
            </a:endParaRPr>
          </a:p>
          <a:p>
            <a:r>
              <a:rPr lang="en-US" dirty="0">
                <a:ea typeface="ＭＳ Ｐゴシック" charset="0"/>
                <a:cs typeface="ＭＳ Ｐゴシック" charset="0"/>
              </a:rPr>
              <a:t>Each action is predicted by a discriminative classifier (often SVM, could be </a:t>
            </a:r>
            <a:r>
              <a:rPr lang="en-US" dirty="0" err="1">
                <a:ea typeface="ＭＳ Ｐゴシック" charset="0"/>
                <a:cs typeface="ＭＳ Ｐゴシック" charset="0"/>
              </a:rPr>
              <a:t>maxent</a:t>
            </a:r>
            <a:r>
              <a:rPr lang="en-US" dirty="0">
                <a:ea typeface="ＭＳ Ｐゴシック" charset="0"/>
                <a:cs typeface="ＭＳ Ｐゴシック" charset="0"/>
              </a:rPr>
              <a:t> classifier</a:t>
            </a:r>
            <a:r>
              <a:rPr lang="en-US" dirty="0" smtClean="0">
                <a:ea typeface="ＭＳ Ｐゴシック" charset="0"/>
                <a:cs typeface="ＭＳ Ｐゴシック" charset="0"/>
              </a:rPr>
              <a:t>) over each legal move</a:t>
            </a:r>
          </a:p>
          <a:p>
            <a:pPr lvl="1"/>
            <a:r>
              <a:rPr lang="en-US" dirty="0" smtClean="0">
                <a:ea typeface="ＭＳ Ｐゴシック" charset="0"/>
                <a:cs typeface="ＭＳ Ｐゴシック" charset="0"/>
              </a:rPr>
              <a:t>Max of 4 </a:t>
            </a:r>
            <a:r>
              <a:rPr lang="en-US" dirty="0" err="1" smtClean="0">
                <a:ea typeface="ＭＳ Ｐゴシック" charset="0"/>
                <a:cs typeface="ＭＳ Ｐゴシック" charset="0"/>
              </a:rPr>
              <a:t>untyped</a:t>
            </a:r>
            <a:r>
              <a:rPr lang="en-US" dirty="0" smtClean="0">
                <a:ea typeface="ＭＳ Ｐゴシック" charset="0"/>
                <a:cs typeface="ＭＳ Ｐゴシック" charset="0"/>
              </a:rPr>
              <a:t> choices, max of |R| × 2 + 2 when typed</a:t>
            </a:r>
          </a:p>
          <a:p>
            <a:pPr lvl="1"/>
            <a:r>
              <a:rPr lang="en-US" dirty="0" smtClean="0">
                <a:ea typeface="ＭＳ Ｐゴシック" charset="0"/>
                <a:cs typeface="ＭＳ Ｐゴシック" charset="0"/>
              </a:rPr>
              <a:t>Features: top of stack word, POS; first in buffer word, POS; etc.</a:t>
            </a:r>
            <a:endParaRPr lang="en-US" dirty="0">
              <a:ea typeface="ＭＳ Ｐゴシック" charset="0"/>
              <a:cs typeface="ＭＳ Ｐゴシック" charset="0"/>
            </a:endParaRPr>
          </a:p>
          <a:p>
            <a:r>
              <a:rPr lang="en-US" dirty="0" smtClean="0">
                <a:ea typeface="ＭＳ Ｐゴシック" charset="0"/>
                <a:cs typeface="ＭＳ Ｐゴシック" charset="0"/>
              </a:rPr>
              <a:t>There is NO </a:t>
            </a:r>
            <a:r>
              <a:rPr lang="en-US" dirty="0">
                <a:ea typeface="ＭＳ Ｐゴシック" charset="0"/>
                <a:cs typeface="ＭＳ Ｐゴシック" charset="0"/>
              </a:rPr>
              <a:t>search (in </a:t>
            </a:r>
            <a:r>
              <a:rPr lang="en-US" dirty="0" smtClean="0">
                <a:ea typeface="ＭＳ Ｐゴシック" charset="0"/>
                <a:cs typeface="ＭＳ Ｐゴシック" charset="0"/>
              </a:rPr>
              <a:t>the simplest and usual </a:t>
            </a:r>
            <a:r>
              <a:rPr lang="en-US" dirty="0">
                <a:ea typeface="ＭＳ Ｐゴシック" charset="0"/>
                <a:cs typeface="ＭＳ Ｐゴシック" charset="0"/>
              </a:rPr>
              <a:t>form</a:t>
            </a:r>
            <a:r>
              <a:rPr lang="en-US" dirty="0" smtClean="0">
                <a:ea typeface="ＭＳ Ｐゴシック" charset="0"/>
                <a:cs typeface="ＭＳ Ｐゴシック" charset="0"/>
              </a:rPr>
              <a:t>)</a:t>
            </a:r>
          </a:p>
          <a:p>
            <a:pPr lvl="1"/>
            <a:r>
              <a:rPr lang="en-US" dirty="0" smtClean="0">
                <a:ea typeface="ＭＳ Ｐゴシック" charset="0"/>
                <a:cs typeface="ＭＳ Ｐゴシック" charset="0"/>
              </a:rPr>
              <a:t>But you could do some kind of beam search if you wish</a:t>
            </a:r>
            <a:endParaRPr lang="en-US" dirty="0">
              <a:ea typeface="ＭＳ Ｐゴシック" charset="0"/>
              <a:cs typeface="ＭＳ Ｐゴシック" charset="0"/>
            </a:endParaRPr>
          </a:p>
          <a:p>
            <a:r>
              <a:rPr lang="en-US" dirty="0" smtClean="0">
                <a:ea typeface="ＭＳ Ｐゴシック" charset="0"/>
                <a:cs typeface="ＭＳ Ｐゴシック" charset="0"/>
              </a:rPr>
              <a:t>The model’s accuracy is </a:t>
            </a:r>
            <a:r>
              <a:rPr lang="en-US" i="1" dirty="0" smtClean="0">
                <a:ea typeface="ＭＳ Ｐゴシック" charset="0"/>
                <a:cs typeface="ＭＳ Ｐゴシック" charset="0"/>
              </a:rPr>
              <a:t>slightly</a:t>
            </a:r>
            <a:r>
              <a:rPr lang="en-US" dirty="0" smtClean="0">
                <a:ea typeface="ＭＳ Ｐゴシック" charset="0"/>
                <a:cs typeface="ＭＳ Ｐゴシック" charset="0"/>
              </a:rPr>
              <a:t> below the best LPCFGs (evaluated on dependencies), but</a:t>
            </a:r>
          </a:p>
          <a:p>
            <a:r>
              <a:rPr lang="en-US" dirty="0" smtClean="0">
                <a:ea typeface="ＭＳ Ｐゴシック" charset="0"/>
                <a:cs typeface="ＭＳ Ｐゴシック" charset="0"/>
              </a:rPr>
              <a:t>It provides close to state of the art parsing performance</a:t>
            </a:r>
          </a:p>
          <a:p>
            <a:r>
              <a:rPr lang="en-US" dirty="0" smtClean="0">
                <a:ea typeface="ＭＳ Ｐゴシック" charset="0"/>
                <a:cs typeface="ＭＳ Ｐゴシック" charset="0"/>
              </a:rPr>
              <a:t>It provides </a:t>
            </a:r>
            <a:r>
              <a:rPr lang="en-US" dirty="0" smtClean="0">
                <a:solidFill>
                  <a:schemeClr val="accent3"/>
                </a:solidFill>
                <a:ea typeface="ＭＳ Ｐゴシック" charset="0"/>
                <a:cs typeface="ＭＳ Ｐゴシック" charset="0"/>
              </a:rPr>
              <a:t>VERY</a:t>
            </a:r>
            <a:r>
              <a:rPr lang="en-US" dirty="0" smtClean="0">
                <a:ea typeface="ＭＳ Ｐゴシック" charset="0"/>
                <a:cs typeface="ＭＳ Ｐゴシック" charset="0"/>
              </a:rPr>
              <a:t> fast linear time parsing</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334005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414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4146">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414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414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414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414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4146">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414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Rectangle 2"/>
          <p:cNvSpPr>
            <a:spLocks noGrp="1" noChangeArrowheads="1"/>
          </p:cNvSpPr>
          <p:nvPr>
            <p:ph type="title"/>
          </p:nvPr>
        </p:nvSpPr>
        <p:spPr/>
        <p:txBody>
          <a:bodyPr/>
          <a:lstStyle/>
          <a:p>
            <a:r>
              <a:rPr lang="en-US" sz="2800" dirty="0">
                <a:ea typeface="ＭＳ Ｐゴシック" charset="0"/>
                <a:cs typeface="ＭＳ Ｐゴシック" charset="0"/>
              </a:rPr>
              <a:t>Evaluation of Dependency Parsing: </a:t>
            </a:r>
            <a:br>
              <a:rPr lang="en-US" sz="2800" dirty="0">
                <a:ea typeface="ＭＳ Ｐゴシック" charset="0"/>
                <a:cs typeface="ＭＳ Ｐゴシック" charset="0"/>
              </a:rPr>
            </a:br>
            <a:r>
              <a:rPr lang="en-US" sz="2800" dirty="0" smtClean="0">
                <a:ea typeface="ＭＳ Ｐゴシック" charset="0"/>
                <a:cs typeface="ＭＳ Ｐゴシック" charset="0"/>
              </a:rPr>
              <a:t>(</a:t>
            </a:r>
            <a:r>
              <a:rPr lang="en-US" sz="2800" dirty="0">
                <a:ea typeface="ＭＳ Ｐゴシック" charset="0"/>
                <a:cs typeface="ＭＳ Ｐゴシック" charset="0"/>
              </a:rPr>
              <a:t>labeled) dependency </a:t>
            </a:r>
            <a:r>
              <a:rPr lang="en-US" sz="2800" dirty="0" smtClean="0">
                <a:ea typeface="ＭＳ Ｐゴシック" charset="0"/>
                <a:cs typeface="ＭＳ Ｐゴシック" charset="0"/>
              </a:rPr>
              <a:t>accuracy</a:t>
            </a:r>
            <a:endParaRPr lang="en-US" sz="2800" dirty="0">
              <a:ea typeface="ＭＳ Ｐゴシック" charset="0"/>
              <a:cs typeface="ＭＳ Ｐゴシック" charset="0"/>
            </a:endParaRPr>
          </a:p>
        </p:txBody>
      </p:sp>
      <p:sp>
        <p:nvSpPr>
          <p:cNvPr id="957443" name="Rectangle 3"/>
          <p:cNvSpPr>
            <a:spLocks noGrp="1" noChangeArrowheads="1"/>
          </p:cNvSpPr>
          <p:nvPr>
            <p:ph idx="1"/>
          </p:nvPr>
        </p:nvSpPr>
        <p:spPr/>
        <p:txBody>
          <a:bodyPr/>
          <a:lstStyle/>
          <a:p>
            <a:pPr>
              <a:buFont typeface="Times" charset="0"/>
              <a:buNone/>
            </a:pPr>
            <a:endParaRPr lang="en-US" sz="2000" dirty="0" smtClean="0">
              <a:latin typeface="Lucida Sans" charset="0"/>
              <a:ea typeface="ＭＳ Ｐゴシック" charset="0"/>
              <a:cs typeface="ＭＳ Ｐゴシック" charset="0"/>
            </a:endParaRPr>
          </a:p>
          <a:p>
            <a:pPr>
              <a:buFont typeface="Times" charset="0"/>
              <a:buNone/>
            </a:pPr>
            <a:endParaRPr lang="en-US" sz="1200" dirty="0">
              <a:latin typeface="Lucida Sans" charset="0"/>
              <a:ea typeface="ＭＳ Ｐゴシック" charset="0"/>
              <a:cs typeface="ＭＳ Ｐゴシック" charset="0"/>
            </a:endParaRPr>
          </a:p>
          <a:p>
            <a:pPr>
              <a:buFont typeface="Times" charset="0"/>
              <a:buNone/>
            </a:pPr>
            <a:endParaRPr lang="en-US" sz="2000" dirty="0" smtClean="0">
              <a:latin typeface="Lucida Sans" charset="0"/>
              <a:ea typeface="ＭＳ Ｐゴシック" charset="0"/>
              <a:cs typeface="ＭＳ Ｐゴシック" charset="0"/>
            </a:endParaRPr>
          </a:p>
          <a:p>
            <a:pPr>
              <a:buFont typeface="Times" charset="0"/>
              <a:buNone/>
            </a:pPr>
            <a:r>
              <a:rPr lang="en-US" sz="2000" dirty="0" smtClean="0">
                <a:latin typeface="Lucida Sans" charset="0"/>
                <a:ea typeface="ＭＳ Ｐゴシック" charset="0"/>
                <a:cs typeface="ＭＳ Ｐゴシック" charset="0"/>
              </a:rPr>
              <a:t> ROOT   She  saw   the   video   lecture </a:t>
            </a:r>
          </a:p>
          <a:p>
            <a:pPr>
              <a:buFont typeface="Times" charset="0"/>
              <a:buNone/>
            </a:pPr>
            <a:r>
              <a:rPr lang="en-US" sz="1800" dirty="0" smtClean="0">
                <a:latin typeface="Lucida Sans" charset="0"/>
                <a:ea typeface="ＭＳ Ｐゴシック" charset="0"/>
                <a:cs typeface="ＭＳ Ｐゴシック" charset="0"/>
              </a:rPr>
              <a:t>     0         </a:t>
            </a:r>
            <a:r>
              <a:rPr lang="en-US" sz="1800" dirty="0">
                <a:latin typeface="Lucida Sans" charset="0"/>
                <a:ea typeface="ＭＳ Ｐゴシック" charset="0"/>
                <a:cs typeface="ＭＳ Ｐゴシック" charset="0"/>
              </a:rPr>
              <a:t>1      2    </a:t>
            </a:r>
            <a:r>
              <a:rPr lang="en-US" sz="1800" dirty="0" smtClean="0">
                <a:latin typeface="Lucida Sans" charset="0"/>
                <a:ea typeface="ＭＳ Ｐゴシック" charset="0"/>
                <a:cs typeface="ＭＳ Ｐゴシック" charset="0"/>
              </a:rPr>
              <a:t>   </a:t>
            </a:r>
            <a:r>
              <a:rPr lang="en-US" sz="1800" dirty="0">
                <a:latin typeface="Lucida Sans" charset="0"/>
                <a:ea typeface="ＭＳ Ｐゴシック" charset="0"/>
                <a:cs typeface="ＭＳ Ｐゴシック" charset="0"/>
              </a:rPr>
              <a:t>3       </a:t>
            </a:r>
            <a:r>
              <a:rPr lang="en-US" sz="1800" dirty="0" smtClean="0">
                <a:latin typeface="Lucida Sans" charset="0"/>
                <a:ea typeface="ＭＳ Ｐゴシック" charset="0"/>
                <a:cs typeface="ＭＳ Ｐゴシック" charset="0"/>
              </a:rPr>
              <a:t>  </a:t>
            </a:r>
            <a:r>
              <a:rPr lang="en-US" sz="1800" dirty="0">
                <a:latin typeface="Lucida Sans" charset="0"/>
                <a:ea typeface="ＭＳ Ｐゴシック" charset="0"/>
                <a:cs typeface="ＭＳ Ｐゴシック" charset="0"/>
              </a:rPr>
              <a:t>4    </a:t>
            </a:r>
            <a:r>
              <a:rPr lang="en-US" sz="1800" dirty="0" smtClean="0">
                <a:latin typeface="Lucida Sans" charset="0"/>
                <a:ea typeface="ＭＳ Ｐゴシック" charset="0"/>
                <a:cs typeface="ＭＳ Ｐゴシック" charset="0"/>
              </a:rPr>
              <a:t>        </a:t>
            </a:r>
            <a:r>
              <a:rPr lang="en-US" sz="1800" dirty="0">
                <a:latin typeface="Lucida Sans" charset="0"/>
                <a:ea typeface="ＭＳ Ｐゴシック" charset="0"/>
                <a:cs typeface="ＭＳ Ｐゴシック" charset="0"/>
              </a:rPr>
              <a:t>5</a:t>
            </a:r>
            <a:endParaRPr lang="en-US" sz="2000" dirty="0">
              <a:latin typeface="Lucida Sans" charset="0"/>
              <a:ea typeface="ＭＳ Ｐゴシック" charset="0"/>
              <a:cs typeface="ＭＳ Ｐゴシック" charset="0"/>
            </a:endParaRPr>
          </a:p>
        </p:txBody>
      </p:sp>
      <p:sp>
        <p:nvSpPr>
          <p:cNvPr id="957445" name="Text Box 5"/>
          <p:cNvSpPr txBox="1">
            <a:spLocks noChangeArrowheads="1"/>
          </p:cNvSpPr>
          <p:nvPr/>
        </p:nvSpPr>
        <p:spPr bwMode="auto">
          <a:xfrm>
            <a:off x="533400" y="3733800"/>
            <a:ext cx="3902075" cy="2308324"/>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marL="0" indent="0" algn="l" eaLnBrk="1" hangingPunct="1"/>
            <a:r>
              <a:rPr lang="en-US" dirty="0" smtClean="0">
                <a:latin typeface="Arial" charset="0"/>
              </a:rPr>
              <a:t>Gold</a:t>
            </a:r>
          </a:p>
          <a:p>
            <a:pPr algn="l" eaLnBrk="1" hangingPunct="1">
              <a:buFontTx/>
              <a:buAutoNum type="arabicPlain"/>
            </a:pPr>
            <a:r>
              <a:rPr lang="en-US" dirty="0" smtClean="0">
                <a:latin typeface="Arial" charset="0"/>
              </a:rPr>
              <a:t>  </a:t>
            </a:r>
            <a:r>
              <a:rPr lang="en-US" dirty="0">
                <a:latin typeface="Arial" charset="0"/>
              </a:rPr>
              <a:t>2	 </a:t>
            </a:r>
            <a:r>
              <a:rPr lang="en-US" dirty="0" smtClean="0">
                <a:latin typeface="Arial" charset="0"/>
              </a:rPr>
              <a:t>She</a:t>
            </a:r>
            <a:r>
              <a:rPr lang="en-US" dirty="0">
                <a:latin typeface="Arial" charset="0"/>
              </a:rPr>
              <a:t>	  	</a:t>
            </a:r>
            <a:r>
              <a:rPr lang="en-US" dirty="0" err="1" smtClean="0">
                <a:latin typeface="Arial" charset="0"/>
              </a:rPr>
              <a:t>nsubj</a:t>
            </a:r>
            <a:endParaRPr lang="en-US" dirty="0">
              <a:latin typeface="Arial" charset="0"/>
            </a:endParaRPr>
          </a:p>
          <a:p>
            <a:pPr algn="l" eaLnBrk="1" hangingPunct="1">
              <a:buFontTx/>
              <a:buAutoNum type="arabicPlain" startAt="2"/>
            </a:pPr>
            <a:r>
              <a:rPr lang="en-US" dirty="0">
                <a:latin typeface="Arial" charset="0"/>
              </a:rPr>
              <a:t>  0	 </a:t>
            </a:r>
            <a:r>
              <a:rPr lang="en-US" dirty="0" smtClean="0">
                <a:latin typeface="Arial" charset="0"/>
              </a:rPr>
              <a:t>saw</a:t>
            </a:r>
            <a:r>
              <a:rPr lang="en-US" dirty="0">
                <a:latin typeface="Arial" charset="0"/>
              </a:rPr>
              <a:t>	  	</a:t>
            </a:r>
            <a:r>
              <a:rPr lang="en-US" dirty="0" smtClean="0">
                <a:latin typeface="Arial" charset="0"/>
              </a:rPr>
              <a:t>root </a:t>
            </a:r>
            <a:endParaRPr lang="en-US" dirty="0">
              <a:latin typeface="Arial" charset="0"/>
            </a:endParaRPr>
          </a:p>
          <a:p>
            <a:pPr algn="l" eaLnBrk="1" hangingPunct="1">
              <a:buFontTx/>
              <a:buAutoNum type="arabicPlain" startAt="2"/>
            </a:pPr>
            <a:r>
              <a:rPr lang="en-US" dirty="0">
                <a:latin typeface="Arial" charset="0"/>
              </a:rPr>
              <a:t>  5	 </a:t>
            </a:r>
            <a:r>
              <a:rPr lang="en-US" dirty="0" smtClean="0">
                <a:latin typeface="Arial" charset="0"/>
              </a:rPr>
              <a:t>the</a:t>
            </a:r>
            <a:r>
              <a:rPr lang="en-US" dirty="0">
                <a:latin typeface="Arial" charset="0"/>
              </a:rPr>
              <a:t>	  	</a:t>
            </a:r>
            <a:r>
              <a:rPr lang="en-US" dirty="0" err="1" smtClean="0">
                <a:latin typeface="Arial" charset="0"/>
              </a:rPr>
              <a:t>det</a:t>
            </a:r>
            <a:endParaRPr lang="en-US" dirty="0">
              <a:latin typeface="Arial" charset="0"/>
            </a:endParaRPr>
          </a:p>
          <a:p>
            <a:pPr algn="l" eaLnBrk="1" hangingPunct="1">
              <a:buFontTx/>
              <a:buAutoNum type="arabicPlain" startAt="2"/>
            </a:pPr>
            <a:r>
              <a:rPr lang="en-US" dirty="0">
                <a:latin typeface="Arial" charset="0"/>
              </a:rPr>
              <a:t>  5	 </a:t>
            </a:r>
            <a:r>
              <a:rPr lang="en-US" dirty="0" smtClean="0">
                <a:latin typeface="Arial" charset="0"/>
              </a:rPr>
              <a:t>video	</a:t>
            </a:r>
            <a:r>
              <a:rPr lang="en-US" dirty="0">
                <a:latin typeface="Arial" charset="0"/>
              </a:rPr>
              <a:t>	</a:t>
            </a:r>
            <a:r>
              <a:rPr lang="en-US" dirty="0" err="1" smtClean="0">
                <a:latin typeface="Arial" charset="0"/>
              </a:rPr>
              <a:t>nn</a:t>
            </a:r>
            <a:endParaRPr lang="en-US" dirty="0">
              <a:latin typeface="Arial" charset="0"/>
            </a:endParaRPr>
          </a:p>
          <a:p>
            <a:pPr algn="l" eaLnBrk="1" hangingPunct="1">
              <a:buFontTx/>
              <a:buAutoNum type="arabicPlain" startAt="2"/>
            </a:pPr>
            <a:r>
              <a:rPr lang="en-US" dirty="0">
                <a:latin typeface="Arial" charset="0"/>
              </a:rPr>
              <a:t>  2    </a:t>
            </a:r>
            <a:r>
              <a:rPr lang="en-US" dirty="0" smtClean="0">
                <a:latin typeface="Arial" charset="0"/>
              </a:rPr>
              <a:t>lecture</a:t>
            </a:r>
            <a:r>
              <a:rPr lang="en-US" dirty="0">
                <a:latin typeface="Arial" charset="0"/>
              </a:rPr>
              <a:t>	</a:t>
            </a:r>
            <a:r>
              <a:rPr lang="en-US" dirty="0" err="1" smtClean="0">
                <a:latin typeface="Arial" charset="0"/>
              </a:rPr>
              <a:t>dobj</a:t>
            </a:r>
            <a:endParaRPr lang="en-US" dirty="0">
              <a:latin typeface="Arial" charset="0"/>
            </a:endParaRPr>
          </a:p>
        </p:txBody>
      </p:sp>
      <p:sp>
        <p:nvSpPr>
          <p:cNvPr id="957446" name="Text Box 6"/>
          <p:cNvSpPr txBox="1">
            <a:spLocks noChangeArrowheads="1"/>
          </p:cNvSpPr>
          <p:nvPr/>
        </p:nvSpPr>
        <p:spPr bwMode="auto">
          <a:xfrm>
            <a:off x="4800600" y="3733800"/>
            <a:ext cx="3902075" cy="2308324"/>
          </a:xfrm>
          <a:prstGeom prst="rect">
            <a:avLst/>
          </a:prstGeom>
          <a:noFill/>
          <a:ln w="9525">
            <a:solidFill>
              <a:srgbClr val="A4001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marL="0" indent="0" algn="l" eaLnBrk="1" hangingPunct="1"/>
            <a:r>
              <a:rPr lang="en-US" dirty="0" smtClean="0">
                <a:latin typeface="Arial" charset="0"/>
              </a:rPr>
              <a:t>Parsed</a:t>
            </a:r>
          </a:p>
          <a:p>
            <a:pPr algn="l" eaLnBrk="1" hangingPunct="1">
              <a:buFontTx/>
              <a:buAutoNum type="arabicPlain"/>
            </a:pPr>
            <a:r>
              <a:rPr lang="en-US" dirty="0" smtClean="0">
                <a:latin typeface="Arial" charset="0"/>
              </a:rPr>
              <a:t>  </a:t>
            </a:r>
            <a:r>
              <a:rPr lang="en-US" dirty="0">
                <a:latin typeface="Arial" charset="0"/>
              </a:rPr>
              <a:t>2	 </a:t>
            </a:r>
            <a:r>
              <a:rPr lang="en-US" dirty="0" smtClean="0">
                <a:latin typeface="Arial" charset="0"/>
              </a:rPr>
              <a:t>She</a:t>
            </a:r>
            <a:r>
              <a:rPr lang="en-US" dirty="0">
                <a:latin typeface="Arial" charset="0"/>
              </a:rPr>
              <a:t>	  	</a:t>
            </a:r>
            <a:r>
              <a:rPr lang="en-US" dirty="0" err="1" smtClean="0">
                <a:latin typeface="Arial" charset="0"/>
              </a:rPr>
              <a:t>nsubj</a:t>
            </a:r>
            <a:endParaRPr lang="en-US" dirty="0">
              <a:latin typeface="Arial" charset="0"/>
            </a:endParaRPr>
          </a:p>
          <a:p>
            <a:pPr algn="l" eaLnBrk="1" hangingPunct="1">
              <a:buFontTx/>
              <a:buAutoNum type="arabicPlain" startAt="2"/>
            </a:pPr>
            <a:r>
              <a:rPr lang="en-US" dirty="0">
                <a:latin typeface="Arial" charset="0"/>
              </a:rPr>
              <a:t>  0	 </a:t>
            </a:r>
            <a:r>
              <a:rPr lang="en-US" dirty="0" smtClean="0">
                <a:latin typeface="Arial" charset="0"/>
              </a:rPr>
              <a:t>saw</a:t>
            </a:r>
            <a:r>
              <a:rPr lang="en-US" dirty="0">
                <a:latin typeface="Arial" charset="0"/>
              </a:rPr>
              <a:t>	  	</a:t>
            </a:r>
            <a:r>
              <a:rPr lang="en-US" dirty="0" smtClean="0">
                <a:latin typeface="Arial" charset="0"/>
              </a:rPr>
              <a:t>root </a:t>
            </a:r>
            <a:endParaRPr lang="en-US" dirty="0">
              <a:latin typeface="Arial" charset="0"/>
            </a:endParaRPr>
          </a:p>
          <a:p>
            <a:pPr algn="l" eaLnBrk="1" hangingPunct="1">
              <a:buFontTx/>
              <a:buAutoNum type="arabicPlain" startAt="2"/>
            </a:pPr>
            <a:r>
              <a:rPr lang="en-US" dirty="0">
                <a:latin typeface="Arial" charset="0"/>
              </a:rPr>
              <a:t>  4	 </a:t>
            </a:r>
            <a:r>
              <a:rPr lang="en-US" dirty="0" smtClean="0">
                <a:latin typeface="Arial" charset="0"/>
              </a:rPr>
              <a:t>the</a:t>
            </a:r>
            <a:r>
              <a:rPr lang="en-US" dirty="0">
                <a:latin typeface="Arial" charset="0"/>
              </a:rPr>
              <a:t>	  	</a:t>
            </a:r>
            <a:r>
              <a:rPr lang="en-US" dirty="0" err="1" smtClean="0">
                <a:latin typeface="Arial" charset="0"/>
              </a:rPr>
              <a:t>det</a:t>
            </a:r>
            <a:endParaRPr lang="en-US" dirty="0">
              <a:latin typeface="Arial" charset="0"/>
            </a:endParaRPr>
          </a:p>
          <a:p>
            <a:pPr algn="l" eaLnBrk="1" hangingPunct="1">
              <a:buFontTx/>
              <a:buAutoNum type="arabicPlain" startAt="2"/>
            </a:pPr>
            <a:r>
              <a:rPr lang="en-US" dirty="0">
                <a:latin typeface="Arial" charset="0"/>
              </a:rPr>
              <a:t>  </a:t>
            </a:r>
            <a:r>
              <a:rPr lang="en-US" dirty="0" smtClean="0">
                <a:latin typeface="Arial" charset="0"/>
              </a:rPr>
              <a:t>5</a:t>
            </a:r>
            <a:r>
              <a:rPr lang="en-US" dirty="0">
                <a:latin typeface="Arial" charset="0"/>
              </a:rPr>
              <a:t>	 </a:t>
            </a:r>
            <a:r>
              <a:rPr lang="en-US" dirty="0" smtClean="0">
                <a:latin typeface="Arial" charset="0"/>
              </a:rPr>
              <a:t>video	</a:t>
            </a:r>
            <a:r>
              <a:rPr lang="en-US" dirty="0">
                <a:latin typeface="Arial" charset="0"/>
              </a:rPr>
              <a:t>	</a:t>
            </a:r>
            <a:r>
              <a:rPr lang="en-US" dirty="0" err="1" smtClean="0">
                <a:latin typeface="Arial" charset="0"/>
              </a:rPr>
              <a:t>nsubj</a:t>
            </a:r>
            <a:endParaRPr lang="en-US" dirty="0">
              <a:latin typeface="Arial" charset="0"/>
            </a:endParaRPr>
          </a:p>
          <a:p>
            <a:pPr algn="l" eaLnBrk="1" hangingPunct="1">
              <a:buFontTx/>
              <a:buAutoNum type="arabicPlain" startAt="2"/>
            </a:pPr>
            <a:r>
              <a:rPr lang="en-US" dirty="0">
                <a:latin typeface="Arial" charset="0"/>
              </a:rPr>
              <a:t>  2    </a:t>
            </a:r>
            <a:r>
              <a:rPr lang="en-US" dirty="0" smtClean="0">
                <a:latin typeface="Arial" charset="0"/>
              </a:rPr>
              <a:t>lecture	</a:t>
            </a:r>
            <a:r>
              <a:rPr lang="en-US" dirty="0" err="1">
                <a:latin typeface="Arial" charset="0"/>
              </a:rPr>
              <a:t>c</a:t>
            </a:r>
            <a:r>
              <a:rPr lang="en-US" dirty="0" err="1" smtClean="0">
                <a:latin typeface="Arial" charset="0"/>
              </a:rPr>
              <a:t>comp</a:t>
            </a:r>
            <a:r>
              <a:rPr lang="en-US" dirty="0">
                <a:latin typeface="Arial" charset="0"/>
              </a:rPr>
              <a:t>	</a:t>
            </a:r>
          </a:p>
        </p:txBody>
      </p:sp>
      <p:sp>
        <p:nvSpPr>
          <p:cNvPr id="957447" name="Text Box 7"/>
          <p:cNvSpPr txBox="1">
            <a:spLocks noChangeArrowheads="1"/>
          </p:cNvSpPr>
          <p:nvPr/>
        </p:nvSpPr>
        <p:spPr bwMode="auto">
          <a:xfrm>
            <a:off x="5715000" y="1524000"/>
            <a:ext cx="2971800" cy="1938992"/>
          </a:xfrm>
          <a:prstGeom prst="rect">
            <a:avLst/>
          </a:prstGeom>
          <a:solidFill>
            <a:srgbClr val="A8E4D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Lucida Sans" charset="0"/>
                <a:ea typeface="ＭＳ Ｐゴシック" charset="0"/>
                <a:cs typeface="ＭＳ Ｐゴシック" charset="0"/>
              </a:defRPr>
            </a:lvl1pPr>
            <a:lvl2pPr marL="742950" indent="-285750" eaLnBrk="0" hangingPunct="0">
              <a:defRPr sz="2400">
                <a:solidFill>
                  <a:schemeClr val="tx1"/>
                </a:solidFill>
                <a:latin typeface="Lucida Sans" charset="0"/>
                <a:ea typeface="ＭＳ Ｐゴシック" charset="0"/>
              </a:defRPr>
            </a:lvl2pPr>
            <a:lvl3pPr marL="1143000" indent="-228600" eaLnBrk="0" hangingPunct="0">
              <a:defRPr sz="2400">
                <a:solidFill>
                  <a:schemeClr val="tx1"/>
                </a:solidFill>
                <a:latin typeface="Lucida Sans" charset="0"/>
                <a:ea typeface="ＭＳ Ｐゴシック" charset="0"/>
              </a:defRPr>
            </a:lvl3pPr>
            <a:lvl4pPr marL="1600200" indent="-228600" eaLnBrk="0" hangingPunct="0">
              <a:defRPr sz="2400">
                <a:solidFill>
                  <a:schemeClr val="tx1"/>
                </a:solidFill>
                <a:latin typeface="Lucida Sans" charset="0"/>
                <a:ea typeface="ＭＳ Ｐゴシック" charset="0"/>
              </a:defRPr>
            </a:lvl4pPr>
            <a:lvl5pPr marL="2057400" indent="-228600" eaLnBrk="0" hangingPunct="0">
              <a:defRPr sz="2400">
                <a:solidFill>
                  <a:schemeClr val="tx1"/>
                </a:solidFill>
                <a:latin typeface="Lucida Sans" charset="0"/>
                <a:ea typeface="ＭＳ Ｐゴシック" charset="0"/>
              </a:defRPr>
            </a:lvl5pPr>
            <a:lvl6pPr marL="2514600" indent="-228600" algn="r" eaLnBrk="0" fontAlgn="base" hangingPunct="0">
              <a:spcBef>
                <a:spcPct val="0"/>
              </a:spcBef>
              <a:spcAft>
                <a:spcPct val="0"/>
              </a:spcAft>
              <a:defRPr sz="2400">
                <a:solidFill>
                  <a:schemeClr val="tx1"/>
                </a:solidFill>
                <a:latin typeface="Lucida Sans" charset="0"/>
                <a:ea typeface="ＭＳ Ｐゴシック" charset="0"/>
              </a:defRPr>
            </a:lvl6pPr>
            <a:lvl7pPr marL="2971800" indent="-228600" algn="r" eaLnBrk="0" fontAlgn="base" hangingPunct="0">
              <a:spcBef>
                <a:spcPct val="0"/>
              </a:spcBef>
              <a:spcAft>
                <a:spcPct val="0"/>
              </a:spcAft>
              <a:defRPr sz="2400">
                <a:solidFill>
                  <a:schemeClr val="tx1"/>
                </a:solidFill>
                <a:latin typeface="Lucida Sans" charset="0"/>
                <a:ea typeface="ＭＳ Ｐゴシック" charset="0"/>
              </a:defRPr>
            </a:lvl7pPr>
            <a:lvl8pPr marL="3429000" indent="-228600" algn="r" eaLnBrk="0" fontAlgn="base" hangingPunct="0">
              <a:spcBef>
                <a:spcPct val="0"/>
              </a:spcBef>
              <a:spcAft>
                <a:spcPct val="0"/>
              </a:spcAft>
              <a:defRPr sz="2400">
                <a:solidFill>
                  <a:schemeClr val="tx1"/>
                </a:solidFill>
                <a:latin typeface="Lucida Sans" charset="0"/>
                <a:ea typeface="ＭＳ Ｐゴシック" charset="0"/>
              </a:defRPr>
            </a:lvl8pPr>
            <a:lvl9pPr marL="3886200" indent="-228600" algn="r" eaLnBrk="0" fontAlgn="base" hangingPunct="0">
              <a:spcBef>
                <a:spcPct val="0"/>
              </a:spcBef>
              <a:spcAft>
                <a:spcPct val="0"/>
              </a:spcAft>
              <a:defRPr sz="2400">
                <a:solidFill>
                  <a:schemeClr val="tx1"/>
                </a:solidFill>
                <a:latin typeface="Lucida Sans" charset="0"/>
                <a:ea typeface="ＭＳ Ｐゴシック" charset="0"/>
              </a:defRPr>
            </a:lvl9pPr>
          </a:lstStyle>
          <a:p>
            <a:pPr algn="l" eaLnBrk="1" hangingPunct="1"/>
            <a:r>
              <a:rPr lang="en-US" dirty="0" err="1" smtClean="0">
                <a:latin typeface="+mn-lt"/>
              </a:rPr>
              <a:t>Acc</a:t>
            </a:r>
            <a:r>
              <a:rPr lang="en-US" dirty="0" smtClean="0">
                <a:latin typeface="+mn-lt"/>
              </a:rPr>
              <a:t>  </a:t>
            </a:r>
            <a:r>
              <a:rPr lang="en-US" dirty="0">
                <a:latin typeface="+mn-lt"/>
              </a:rPr>
              <a:t>=  </a:t>
            </a:r>
            <a:r>
              <a:rPr lang="en-US" dirty="0" smtClean="0">
                <a:latin typeface="+mn-lt"/>
              </a:rPr>
              <a:t> # correct </a:t>
            </a:r>
            <a:r>
              <a:rPr lang="en-US" dirty="0" err="1" smtClean="0">
                <a:latin typeface="+mn-lt"/>
              </a:rPr>
              <a:t>deps</a:t>
            </a:r>
            <a:endParaRPr lang="en-US" dirty="0">
              <a:latin typeface="+mn-lt"/>
            </a:endParaRPr>
          </a:p>
          <a:p>
            <a:pPr algn="l" eaLnBrk="1" hangingPunct="1"/>
            <a:r>
              <a:rPr lang="en-US" dirty="0">
                <a:latin typeface="+mn-lt"/>
              </a:rPr>
              <a:t>	</a:t>
            </a:r>
            <a:r>
              <a:rPr lang="en-US" dirty="0" smtClean="0">
                <a:latin typeface="+mn-lt"/>
              </a:rPr>
              <a:t>    # </a:t>
            </a:r>
            <a:r>
              <a:rPr lang="en-US" dirty="0">
                <a:latin typeface="+mn-lt"/>
              </a:rPr>
              <a:t>of </a:t>
            </a:r>
            <a:r>
              <a:rPr lang="en-US" dirty="0" err="1" smtClean="0">
                <a:latin typeface="+mn-lt"/>
              </a:rPr>
              <a:t>deps</a:t>
            </a:r>
            <a:endParaRPr lang="en-US" dirty="0" smtClean="0">
              <a:latin typeface="+mn-lt"/>
            </a:endParaRPr>
          </a:p>
          <a:p>
            <a:pPr algn="l" eaLnBrk="1" hangingPunct="1"/>
            <a:endParaRPr lang="en-US" dirty="0">
              <a:latin typeface="+mn-lt"/>
            </a:endParaRPr>
          </a:p>
          <a:p>
            <a:pPr algn="l" eaLnBrk="1" hangingPunct="1"/>
            <a:endParaRPr lang="en-US" dirty="0" smtClean="0">
              <a:latin typeface="+mn-lt"/>
            </a:endParaRPr>
          </a:p>
          <a:p>
            <a:pPr algn="l" eaLnBrk="1" hangingPunct="1"/>
            <a:endParaRPr lang="en-US" dirty="0">
              <a:latin typeface="+mn-lt"/>
            </a:endParaRPr>
          </a:p>
        </p:txBody>
      </p:sp>
      <p:sp>
        <p:nvSpPr>
          <p:cNvPr id="957448" name="Line 8"/>
          <p:cNvSpPr>
            <a:spLocks noChangeShapeType="1"/>
          </p:cNvSpPr>
          <p:nvPr/>
        </p:nvSpPr>
        <p:spPr bwMode="auto">
          <a:xfrm>
            <a:off x="6705600" y="1981200"/>
            <a:ext cx="1870128" cy="0"/>
          </a:xfrm>
          <a:prstGeom prst="line">
            <a:avLst/>
          </a:prstGeom>
          <a:solidFill>
            <a:srgbClr val="A8E4DF"/>
          </a:solidFill>
          <a:ln w="22225">
            <a:solidFill>
              <a:schemeClr val="tx1"/>
            </a:solidFill>
            <a:round/>
            <a:headEnd/>
            <a:tailEnd/>
          </a:ln>
          <a:extLst/>
        </p:spPr>
        <p:txBody>
          <a:bodyPr/>
          <a:lstStyle/>
          <a:p>
            <a:endParaRPr lang="en-US"/>
          </a:p>
        </p:txBody>
      </p:sp>
      <p:sp>
        <p:nvSpPr>
          <p:cNvPr id="97288" name="Rectangle 9"/>
          <p:cNvSpPr>
            <a:spLocks noChangeArrowheads="1"/>
          </p:cNvSpPr>
          <p:nvPr/>
        </p:nvSpPr>
        <p:spPr bwMode="auto">
          <a:xfrm>
            <a:off x="10360025" y="494982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endParaRPr lang="en-US">
              <a:latin typeface="Arial" charset="0"/>
            </a:endParaRPr>
          </a:p>
        </p:txBody>
      </p:sp>
      <p:sp>
        <p:nvSpPr>
          <p:cNvPr id="19" name="Freeform 7"/>
          <p:cNvSpPr>
            <a:spLocks/>
          </p:cNvSpPr>
          <p:nvPr/>
        </p:nvSpPr>
        <p:spPr bwMode="auto">
          <a:xfrm>
            <a:off x="2971800" y="2225040"/>
            <a:ext cx="1676400" cy="44196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2" name="Freeform 13"/>
          <p:cNvSpPr>
            <a:spLocks/>
          </p:cNvSpPr>
          <p:nvPr/>
        </p:nvSpPr>
        <p:spPr bwMode="auto">
          <a:xfrm>
            <a:off x="762000" y="1981200"/>
            <a:ext cx="1524000" cy="76200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5" name="Freeform 7"/>
          <p:cNvSpPr>
            <a:spLocks/>
          </p:cNvSpPr>
          <p:nvPr/>
        </p:nvSpPr>
        <p:spPr bwMode="auto">
          <a:xfrm>
            <a:off x="1600200" y="2438400"/>
            <a:ext cx="533400" cy="30480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7" name="Freeform 13"/>
          <p:cNvSpPr>
            <a:spLocks/>
          </p:cNvSpPr>
          <p:nvPr/>
        </p:nvSpPr>
        <p:spPr bwMode="auto">
          <a:xfrm>
            <a:off x="2438400" y="1905000"/>
            <a:ext cx="2438400" cy="762000"/>
          </a:xfrm>
          <a:custGeom>
            <a:avLst/>
            <a:gdLst>
              <a:gd name="T0" fmla="*/ 0 w 624"/>
              <a:gd name="T1" fmla="*/ 2147483647 h 144"/>
              <a:gd name="T2" fmla="*/ 2147483647 w 624"/>
              <a:gd name="T3" fmla="*/ 0 h 144"/>
              <a:gd name="T4" fmla="*/ 2147483647 w 624"/>
              <a:gd name="T5" fmla="*/ 2147483647 h 144"/>
              <a:gd name="T6" fmla="*/ 0 60000 65536"/>
              <a:gd name="T7" fmla="*/ 0 60000 65536"/>
              <a:gd name="T8" fmla="*/ 0 60000 65536"/>
              <a:gd name="T9" fmla="*/ 0 w 624"/>
              <a:gd name="T10" fmla="*/ 0 h 144"/>
              <a:gd name="T11" fmla="*/ 624 w 624"/>
              <a:gd name="T12" fmla="*/ 144 h 144"/>
            </a:gdLst>
            <a:ahLst/>
            <a:cxnLst>
              <a:cxn ang="T6">
                <a:pos x="T0" y="T1"/>
              </a:cxn>
              <a:cxn ang="T7">
                <a:pos x="T2" y="T3"/>
              </a:cxn>
              <a:cxn ang="T8">
                <a:pos x="T4" y="T5"/>
              </a:cxn>
            </a:cxnLst>
            <a:rect l="T9" t="T10" r="T11" b="T12"/>
            <a:pathLst>
              <a:path w="624" h="144">
                <a:moveTo>
                  <a:pt x="0" y="144"/>
                </a:moveTo>
                <a:cubicBezTo>
                  <a:pt x="116" y="72"/>
                  <a:pt x="232" y="0"/>
                  <a:pt x="336" y="0"/>
                </a:cubicBezTo>
                <a:cubicBezTo>
                  <a:pt x="440" y="0"/>
                  <a:pt x="532" y="72"/>
                  <a:pt x="624" y="144"/>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28" name="Freeform 7"/>
          <p:cNvSpPr>
            <a:spLocks/>
          </p:cNvSpPr>
          <p:nvPr/>
        </p:nvSpPr>
        <p:spPr bwMode="auto">
          <a:xfrm>
            <a:off x="3581400" y="2438400"/>
            <a:ext cx="838200" cy="228600"/>
          </a:xfrm>
          <a:custGeom>
            <a:avLst/>
            <a:gdLst>
              <a:gd name="T0" fmla="*/ 2147483647 w 720"/>
              <a:gd name="T1" fmla="*/ 2147483647 h 192"/>
              <a:gd name="T2" fmla="*/ 2147483647 w 720"/>
              <a:gd name="T3" fmla="*/ 0 h 192"/>
              <a:gd name="T4" fmla="*/ 0 w 720"/>
              <a:gd name="T5" fmla="*/ 2147483647 h 192"/>
              <a:gd name="T6" fmla="*/ 0 60000 65536"/>
              <a:gd name="T7" fmla="*/ 0 60000 65536"/>
              <a:gd name="T8" fmla="*/ 0 60000 65536"/>
              <a:gd name="T9" fmla="*/ 0 w 720"/>
              <a:gd name="T10" fmla="*/ 0 h 192"/>
              <a:gd name="T11" fmla="*/ 720 w 720"/>
              <a:gd name="T12" fmla="*/ 192 h 192"/>
            </a:gdLst>
            <a:ahLst/>
            <a:cxnLst>
              <a:cxn ang="T6">
                <a:pos x="T0" y="T1"/>
              </a:cxn>
              <a:cxn ang="T7">
                <a:pos x="T2" y="T3"/>
              </a:cxn>
              <a:cxn ang="T8">
                <a:pos x="T4" y="T5"/>
              </a:cxn>
            </a:cxnLst>
            <a:rect l="T9" t="T10" r="T11" b="T12"/>
            <a:pathLst>
              <a:path w="720" h="192">
                <a:moveTo>
                  <a:pt x="720" y="192"/>
                </a:moveTo>
                <a:cubicBezTo>
                  <a:pt x="588" y="96"/>
                  <a:pt x="456" y="0"/>
                  <a:pt x="336" y="0"/>
                </a:cubicBezTo>
                <a:cubicBezTo>
                  <a:pt x="216" y="0"/>
                  <a:pt x="108" y="96"/>
                  <a:pt x="0" y="192"/>
                </a:cubicBezTo>
              </a:path>
            </a:pathLst>
          </a:custGeom>
          <a:noFill/>
          <a:ln w="12700">
            <a:solidFill>
              <a:srgbClr val="663300"/>
            </a:solidFill>
            <a:round/>
            <a:headEnd/>
            <a:tailEnd type="triangle" w="lg" len="lg"/>
          </a:ln>
          <a:extLst>
            <a:ext uri="{909E8E84-426E-40DD-AFC4-6F175D3DCCD1}">
              <a14:hiddenFill xmlns:a14="http://schemas.microsoft.com/office/drawing/2010/main">
                <a:solidFill>
                  <a:srgbClr val="FFFFFF"/>
                </a:solidFill>
              </a14:hiddenFill>
            </a:ext>
          </a:extLst>
        </p:spPr>
        <p:txBody>
          <a:bodyPr wrap="square" anchor="ctr">
            <a:spAutoFit/>
          </a:bodyPr>
          <a:lstStyle/>
          <a:p>
            <a:endParaRPr lang="en-US"/>
          </a:p>
        </p:txBody>
      </p:sp>
      <p:sp>
        <p:nvSpPr>
          <p:cNvPr id="7" name="TextBox 6"/>
          <p:cNvSpPr txBox="1"/>
          <p:nvPr/>
        </p:nvSpPr>
        <p:spPr>
          <a:xfrm>
            <a:off x="5715000" y="2514600"/>
            <a:ext cx="2598788" cy="830997"/>
          </a:xfrm>
          <a:prstGeom prst="rect">
            <a:avLst/>
          </a:prstGeom>
          <a:noFill/>
        </p:spPr>
        <p:txBody>
          <a:bodyPr wrap="none" rtlCol="0">
            <a:spAutoFit/>
          </a:bodyPr>
          <a:lstStyle/>
          <a:p>
            <a:r>
              <a:rPr lang="en-US" dirty="0" smtClean="0">
                <a:latin typeface="+mn-lt"/>
              </a:rPr>
              <a:t>UAS </a:t>
            </a:r>
            <a:r>
              <a:rPr lang="en-US" dirty="0">
                <a:latin typeface="+mn-lt"/>
              </a:rPr>
              <a:t>=  4 / 5  =  80%</a:t>
            </a:r>
          </a:p>
          <a:p>
            <a:r>
              <a:rPr lang="en-US" dirty="0">
                <a:latin typeface="+mn-lt"/>
              </a:rPr>
              <a:t>LAS  =  2 / 5  =  40</a:t>
            </a:r>
            <a:r>
              <a:rPr lang="en-US" dirty="0" smtClean="0">
                <a:latin typeface="+mn-lt"/>
              </a:rPr>
              <a:t>%</a:t>
            </a:r>
            <a:endParaRPr lang="en-US" dirty="0">
              <a:latin typeface="+mn-lt"/>
            </a:endParaRPr>
          </a:p>
        </p:txBody>
      </p:sp>
    </p:spTree>
    <p:extLst>
      <p:ext uri="{BB962C8B-B14F-4D97-AF65-F5344CB8AC3E}">
        <p14:creationId xmlns:p14="http://schemas.microsoft.com/office/powerpoint/2010/main" val="1634367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20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2000"/>
                                        <p:tgtEl>
                                          <p:spTgt spid="22"/>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animEffect transition="in" filter="fade">
                                      <p:cBhvr>
                                        <p:cTn id="13" dur="2000"/>
                                        <p:tgtEl>
                                          <p:spTgt spid="2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7"/>
                                        </p:tgtEl>
                                        <p:attrNameLst>
                                          <p:attrName>style.visibility</p:attrName>
                                        </p:attrNameLst>
                                      </p:cBhvr>
                                      <p:to>
                                        <p:strVal val="visible"/>
                                      </p:to>
                                    </p:set>
                                    <p:animEffect transition="in" filter="fade">
                                      <p:cBhvr>
                                        <p:cTn id="16" dur="2000"/>
                                        <p:tgtEl>
                                          <p:spTgt spid="27"/>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2000"/>
                                        <p:tgtEl>
                                          <p:spTgt spid="28"/>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957443">
                                            <p:txEl>
                                              <p:pRg st="4" end="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957445"/>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957446"/>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957447"/>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95744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7445" grpId="0" animBg="1"/>
      <p:bldP spid="957446" grpId="0" animBg="1"/>
      <p:bldP spid="957447" grpId="0" animBg="1"/>
      <p:bldP spid="957448" grpId="0" animBg="1"/>
      <p:bldP spid="19" grpId="0" animBg="1"/>
      <p:bldP spid="22" grpId="0" animBg="1"/>
      <p:bldP spid="25" grpId="0" animBg="1"/>
      <p:bldP spid="27" grpId="0" animBg="1"/>
      <p:bldP spid="28" grpId="0" animBg="1"/>
      <p:bldP spid="7"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Representative performance numbers</a:t>
            </a:r>
            <a:endParaRPr lang="en-US" dirty="0"/>
          </a:p>
        </p:txBody>
      </p:sp>
      <p:sp>
        <p:nvSpPr>
          <p:cNvPr id="3" name="Content Placeholder 2"/>
          <p:cNvSpPr>
            <a:spLocks noGrp="1"/>
          </p:cNvSpPr>
          <p:nvPr>
            <p:ph idx="1"/>
          </p:nvPr>
        </p:nvSpPr>
        <p:spPr/>
        <p:txBody>
          <a:bodyPr/>
          <a:lstStyle/>
          <a:p>
            <a:r>
              <a:rPr lang="en-US" dirty="0" smtClean="0"/>
              <a:t>The </a:t>
            </a:r>
            <a:r>
              <a:rPr lang="en-US" dirty="0" err="1" smtClean="0"/>
              <a:t>CoNLL</a:t>
            </a:r>
            <a:r>
              <a:rPr lang="en-US" dirty="0" smtClean="0"/>
              <a:t>-X (2006) shared task provides evaluation numbers for various dependency parsing approaches over 13 languages</a:t>
            </a:r>
          </a:p>
          <a:p>
            <a:pPr lvl="1"/>
            <a:r>
              <a:rPr lang="en-US" dirty="0" smtClean="0"/>
              <a:t>MALT: LAS scores from 65–92%, depending greatly on language/treebank</a:t>
            </a:r>
          </a:p>
          <a:p>
            <a:r>
              <a:rPr lang="en-US" dirty="0" smtClean="0"/>
              <a:t>Here we give a few UAS numbers for English to allow some comparison to constituency parsing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296852239"/>
              </p:ext>
            </p:extLst>
          </p:nvPr>
        </p:nvGraphicFramePr>
        <p:xfrm>
          <a:off x="838200" y="4038600"/>
          <a:ext cx="7696200" cy="2225040"/>
        </p:xfrm>
        <a:graphic>
          <a:graphicData uri="http://schemas.openxmlformats.org/drawingml/2006/table">
            <a:tbl>
              <a:tblPr firstRow="1" bandRow="1">
                <a:tableStyleId>{3C2FFA5D-87B4-456A-9821-1D502468CF0F}</a:tableStyleId>
              </a:tblPr>
              <a:tblGrid>
                <a:gridCol w="6629400"/>
                <a:gridCol w="1066800"/>
              </a:tblGrid>
              <a:tr h="370840">
                <a:tc>
                  <a:txBody>
                    <a:bodyPr/>
                    <a:lstStyle/>
                    <a:p>
                      <a:r>
                        <a:rPr lang="en-US" dirty="0" smtClean="0"/>
                        <a:t>Parser</a:t>
                      </a:r>
                      <a:endParaRPr lang="en-US" dirty="0"/>
                    </a:p>
                  </a:txBody>
                  <a:tcPr/>
                </a:tc>
                <a:tc>
                  <a:txBody>
                    <a:bodyPr/>
                    <a:lstStyle/>
                    <a:p>
                      <a:r>
                        <a:rPr lang="en-US" dirty="0" smtClean="0"/>
                        <a:t>UAS%</a:t>
                      </a:r>
                      <a:endParaRPr lang="en-US" dirty="0"/>
                    </a:p>
                  </a:txBody>
                  <a:tcPr/>
                </a:tc>
              </a:tr>
              <a:tr h="370840">
                <a:tc>
                  <a:txBody>
                    <a:bodyPr/>
                    <a:lstStyle/>
                    <a:p>
                      <a:r>
                        <a:rPr lang="en-US" dirty="0" err="1" smtClean="0"/>
                        <a:t>Sagae</a:t>
                      </a:r>
                      <a:r>
                        <a:rPr lang="en-US" baseline="0" dirty="0" smtClean="0"/>
                        <a:t> and </a:t>
                      </a:r>
                      <a:r>
                        <a:rPr lang="en-US" baseline="0" dirty="0" err="1" smtClean="0"/>
                        <a:t>Lavie</a:t>
                      </a:r>
                      <a:r>
                        <a:rPr lang="en-US" baseline="0" dirty="0" smtClean="0"/>
                        <a:t> (2006) ensemble of dependency parsers</a:t>
                      </a:r>
                      <a:endParaRPr lang="en-US" dirty="0"/>
                    </a:p>
                  </a:txBody>
                  <a:tcPr/>
                </a:tc>
                <a:tc>
                  <a:txBody>
                    <a:bodyPr/>
                    <a:lstStyle/>
                    <a:p>
                      <a:r>
                        <a:rPr lang="en-US" dirty="0" smtClean="0"/>
                        <a:t>92.7</a:t>
                      </a:r>
                      <a:endParaRPr lang="en-US" dirty="0"/>
                    </a:p>
                  </a:txBody>
                  <a:tcPr/>
                </a:tc>
              </a:tr>
              <a:tr h="370840">
                <a:tc>
                  <a:txBody>
                    <a:bodyPr/>
                    <a:lstStyle/>
                    <a:p>
                      <a:r>
                        <a:rPr lang="en-US" dirty="0" err="1" smtClean="0">
                          <a:solidFill>
                            <a:schemeClr val="accent4"/>
                          </a:solidFill>
                        </a:rPr>
                        <a:t>Charniak</a:t>
                      </a:r>
                      <a:r>
                        <a:rPr lang="en-US" dirty="0" smtClean="0">
                          <a:solidFill>
                            <a:schemeClr val="accent4"/>
                          </a:solidFill>
                        </a:rPr>
                        <a:t> (2000) generative, constituency</a:t>
                      </a:r>
                      <a:endParaRPr lang="en-US" dirty="0">
                        <a:solidFill>
                          <a:schemeClr val="accent4"/>
                        </a:solidFill>
                      </a:endParaRPr>
                    </a:p>
                  </a:txBody>
                  <a:tcPr/>
                </a:tc>
                <a:tc>
                  <a:txBody>
                    <a:bodyPr/>
                    <a:lstStyle/>
                    <a:p>
                      <a:r>
                        <a:rPr lang="en-US" dirty="0" smtClean="0">
                          <a:solidFill>
                            <a:schemeClr val="accent4"/>
                          </a:solidFill>
                        </a:rPr>
                        <a:t>92.2</a:t>
                      </a:r>
                      <a:endParaRPr lang="en-US" dirty="0">
                        <a:solidFill>
                          <a:schemeClr val="accent4"/>
                        </a:solidFill>
                      </a:endParaRPr>
                    </a:p>
                  </a:txBody>
                  <a:tcPr/>
                </a:tc>
              </a:tr>
              <a:tr h="370840">
                <a:tc>
                  <a:txBody>
                    <a:bodyPr/>
                    <a:lstStyle/>
                    <a:p>
                      <a:r>
                        <a:rPr lang="en-US" dirty="0" smtClean="0">
                          <a:solidFill>
                            <a:schemeClr val="accent4"/>
                          </a:solidFill>
                        </a:rPr>
                        <a:t>Collins (1999)</a:t>
                      </a:r>
                      <a:r>
                        <a:rPr lang="en-US" baseline="0" dirty="0" smtClean="0">
                          <a:solidFill>
                            <a:schemeClr val="accent4"/>
                          </a:solidFill>
                        </a:rPr>
                        <a:t> generative, constituency</a:t>
                      </a:r>
                      <a:endParaRPr lang="en-US" dirty="0">
                        <a:solidFill>
                          <a:schemeClr val="accent4"/>
                        </a:solidFill>
                      </a:endParaRPr>
                    </a:p>
                  </a:txBody>
                  <a:tcPr/>
                </a:tc>
                <a:tc>
                  <a:txBody>
                    <a:bodyPr/>
                    <a:lstStyle/>
                    <a:p>
                      <a:r>
                        <a:rPr lang="en-US" dirty="0" smtClean="0">
                          <a:solidFill>
                            <a:schemeClr val="accent4"/>
                          </a:solidFill>
                        </a:rPr>
                        <a:t>91.7</a:t>
                      </a:r>
                      <a:endParaRPr lang="en-US" dirty="0">
                        <a:solidFill>
                          <a:schemeClr val="accent4"/>
                        </a:solidFill>
                      </a:endParaRPr>
                    </a:p>
                  </a:txBody>
                  <a:tcPr/>
                </a:tc>
              </a:tr>
              <a:tr h="370840">
                <a:tc>
                  <a:txBody>
                    <a:bodyPr/>
                    <a:lstStyle/>
                    <a:p>
                      <a:r>
                        <a:rPr lang="en-US" dirty="0" smtClean="0"/>
                        <a:t>McDonald and Pereira (2005) – MST graph-based dependency</a:t>
                      </a:r>
                      <a:endParaRPr lang="en-US" dirty="0"/>
                    </a:p>
                  </a:txBody>
                  <a:tcPr/>
                </a:tc>
                <a:tc>
                  <a:txBody>
                    <a:bodyPr/>
                    <a:lstStyle/>
                    <a:p>
                      <a:r>
                        <a:rPr lang="en-US" dirty="0" smtClean="0"/>
                        <a:t>91.5</a:t>
                      </a:r>
                      <a:endParaRPr lang="en-US" dirty="0"/>
                    </a:p>
                  </a:txBody>
                  <a:tcPr/>
                </a:tc>
              </a:tr>
              <a:tr h="370840">
                <a:tc>
                  <a:txBody>
                    <a:bodyPr/>
                    <a:lstStyle/>
                    <a:p>
                      <a:r>
                        <a:rPr lang="en-US" dirty="0" smtClean="0"/>
                        <a:t>Yamada and Matsumoto (2003)</a:t>
                      </a:r>
                      <a:r>
                        <a:rPr lang="en-US" baseline="0" dirty="0" smtClean="0"/>
                        <a:t> – transition-based dependency</a:t>
                      </a:r>
                      <a:endParaRPr lang="en-US" dirty="0"/>
                    </a:p>
                  </a:txBody>
                  <a:tcPr/>
                </a:tc>
                <a:tc>
                  <a:txBody>
                    <a:bodyPr/>
                    <a:lstStyle/>
                    <a:p>
                      <a:r>
                        <a:rPr lang="en-US" dirty="0" smtClean="0"/>
                        <a:t>90.4</a:t>
                      </a:r>
                      <a:endParaRPr lang="en-US" dirty="0"/>
                    </a:p>
                  </a:txBody>
                  <a:tcPr/>
                </a:tc>
              </a:tr>
            </a:tbl>
          </a:graphicData>
        </a:graphic>
      </p:graphicFrame>
    </p:spTree>
    <p:extLst>
      <p:ext uri="{BB962C8B-B14F-4D97-AF65-F5344CB8AC3E}">
        <p14:creationId xmlns:p14="http://schemas.microsoft.com/office/powerpoint/2010/main" val="3004936188"/>
      </p:ext>
    </p:extLst>
  </p:cSld>
  <p:clrMapOvr>
    <a:masterClrMapping/>
  </p:clrMapOvr>
  <p:timing>
    <p:tnLst>
      <p:par>
        <p:cTn id="1" dur="indefinite" restart="never" nodeType="tmRoot"/>
      </p:par>
    </p:tnLst>
  </p:timing>
</p:sld>
</file>

<file path=ppt/theme/theme1.xml><?xml version="1.0" encoding="utf-8"?>
<a:theme xmlns:a="http://schemas.openxmlformats.org/drawingml/2006/main" name="NLP3x4-class">
  <a:themeElements>
    <a:clrScheme name="NLP Class">
      <a:dk1>
        <a:sysClr val="windowText" lastClr="000000"/>
      </a:dk1>
      <a:lt1>
        <a:sysClr val="window" lastClr="FFFFFF"/>
      </a:lt1>
      <a:dk2>
        <a:srgbClr val="605435"/>
      </a:dk2>
      <a:lt2>
        <a:srgbClr val="E7D19A"/>
      </a:lt2>
      <a:accent1>
        <a:srgbClr val="A4001D"/>
      </a:accent1>
      <a:accent2>
        <a:srgbClr val="2584BB"/>
      </a:accent2>
      <a:accent3>
        <a:srgbClr val="BB57BE"/>
      </a:accent3>
      <a:accent4>
        <a:srgbClr val="177245"/>
      </a:accent4>
      <a:accent5>
        <a:srgbClr val="35ACA2"/>
      </a:accent5>
      <a:accent6>
        <a:srgbClr val="FF8700"/>
      </a:accent6>
      <a:hlink>
        <a:srgbClr val="EF8E1C"/>
      </a:hlink>
      <a:folHlink>
        <a:srgbClr val="FEC60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40000"/>
            <a:lumOff val="60000"/>
          </a:schemeClr>
        </a:solidFill>
        <a:ln w="9525" cap="flat" cmpd="sng" algn="ctr">
          <a:noFill/>
          <a:prstDash val="solid"/>
          <a:miter lim="800000"/>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sz="2400" b="0" i="0" u="none" strike="noStrike" cap="none" normalizeH="0" baseline="0">
            <a:ln>
              <a:noFill/>
            </a:ln>
            <a:solidFill>
              <a:schemeClr val="tx1"/>
            </a:solidFill>
            <a:effectLst/>
            <a:latin typeface="Lucida Sans" pitchFamily="-65" charset="0"/>
          </a:defRPr>
        </a:defPPr>
      </a:lstStyle>
    </a:spDef>
    <a:lnDef>
      <a:spPr bwMode="auto">
        <a:xfrm>
          <a:off x="0" y="0"/>
          <a:ext cx="1" cy="1"/>
        </a:xfrm>
        <a:custGeom>
          <a:avLst/>
          <a:gdLst/>
          <a:ahLst/>
          <a:cxnLst/>
          <a:rect l="0" t="0" r="0" b="0"/>
          <a:pathLst/>
        </a:custGeom>
        <a:gradFill rotWithShape="0">
          <a:gsLst>
            <a:gs pos="0">
              <a:srgbClr val="A50021"/>
            </a:gs>
            <a:gs pos="100000">
              <a:schemeClr val="tx1"/>
            </a:gs>
          </a:gsLst>
          <a:lin ang="0" scaled="1"/>
        </a:gradFill>
        <a:ln w="9525"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Lucida Sans" pitchFamily="-65" charset="0"/>
          </a:defRPr>
        </a:defPPr>
      </a:lstStyle>
    </a:lnDef>
    <a:txDef>
      <a:spPr>
        <a:noFill/>
      </a:spPr>
      <a:bodyPr wrap="square" rtlCol="0">
        <a:spAutoFit/>
      </a:bodyPr>
      <a:lstStyle>
        <a:defPPr>
          <a:defRPr sz="1800" dirty="0">
            <a:latin typeface="+mn-lt"/>
          </a:defRPr>
        </a:defPPr>
      </a:lstStyle>
    </a:txDef>
  </a:objectDefaults>
  <a:extraClrSchemeLst>
    <a:extraClrScheme>
      <a:clrScheme name="nlp-lucida-schem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nlp-lucida-schem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nlp-lucida-schem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nlp-lucida-schem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nlp-lucida-schem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nlp-lucida-schem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nlp-lucida-schem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NLP3x4-class.potx</Template>
  <TotalTime>14547</TotalTime>
  <Words>1516</Words>
  <Application>Microsoft Office PowerPoint</Application>
  <PresentationFormat>On-screen Show (4:3)</PresentationFormat>
  <Paragraphs>159</Paragraphs>
  <Slides>12</Slides>
  <Notes>5</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14" baseType="lpstr">
      <vt:lpstr>NLP3x4-class</vt:lpstr>
      <vt:lpstr>Photo Editor Photo</vt:lpstr>
      <vt:lpstr>Greedy Transition-Based Parsing</vt:lpstr>
      <vt:lpstr>MaltParser [Nivre et al. 2008]</vt:lpstr>
      <vt:lpstr>Basic transition-based dependency parser</vt:lpstr>
      <vt:lpstr>Actions (“arc-eager” dependency parser)</vt:lpstr>
      <vt:lpstr>Example</vt:lpstr>
      <vt:lpstr>Example</vt:lpstr>
      <vt:lpstr>MaltParser [Nivre et al. 2008]</vt:lpstr>
      <vt:lpstr>Evaluation of Dependency Parsing:  (labeled) dependency accuracy</vt:lpstr>
      <vt:lpstr>Representative performance numbers</vt:lpstr>
      <vt:lpstr>Projectivity</vt:lpstr>
      <vt:lpstr>Handling non-projectivity</vt:lpstr>
      <vt:lpstr>Greedy Transition-Based Parsing</vt:lpstr>
    </vt:vector>
  </TitlesOfParts>
  <Company>Stanford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Extraction</dc:title>
  <dc:creator>Christopher Manning</dc:creator>
  <cp:lastModifiedBy>aotimme</cp:lastModifiedBy>
  <cp:revision>171</cp:revision>
  <cp:lastPrinted>2009-04-20T16:46:08Z</cp:lastPrinted>
  <dcterms:created xsi:type="dcterms:W3CDTF">2010-04-19T15:31:24Z</dcterms:created>
  <dcterms:modified xsi:type="dcterms:W3CDTF">2012-04-12T04:11:06Z</dcterms:modified>
</cp:coreProperties>
</file>