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bin" ContentType="application/vnd.openxmlformats-officedocument.presentationml.printerSettings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embeddings/Microsoft_Equation1.bin" ContentType="application/vnd.openxmlformats-officedocument.oleObject"/>
  <Override PartName="/ppt/embeddings/Microsoft_Equation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7" d="100"/>
          <a:sy n="127" d="100"/>
        </p:scale>
        <p:origin x="-1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0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3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26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bg>
      <p:bgPr>
        <a:solidFill>
          <a:srgbClr val="2333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84263" y="1981200"/>
            <a:ext cx="30130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>
                <a:solidFill>
                  <a:srgbClr val="FBFCFF"/>
                </a:solidFill>
                <a:latin typeface="Calibri" charset="0"/>
                <a:ea typeface="Arial Unicode MS" charset="0"/>
              </a:rPr>
              <a:t>Introduction to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304800"/>
          </a:xfrm>
          <a:prstGeom prst="rect">
            <a:avLst/>
          </a:prstGeom>
          <a:solidFill>
            <a:srgbClr val="139CB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ea typeface="Arial Unicode MS" charset="0"/>
              <a:cs typeface="Arial Unicode M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0263" y="2590800"/>
            <a:ext cx="5646737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4800" b="1">
                <a:solidFill>
                  <a:srgbClr val="139CB7"/>
                </a:solidFill>
                <a:latin typeface="Calibri" charset="0"/>
                <a:ea typeface="Arial Unicode MS" charset="0"/>
              </a:rPr>
              <a:t>Information Retrieval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/>
          <a:lstStyle>
            <a:lvl1pPr marL="0" indent="0" algn="ctr">
              <a:buNone/>
              <a:defRPr>
                <a:solidFill>
                  <a:srgbClr val="43708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437085"/>
                </a:solidFill>
              </a:defRPr>
            </a:lvl1pPr>
          </a:lstStyle>
          <a:p>
            <a:fld id="{35FB3C54-3D1D-C348-A420-03894B8BD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82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2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1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5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8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2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24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445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4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6BF0-84F6-9648-8042-365D9FDBCB1B}" type="datetimeFigureOut">
              <a:rPr lang="en-US" smtClean="0"/>
              <a:t>2/5/12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625E8-2BB1-BF45-89CA-78AC8B2C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1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.bin"/><Relationship Id="rId4" Type="http://schemas.openxmlformats.org/officeDocument/2006/relationships/image" Target="../media/image2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3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tf-idf weighting</a:t>
            </a:r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>
          <a:xfrm>
            <a:off x="381000" y="1752600"/>
            <a:ext cx="8458200" cy="48768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of a term is the product of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tf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 and its </a:t>
            </a:r>
            <a:r>
              <a:rPr lang="en-US" dirty="0" err="1">
                <a:latin typeface="Calibri" charset="0"/>
                <a:ea typeface="ＭＳ Ｐゴシック" charset="0"/>
                <a:cs typeface="ＭＳ Ｐゴシック" charset="0"/>
              </a:rPr>
              <a:t>idf</a:t>
            </a:r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 weight.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Best known weighting scheme in information retrieval</a:t>
            </a:r>
          </a:p>
          <a:p>
            <a:pPr lvl="1" eaLnBrk="1" hangingPunct="1"/>
            <a:r>
              <a:rPr lang="en-US" dirty="0">
                <a:latin typeface="Calibri" charset="0"/>
                <a:ea typeface="ＭＳ Ｐゴシック" charset="0"/>
              </a:rPr>
              <a:t>Note: the </a:t>
            </a:r>
            <a:r>
              <a:rPr lang="en-US" dirty="0" smtClean="0">
                <a:latin typeface="Calibri" charset="0"/>
                <a:ea typeface="ＭＳ Ｐゴシック" charset="0"/>
              </a:rPr>
              <a:t>“-” </a:t>
            </a:r>
            <a:r>
              <a:rPr lang="en-US" dirty="0">
                <a:latin typeface="Calibri" charset="0"/>
                <a:ea typeface="ＭＳ Ｐゴシック" charset="0"/>
              </a:rPr>
              <a:t>in </a:t>
            </a:r>
            <a:r>
              <a:rPr lang="en-US" dirty="0" err="1">
                <a:latin typeface="Calibri" charset="0"/>
                <a:ea typeface="ＭＳ Ｐゴシック" charset="0"/>
              </a:rPr>
              <a:t>tf-idf</a:t>
            </a:r>
            <a:r>
              <a:rPr lang="en-US" dirty="0">
                <a:latin typeface="Calibri" charset="0"/>
                <a:ea typeface="ＭＳ Ｐゴシック" charset="0"/>
              </a:rPr>
              <a:t> is a hyphen, not a minus sign!</a:t>
            </a:r>
          </a:p>
          <a:p>
            <a:pPr lvl="1"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Alternative names: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tf.idf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tf</a:t>
            </a:r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</a:rPr>
              <a:t> x </a:t>
            </a:r>
            <a:r>
              <a:rPr lang="en-US" dirty="0" err="1">
                <a:solidFill>
                  <a:srgbClr val="C00000"/>
                </a:solidFill>
                <a:latin typeface="Calibri" charset="0"/>
                <a:ea typeface="ＭＳ Ｐゴシック" charset="0"/>
              </a:rPr>
              <a:t>idf</a:t>
            </a:r>
            <a:endParaRPr lang="en-US" dirty="0">
              <a:solidFill>
                <a:srgbClr val="C00000"/>
              </a:solidFill>
              <a:latin typeface="Calibri" charset="0"/>
              <a:ea typeface="ＭＳ Ｐゴシック" charset="0"/>
            </a:endParaRPr>
          </a:p>
          <a:p>
            <a:pPr eaLnBrk="1" hangingPunct="1"/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Increases with the number of occurrences within a document</a:t>
            </a:r>
          </a:p>
          <a:p>
            <a:pPr eaLnBrk="1" hangingPunct="1"/>
            <a:r>
              <a:rPr lang="en-US" dirty="0">
                <a:solidFill>
                  <a:srgbClr val="C00000"/>
                </a:solidFill>
                <a:latin typeface="Calibri" charset="0"/>
                <a:ea typeface="ＭＳ Ｐゴシック" charset="0"/>
                <a:cs typeface="ＭＳ Ｐゴシック" charset="0"/>
              </a:rPr>
              <a:t>Increases with the rarity of the term in the collection</a:t>
            </a:r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036483"/>
              </p:ext>
            </p:extLst>
          </p:nvPr>
        </p:nvGraphicFramePr>
        <p:xfrm>
          <a:off x="1219200" y="2738437"/>
          <a:ext cx="6326188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3" imgW="2095200" imgH="253800" progId="Equation.3">
                  <p:embed/>
                </p:oleObj>
              </mc:Choice>
              <mc:Fallback>
                <p:oleObj name="Equation" r:id="rId3" imgW="2095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738437"/>
                        <a:ext cx="6326188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3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2955557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Final ranking of documents for a query</a:t>
            </a:r>
          </a:p>
        </p:txBody>
      </p:sp>
      <p:sp>
        <p:nvSpPr>
          <p:cNvPr id="4403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fld id="{C888EEE6-E5D6-B744-97BF-5340DF07A521}" type="slidenum">
              <a:rPr lang="en-US" sz="1200">
                <a:solidFill>
                  <a:srgbClr val="898989"/>
                </a:solidFill>
                <a:latin typeface="Calibri" charset="0"/>
              </a:rPr>
              <a:pPr eaLnBrk="1" hangingPunct="1"/>
              <a:t>3</a:t>
            </a:fld>
            <a:endParaRPr lang="en-US" sz="1200">
              <a:solidFill>
                <a:srgbClr val="898989"/>
              </a:solidFill>
              <a:latin typeface="Calibri" charset="0"/>
            </a:endParaRPr>
          </a:p>
        </p:txBody>
      </p:sp>
      <p:graphicFrame>
        <p:nvGraphicFramePr>
          <p:cNvPr id="44034" name="Object 3"/>
          <p:cNvGraphicFramePr>
            <a:graphicFrameLocks noChangeAspect="1"/>
          </p:cNvGraphicFramePr>
          <p:nvPr/>
        </p:nvGraphicFramePr>
        <p:xfrm>
          <a:off x="1219200" y="2819400"/>
          <a:ext cx="70024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3" imgW="1714500" imgH="279400" progId="Equation.3">
                  <p:embed/>
                </p:oleObj>
              </mc:Choice>
              <mc:Fallback>
                <p:oleObj name="Equation" r:id="rId3" imgW="17145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819400"/>
                        <a:ext cx="70024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8" name="TextBox 5"/>
          <p:cNvSpPr txBox="1">
            <a:spLocks noChangeArrowheads="1"/>
          </p:cNvSpPr>
          <p:nvPr/>
        </p:nvSpPr>
        <p:spPr bwMode="auto">
          <a:xfrm>
            <a:off x="7620000" y="-33338"/>
            <a:ext cx="11636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6.2.2</a:t>
            </a:r>
          </a:p>
        </p:txBody>
      </p:sp>
    </p:spTree>
    <p:extLst>
      <p:ext uri="{BB962C8B-B14F-4D97-AF65-F5344CB8AC3E}">
        <p14:creationId xmlns:p14="http://schemas.microsoft.com/office/powerpoint/2010/main" val="393913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Binary → count → weight matrix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120650" y="1905000"/>
          <a:ext cx="8947150" cy="267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3" imgW="9779000" imgH="2933700" progId="Excel.Sheet.8">
                  <p:embed/>
                </p:oleObj>
              </mc:Choice>
              <mc:Fallback>
                <p:oleObj name="Worksheet" r:id="rId3" imgW="9779000" imgH="29337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1905000"/>
                        <a:ext cx="8947150" cy="267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Box 8"/>
          <p:cNvSpPr txBox="1">
            <a:spLocks noChangeArrowheads="1"/>
          </p:cNvSpPr>
          <p:nvPr/>
        </p:nvSpPr>
        <p:spPr bwMode="auto">
          <a:xfrm>
            <a:off x="609600" y="5334000"/>
            <a:ext cx="8001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/>
              <a:t>Each document is now represented by a real-valued vector of tf-idf weights ∈ </a:t>
            </a:r>
            <a:r>
              <a:rPr lang="en-US">
                <a:latin typeface="Palatino Linotype" charset="0"/>
              </a:rPr>
              <a:t>R</a:t>
            </a:r>
            <a:r>
              <a:rPr lang="en-US" baseline="30000"/>
              <a:t>|V|</a:t>
            </a:r>
          </a:p>
        </p:txBody>
      </p:sp>
      <p:sp>
        <p:nvSpPr>
          <p:cNvPr id="45061" name="TextBox 4"/>
          <p:cNvSpPr txBox="1">
            <a:spLocks noChangeArrowheads="1"/>
          </p:cNvSpPr>
          <p:nvPr/>
        </p:nvSpPr>
        <p:spPr bwMode="auto">
          <a:xfrm>
            <a:off x="7620000" y="-33338"/>
            <a:ext cx="9683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Arial Unicode MS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Arial Unicode MS" charset="0"/>
                <a:cs typeface="Arial Unicode MS" charset="0"/>
              </a:defRPr>
            </a:lvl9pPr>
          </a:lstStyle>
          <a:p>
            <a:pPr eaLnBrk="1" hangingPunct="1"/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2639268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tf-idf</a:t>
            </a:r>
            <a:r>
              <a:rPr lang="en-US" dirty="0" smtClean="0"/>
              <a:t> weighting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6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Macintosh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Office Theme</vt:lpstr>
      <vt:lpstr>Microsoft Equation</vt:lpstr>
      <vt:lpstr>Microsoft Excel 97 - 2004 Worksheet</vt:lpstr>
      <vt:lpstr>PowerPoint Presentation</vt:lpstr>
      <vt:lpstr>tf-idf weighting</vt:lpstr>
      <vt:lpstr>Final ranking of documents for a query</vt:lpstr>
      <vt:lpstr>Binary → count → weight matrix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OpenClassroom</dc:creator>
  <cp:lastModifiedBy>OpenClassroom</cp:lastModifiedBy>
  <cp:revision>1</cp:revision>
  <dcterms:created xsi:type="dcterms:W3CDTF">2012-02-06T01:42:23Z</dcterms:created>
  <dcterms:modified xsi:type="dcterms:W3CDTF">2012-02-06T01:43:04Z</dcterms:modified>
</cp:coreProperties>
</file>