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Microsoft_Equation1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Microsoft_Equation2.bin" ContentType="application/vnd.openxmlformats-officedocument.oleObject"/>
  <Override PartName="/ppt/embeddings/oleObject9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2"/>
  </p:notesMasterIdLst>
  <p:handoutMasterIdLst>
    <p:handoutMasterId r:id="rId23"/>
  </p:handoutMasterIdLst>
  <p:sldIdLst>
    <p:sldId id="654" r:id="rId2"/>
    <p:sldId id="595" r:id="rId3"/>
    <p:sldId id="620" r:id="rId4"/>
    <p:sldId id="597" r:id="rId5"/>
    <p:sldId id="622" r:id="rId6"/>
    <p:sldId id="628" r:id="rId7"/>
    <p:sldId id="627" r:id="rId8"/>
    <p:sldId id="629" r:id="rId9"/>
    <p:sldId id="624" r:id="rId10"/>
    <p:sldId id="631" r:id="rId11"/>
    <p:sldId id="630" r:id="rId12"/>
    <p:sldId id="625" r:id="rId13"/>
    <p:sldId id="632" r:id="rId14"/>
    <p:sldId id="633" r:id="rId15"/>
    <p:sldId id="657" r:id="rId16"/>
    <p:sldId id="658" r:id="rId17"/>
    <p:sldId id="659" r:id="rId18"/>
    <p:sldId id="660" r:id="rId19"/>
    <p:sldId id="662" r:id="rId20"/>
    <p:sldId id="656" r:id="rId2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04" d="100"/>
          <a:sy n="104" d="100"/>
        </p:scale>
        <p:origin x="-120" y="-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1" Type="http://schemas.openxmlformats.org/officeDocument/2006/relationships/image" Target="../media/image13.png"/><Relationship Id="rId2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png"/><Relationship Id="rId3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13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530" y="4463296"/>
            <a:ext cx="5476240" cy="4228386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5.xlsx"/><Relationship Id="rId4" Type="http://schemas.openxmlformats.org/officeDocument/2006/relationships/image" Target="../media/image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6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oleObject" Target="../embeddings/oleObject6.bin"/><Relationship Id="rId13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tiff"/><Relationship Id="rId4" Type="http://schemas.openxmlformats.org/officeDocument/2006/relationships/oleObject" Target="../embeddings/oleObject3.bin"/><Relationship Id="rId5" Type="http://schemas.openxmlformats.org/officeDocument/2006/relationships/image" Target="../media/image7.e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9.emf"/><Relationship Id="rId10" Type="http://schemas.openxmlformats.org/officeDocument/2006/relationships/oleObject" Target="../embeddings/Microsoft_Equation1.bin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2.bin"/><Relationship Id="rId12" Type="http://schemas.openxmlformats.org/officeDocument/2006/relationships/image" Target="../media/image16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Excel_Sheet6.xlsx"/><Relationship Id="rId4" Type="http://schemas.openxmlformats.org/officeDocument/2006/relationships/image" Target="../media/image13.png"/><Relationship Id="rId5" Type="http://schemas.openxmlformats.org/officeDocument/2006/relationships/package" Target="../embeddings/Microsoft_Excel_Sheet7.xlsx"/><Relationship Id="rId6" Type="http://schemas.openxmlformats.org/officeDocument/2006/relationships/image" Target="../media/image14.png"/><Relationship Id="rId7" Type="http://schemas.openxmlformats.org/officeDocument/2006/relationships/oleObject" Target="../embeddings/oleObject7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0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7.emf"/><Relationship Id="rId5" Type="http://schemas.openxmlformats.org/officeDocument/2006/relationships/package" Target="../embeddings/Microsoft_Excel_Sheet8.xlsx"/><Relationship Id="rId6" Type="http://schemas.openxmlformats.org/officeDocument/2006/relationships/image" Target="../media/image18.png"/><Relationship Id="rId7" Type="http://schemas.openxmlformats.org/officeDocument/2006/relationships/package" Target="../embeddings/Microsoft_Excel_Sheet9.xlsx"/><Relationship Id="rId8" Type="http://schemas.openxmlformats.org/officeDocument/2006/relationships/image" Target="../media/image19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0.xlsx"/><Relationship Id="rId4" Type="http://schemas.openxmlformats.org/officeDocument/2006/relationships/image" Target="../media/image20.emf"/><Relationship Id="rId5" Type="http://schemas.openxmlformats.org/officeDocument/2006/relationships/package" Target="../embeddings/Microsoft_Excel_Sheet11.xlsx"/><Relationship Id="rId6" Type="http://schemas.openxmlformats.org/officeDocument/2006/relationships/image" Target="../media/image21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2.xlsx"/><Relationship Id="rId4" Type="http://schemas.openxmlformats.org/officeDocument/2006/relationships/image" Target="../media/image22.emf"/><Relationship Id="rId5" Type="http://schemas.openxmlformats.org/officeDocument/2006/relationships/package" Target="../embeddings/Microsoft_Excel_Sheet13.xlsx"/><Relationship Id="rId6" Type="http://schemas.openxmlformats.org/officeDocument/2006/relationships/image" Target="../media/image23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1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2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3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Sheet4.xlsx"/><Relationship Id="rId4" Type="http://schemas.openxmlformats.org/officeDocument/2006/relationships/image" Target="../media/image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3238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1809750"/>
            <a:ext cx="5105400" cy="1295400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Word </a:t>
            </a:r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Similarity: </a:t>
            </a:r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Distributional Similarity (I)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518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contexts: 20 words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(Brown corpus) 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686800" cy="1600200"/>
          </a:xfrm>
        </p:spPr>
        <p:txBody>
          <a:bodyPr/>
          <a:lstStyle/>
          <a:p>
            <a:r>
              <a:rPr lang="en-US" sz="2300" dirty="0"/>
              <a:t>equal amount of sugar, a sliced lemon, a tablespoonful of </a:t>
            </a:r>
            <a:r>
              <a:rPr lang="en-US" sz="2300" b="1" dirty="0">
                <a:solidFill>
                  <a:srgbClr val="0000FF"/>
                </a:solidFill>
              </a:rPr>
              <a:t>apricot</a:t>
            </a:r>
            <a:r>
              <a:rPr lang="en-US" sz="2300" dirty="0">
                <a:solidFill>
                  <a:srgbClr val="0000FF"/>
                </a:solidFill>
              </a:rPr>
              <a:t> </a:t>
            </a:r>
            <a:r>
              <a:rPr lang="en-US" sz="2300" dirty="0"/>
              <a:t>preserve or jam, a pinch each of clove and nutmeg</a:t>
            </a:r>
            <a:r>
              <a:rPr lang="en-US" sz="2300" dirty="0" smtClean="0"/>
              <a:t>,</a:t>
            </a:r>
          </a:p>
          <a:p>
            <a:r>
              <a:rPr lang="en-US" sz="2300" dirty="0"/>
              <a:t>on board for their enjoyment. Cautiously she sampled her </a:t>
            </a:r>
            <a:r>
              <a:rPr lang="en-US" sz="2300" dirty="0" smtClean="0"/>
              <a:t>first </a:t>
            </a:r>
            <a:r>
              <a:rPr lang="en-US" sz="2300" b="1" dirty="0" smtClean="0">
                <a:solidFill>
                  <a:srgbClr val="0000FF"/>
                </a:solidFill>
              </a:rPr>
              <a:t>pineapple</a:t>
            </a:r>
            <a:r>
              <a:rPr lang="en-US" sz="2300" dirty="0" smtClean="0">
                <a:solidFill>
                  <a:srgbClr val="0000FF"/>
                </a:solidFill>
              </a:rPr>
              <a:t> </a:t>
            </a:r>
            <a:r>
              <a:rPr lang="en-US" sz="2300" dirty="0"/>
              <a:t>and another fruit whose taste she likened to that </a:t>
            </a:r>
            <a:r>
              <a:rPr lang="en-US" sz="2300" dirty="0" smtClean="0"/>
              <a:t>of</a:t>
            </a:r>
          </a:p>
          <a:p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280035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300" dirty="0" smtClean="0"/>
              <a:t>of a recursive type well suited to programming on the </a:t>
            </a:r>
            <a:r>
              <a:rPr lang="en-US" sz="2300" b="1" dirty="0" smtClean="0">
                <a:solidFill>
                  <a:srgbClr val="0000FF"/>
                </a:solidFill>
              </a:rPr>
              <a:t>digital</a:t>
            </a:r>
            <a:r>
              <a:rPr lang="en-US" sz="2300" dirty="0" smtClean="0">
                <a:solidFill>
                  <a:srgbClr val="0000FF"/>
                </a:solidFill>
              </a:rPr>
              <a:t> </a:t>
            </a:r>
            <a:r>
              <a:rPr lang="en-US" sz="2300" dirty="0" smtClean="0"/>
              <a:t>computer. In finding the optimal R-stage policy from that of</a:t>
            </a:r>
          </a:p>
          <a:p>
            <a:r>
              <a:rPr lang="en-US" sz="2300" dirty="0" smtClean="0"/>
              <a:t>substantially affect commerce, for the purpose of gathering data and </a:t>
            </a:r>
            <a:r>
              <a:rPr lang="en-US" sz="2300" b="1" dirty="0" smtClean="0">
                <a:solidFill>
                  <a:srgbClr val="0000FF"/>
                </a:solidFill>
              </a:rPr>
              <a:t>information</a:t>
            </a:r>
            <a:r>
              <a:rPr lang="en-US" sz="2300" dirty="0" smtClean="0">
                <a:solidFill>
                  <a:srgbClr val="0000FF"/>
                </a:solidFill>
              </a:rPr>
              <a:t> </a:t>
            </a:r>
            <a:r>
              <a:rPr lang="en-US" sz="2300" dirty="0" smtClean="0"/>
              <a:t>necessary for the study authorized in the first section of this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6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017959" y="2647950"/>
            <a:ext cx="6096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618159" y="2647950"/>
            <a:ext cx="609600" cy="60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417759" y="3257550"/>
            <a:ext cx="1371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932359" y="3257550"/>
            <a:ext cx="609600" cy="60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Term-context matrix for word similarity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sz="2800" dirty="0"/>
              <a:t>Two </a:t>
            </a:r>
            <a:r>
              <a:rPr lang="en-US" sz="2800" b="1" dirty="0" smtClean="0"/>
              <a:t>words</a:t>
            </a:r>
            <a:r>
              <a:rPr lang="en-US" sz="2800" dirty="0" smtClean="0"/>
              <a:t> are </a:t>
            </a:r>
            <a:r>
              <a:rPr lang="en-US" sz="2800" dirty="0"/>
              <a:t>similar </a:t>
            </a:r>
            <a:r>
              <a:rPr lang="en-US" sz="2800" dirty="0" smtClean="0"/>
              <a:t>in meaning if </a:t>
            </a:r>
            <a:r>
              <a:rPr lang="en-US" sz="2800" dirty="0"/>
              <a:t>their </a:t>
            </a:r>
            <a:r>
              <a:rPr lang="en-US" sz="2800" dirty="0" smtClean="0"/>
              <a:t>context vectors </a:t>
            </a:r>
            <a:r>
              <a:rPr lang="en-US" sz="2800" dirty="0"/>
              <a:t>are similar</a:t>
            </a:r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 rot="16200000">
            <a:off x="5124449" y="152400"/>
            <a:ext cx="304800" cy="59055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rot="16200000">
            <a:off x="5113211" y="-152400"/>
            <a:ext cx="304798" cy="59055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898579"/>
              </p:ext>
            </p:extLst>
          </p:nvPr>
        </p:nvGraphicFramePr>
        <p:xfrm>
          <a:off x="64959" y="2266950"/>
          <a:ext cx="7987884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Worksheet" r:id="rId3" imgW="7734300" imgH="4648200" progId="Excel.Sheet.12">
                  <p:embed/>
                </p:oleObj>
              </mc:Choice>
              <mc:Fallback>
                <p:oleObj name="Worksheet" r:id="rId3" imgW="7734300" imgH="464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59" y="2266950"/>
                        <a:ext cx="7987884" cy="480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469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8" grpId="0" animBg="1"/>
      <p:bldP spid="8" grpId="1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use raw counts?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For the term-document matrix</a:t>
            </a:r>
          </a:p>
          <a:p>
            <a:pPr lvl="1"/>
            <a:r>
              <a:rPr lang="en-US" sz="2400" dirty="0" smtClean="0"/>
              <a:t>We used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</a:rPr>
              <a:t>tf-idf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instead of raw term counts</a:t>
            </a:r>
          </a:p>
          <a:p>
            <a:r>
              <a:rPr lang="en-US" sz="2800" dirty="0" smtClean="0"/>
              <a:t>For the term-context matrix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</a:rPr>
              <a:t>Positive </a:t>
            </a:r>
            <a:r>
              <a:rPr lang="en-US" sz="2400" dirty="0" err="1" smtClean="0">
                <a:solidFill>
                  <a:srgbClr val="0000FF"/>
                </a:solidFill>
              </a:rPr>
              <a:t>Pointwise</a:t>
            </a:r>
            <a:r>
              <a:rPr lang="en-US" sz="2400" dirty="0" smtClean="0">
                <a:solidFill>
                  <a:srgbClr val="0000FF"/>
                </a:solidFill>
              </a:rPr>
              <a:t> Mutual Information (PPMI) </a:t>
            </a:r>
            <a:r>
              <a:rPr lang="en-US" sz="2400" dirty="0" smtClean="0"/>
              <a:t>is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9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123950"/>
            <a:ext cx="7315200" cy="3429000"/>
          </a:xfrm>
        </p:spPr>
        <p:txBody>
          <a:bodyPr/>
          <a:lstStyle/>
          <a:p>
            <a:r>
              <a:rPr lang="en-US" b="1" dirty="0" err="1" smtClean="0"/>
              <a:t>Pointwise</a:t>
            </a:r>
            <a:r>
              <a:rPr lang="en-US" b="1" dirty="0" smtClean="0"/>
              <a:t> </a:t>
            </a:r>
            <a:r>
              <a:rPr lang="en-US" b="1" dirty="0"/>
              <a:t>mutual information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sz="1800" dirty="0" smtClean="0"/>
              <a:t>Do events </a:t>
            </a:r>
            <a:r>
              <a:rPr lang="en-US" sz="1800" dirty="0"/>
              <a:t>x and y </a:t>
            </a:r>
            <a:r>
              <a:rPr lang="en-US" sz="1800" dirty="0" smtClean="0"/>
              <a:t>co-occur more than if they were independent?</a:t>
            </a:r>
          </a:p>
          <a:p>
            <a:pPr lvl="1"/>
            <a:endParaRPr lang="en-US" sz="1100" dirty="0"/>
          </a:p>
          <a:p>
            <a:endParaRPr lang="en-US" b="1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b="1" dirty="0" smtClean="0"/>
              <a:t>PMI </a:t>
            </a:r>
            <a:r>
              <a:rPr lang="en-US" sz="2400" b="1" dirty="0"/>
              <a:t>between two words</a:t>
            </a:r>
            <a:r>
              <a:rPr lang="en-US" sz="2400" dirty="0" smtClean="0"/>
              <a:t>: 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Church &amp; Hanks 1989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/>
          </a:p>
          <a:p>
            <a:pPr lvl="1"/>
            <a:r>
              <a:rPr lang="en-US" sz="1800" dirty="0"/>
              <a:t> Do </a:t>
            </a:r>
            <a:r>
              <a:rPr lang="en-US" sz="1800" dirty="0" smtClean="0"/>
              <a:t>words x </a:t>
            </a:r>
            <a:r>
              <a:rPr lang="en-US" sz="1800" dirty="0"/>
              <a:t>and y co-occur more than if they were independent</a:t>
            </a:r>
            <a:r>
              <a:rPr lang="en-US" sz="1800" dirty="0" smtClean="0"/>
              <a:t>? </a:t>
            </a:r>
            <a:endParaRPr lang="en-US" sz="1800" dirty="0"/>
          </a:p>
          <a:p>
            <a:pPr lvl="1"/>
            <a:endParaRPr lang="en-US" sz="1800" dirty="0" smtClean="0"/>
          </a:p>
          <a:p>
            <a:endParaRPr lang="en-US" b="1" dirty="0" smtClean="0"/>
          </a:p>
          <a:p>
            <a:pPr marL="342900" lvl="1" indent="-342900">
              <a:buClr>
                <a:srgbClr val="CC0000"/>
              </a:buClr>
            </a:pPr>
            <a:r>
              <a:rPr lang="en-US" sz="2400" b="1" dirty="0" smtClean="0"/>
              <a:t>Positive PMI between two words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</a:rPr>
              <a:t>Niwa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 &amp; Nitta 1994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b="1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Replace all PMI values less than 0 with zero</a:t>
            </a:r>
            <a:endParaRPr lang="en-US" sz="1800" b="1" dirty="0"/>
          </a:p>
          <a:p>
            <a:pPr lvl="1"/>
            <a:endParaRPr lang="en-US" sz="1800" dirty="0"/>
          </a:p>
          <a:p>
            <a:pPr>
              <a:buFont typeface="Wingdings" pitchFamily="-65" charset="2"/>
              <a:buNone/>
            </a:pPr>
            <a:endParaRPr lang="en-US" sz="2000" dirty="0"/>
          </a:p>
          <a:p>
            <a:pPr>
              <a:buFont typeface="Wingdings" pitchFamily="-65" charset="2"/>
              <a:buNone/>
            </a:pPr>
            <a:endParaRPr lang="en-US" sz="16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30946"/>
              </p:ext>
            </p:extLst>
          </p:nvPr>
        </p:nvGraphicFramePr>
        <p:xfrm>
          <a:off x="2514600" y="1962150"/>
          <a:ext cx="3017838" cy="636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" name="Equation" r:id="rId4" imgW="1689100" imgH="355600" progId="Equation.3">
                  <p:embed/>
                </p:oleObj>
              </mc:Choice>
              <mc:Fallback>
                <p:oleObj name="Equation" r:id="rId4" imgW="16891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62150"/>
                        <a:ext cx="3017838" cy="63608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961431"/>
              </p:ext>
            </p:extLst>
          </p:nvPr>
        </p:nvGraphicFramePr>
        <p:xfrm>
          <a:off x="1905000" y="3333750"/>
          <a:ext cx="4724400" cy="62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" name="Equation" r:id="rId6" imgW="2794000" imgH="368300" progId="Equation.3">
                  <p:embed/>
                </p:oleObj>
              </mc:Choice>
              <mc:Fallback>
                <p:oleObj name="Equation" r:id="rId6" imgW="2794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33750"/>
                        <a:ext cx="4724400" cy="623257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6748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Computing PPMI on a term-context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534400" cy="3333750"/>
          </a:xfrm>
        </p:spPr>
        <p:txBody>
          <a:bodyPr/>
          <a:lstStyle/>
          <a:p>
            <a:r>
              <a:rPr lang="en-US" dirty="0" smtClean="0"/>
              <a:t>Matrix </a:t>
            </a:r>
            <a:r>
              <a:rPr lang="en-US" dirty="0" smtClean="0">
                <a:latin typeface="Times New Roman"/>
                <a:cs typeface="Times New Roman"/>
              </a:rPr>
              <a:t>F</a:t>
            </a:r>
            <a:r>
              <a:rPr lang="en-US" dirty="0" smtClean="0"/>
              <a:t> with </a:t>
            </a:r>
            <a:r>
              <a:rPr lang="en-US" dirty="0" smtClean="0">
                <a:latin typeface="Times New Roman"/>
                <a:cs typeface="Times New Roman"/>
              </a:rPr>
              <a:t>W</a:t>
            </a:r>
            <a:r>
              <a:rPr lang="en-US" dirty="0" smtClean="0"/>
              <a:t> rows (words) and </a:t>
            </a:r>
            <a:r>
              <a:rPr lang="en-US" dirty="0" smtClean="0">
                <a:latin typeface="Times New Roman"/>
                <a:cs typeface="Times New Roman"/>
              </a:rPr>
              <a:t>C</a:t>
            </a:r>
            <a:r>
              <a:rPr lang="en-US" dirty="0" smtClean="0"/>
              <a:t> columns (contexts)</a:t>
            </a:r>
          </a:p>
          <a:p>
            <a:r>
              <a:rPr lang="en-US" dirty="0" err="1" smtClean="0">
                <a:latin typeface="Times New Roman"/>
                <a:cs typeface="Times New Roman"/>
              </a:rPr>
              <a:t>f</a:t>
            </a:r>
            <a:r>
              <a:rPr lang="en-US" baseline="-25000" dirty="0" err="1" smtClean="0">
                <a:latin typeface="Times New Roman"/>
                <a:cs typeface="Times New Roman"/>
              </a:rPr>
              <a:t>ij</a:t>
            </a:r>
            <a:r>
              <a:rPr lang="en-US" dirty="0" smtClean="0"/>
              <a:t> is # of times </a:t>
            </a:r>
            <a:r>
              <a:rPr lang="en-US" dirty="0" err="1" smtClean="0">
                <a:latin typeface="Times New Roman"/>
                <a:cs typeface="Times New Roman"/>
              </a:rPr>
              <a:t>w</a:t>
            </a:r>
            <a:r>
              <a:rPr lang="en-US" baseline="-25000" dirty="0" err="1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 occurs in context </a:t>
            </a:r>
            <a:r>
              <a:rPr lang="en-US" dirty="0" err="1" smtClean="0">
                <a:latin typeface="Times New Roman"/>
                <a:cs typeface="Times New Roman"/>
              </a:rPr>
              <a:t>c</a:t>
            </a:r>
            <a:r>
              <a:rPr lang="en-US" baseline="-25000" dirty="0" err="1" smtClean="0">
                <a:latin typeface="Times New Roman"/>
                <a:cs typeface="Times New Roman"/>
              </a:rPr>
              <a:t>j</a:t>
            </a:r>
            <a:endParaRPr lang="en-US" baseline="-250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matrix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657350"/>
            <a:ext cx="3505200" cy="831648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495228"/>
              </p:ext>
            </p:extLst>
          </p:nvPr>
        </p:nvGraphicFramePr>
        <p:xfrm>
          <a:off x="381000" y="2571750"/>
          <a:ext cx="139790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9" name="Equation" r:id="rId4" imgW="850900" imgH="711200" progId="Equation.3">
                  <p:embed/>
                </p:oleObj>
              </mc:Choice>
              <mc:Fallback>
                <p:oleObj name="Equation" r:id="rId4" imgW="8509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2571750"/>
                        <a:ext cx="1397907" cy="116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92540"/>
              </p:ext>
            </p:extLst>
          </p:nvPr>
        </p:nvGraphicFramePr>
        <p:xfrm>
          <a:off x="2133600" y="2190750"/>
          <a:ext cx="1418771" cy="162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0" name="Equation" r:id="rId6" imgW="863600" imgH="990600" progId="Equation.3">
                  <p:embed/>
                </p:oleObj>
              </mc:Choice>
              <mc:Fallback>
                <p:oleObj name="Equation" r:id="rId6" imgW="863600" imgH="990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2190750"/>
                        <a:ext cx="1418771" cy="16274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442358"/>
              </p:ext>
            </p:extLst>
          </p:nvPr>
        </p:nvGraphicFramePr>
        <p:xfrm>
          <a:off x="3886200" y="2190750"/>
          <a:ext cx="1460500" cy="1585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1" name="Equation" r:id="rId8" imgW="889000" imgH="965200" progId="Equation.3">
                  <p:embed/>
                </p:oleObj>
              </mc:Choice>
              <mc:Fallback>
                <p:oleObj name="Equation" r:id="rId8" imgW="889000" imgH="965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200" y="2190750"/>
                        <a:ext cx="1460500" cy="1585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79214"/>
              </p:ext>
            </p:extLst>
          </p:nvPr>
        </p:nvGraphicFramePr>
        <p:xfrm>
          <a:off x="741363" y="4105275"/>
          <a:ext cx="18573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2" name="Equation" r:id="rId10" imgW="1130300" imgH="457200" progId="Equation.3">
                  <p:embed/>
                </p:oleObj>
              </mc:Choice>
              <mc:Fallback>
                <p:oleObj name="Equation" r:id="rId10" imgW="1130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1363" y="4105275"/>
                        <a:ext cx="185737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825350"/>
              </p:ext>
            </p:extLst>
          </p:nvPr>
        </p:nvGraphicFramePr>
        <p:xfrm>
          <a:off x="3352800" y="4019550"/>
          <a:ext cx="31940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53" name="Equation" r:id="rId12" imgW="1943100" imgH="546100" progId="Equation.3">
                  <p:embed/>
                </p:oleObj>
              </mc:Choice>
              <mc:Fallback>
                <p:oleObj name="Equation" r:id="rId12" imgW="1943100" imgH="546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2800" y="4019550"/>
                        <a:ext cx="3194050" cy="89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798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38350"/>
            <a:ext cx="3124200" cy="129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p(w=</a:t>
            </a:r>
            <a:r>
              <a:rPr lang="en-US" sz="2000" dirty="0" err="1" smtClean="0"/>
              <a:t>information,c</a:t>
            </a:r>
            <a:r>
              <a:rPr lang="en-US" sz="2000" dirty="0" smtClean="0"/>
              <a:t>=data) = </a:t>
            </a:r>
          </a:p>
          <a:p>
            <a:pPr marL="0" indent="0">
              <a:buNone/>
            </a:pPr>
            <a:r>
              <a:rPr lang="en-US" sz="2000" dirty="0" smtClean="0"/>
              <a:t>p(w=information) =</a:t>
            </a:r>
          </a:p>
          <a:p>
            <a:pPr marL="0" indent="0">
              <a:buNone/>
            </a:pPr>
            <a:r>
              <a:rPr lang="en-US" sz="2000" dirty="0" smtClean="0"/>
              <a:t>p(c=data) =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25802"/>
              </p:ext>
            </p:extLst>
          </p:nvPr>
        </p:nvGraphicFramePr>
        <p:xfrm>
          <a:off x="3048000" y="11528"/>
          <a:ext cx="5556250" cy="1843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r:id="rId3" imgW="5778500" imgH="1917700" progId="Excel.Sheet.12">
                  <p:embed/>
                </p:oleObj>
              </mc:Choice>
              <mc:Fallback>
                <p:oleObj name="Worksheet" r:id="rId3" imgW="5778500" imgH="191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1528"/>
                        <a:ext cx="5556250" cy="1843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140852"/>
              </p:ext>
            </p:extLst>
          </p:nvPr>
        </p:nvGraphicFramePr>
        <p:xfrm>
          <a:off x="1524000" y="2895250"/>
          <a:ext cx="6096000" cy="224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5" imgW="6921500" imgH="2552700" progId="Excel.Sheet.12">
                  <p:embed/>
                </p:oleObj>
              </mc:Choice>
              <mc:Fallback>
                <p:oleObj name="Worksheet" r:id="rId5" imgW="6921500" imgH="2552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0" y="2895250"/>
                        <a:ext cx="6096000" cy="2248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3800" y="2053120"/>
            <a:ext cx="6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= .32</a:t>
            </a:r>
            <a:endParaRPr lang="en-US" sz="18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4200" y="2053120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6/19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2419350"/>
            <a:ext cx="74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11/19</a:t>
            </a:r>
            <a:endParaRPr lang="en-US" sz="18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24193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= .58</a:t>
            </a:r>
            <a:endParaRPr lang="en-US" sz="18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47800" y="2785580"/>
            <a:ext cx="62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7/19</a:t>
            </a:r>
            <a:endParaRPr lang="en-US" sz="1800" dirty="0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42634" y="2785580"/>
            <a:ext cx="64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= .37</a:t>
            </a:r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15279"/>
              </p:ext>
            </p:extLst>
          </p:nvPr>
        </p:nvGraphicFramePr>
        <p:xfrm>
          <a:off x="1219200" y="361950"/>
          <a:ext cx="17321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7" imgW="850900" imgH="711200" progId="Equation.3">
                  <p:embed/>
                </p:oleObj>
              </mc:Choice>
              <mc:Fallback>
                <p:oleObj name="Equation" r:id="rId7" imgW="850900" imgH="71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9200" y="361950"/>
                        <a:ext cx="1732188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98741"/>
              </p:ext>
            </p:extLst>
          </p:nvPr>
        </p:nvGraphicFramePr>
        <p:xfrm>
          <a:off x="4724400" y="1809750"/>
          <a:ext cx="132166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9" imgW="863600" imgH="685800" progId="Equation.3">
                  <p:embed/>
                </p:oleObj>
              </mc:Choice>
              <mc:Fallback>
                <p:oleObj name="Equation" r:id="rId9" imgW="863600" imgH="685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24400" y="1809750"/>
                        <a:ext cx="1321663" cy="104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792611"/>
              </p:ext>
            </p:extLst>
          </p:nvPr>
        </p:nvGraphicFramePr>
        <p:xfrm>
          <a:off x="6553200" y="1809686"/>
          <a:ext cx="1295400" cy="102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11" imgW="838200" imgH="660400" progId="Equation.3">
                  <p:embed/>
                </p:oleObj>
              </mc:Choice>
              <mc:Fallback>
                <p:oleObj name="Equation" r:id="rId11" imgW="838200" imgH="660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3200" y="1809686"/>
                        <a:ext cx="1295400" cy="10202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240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912271"/>
              </p:ext>
            </p:extLst>
          </p:nvPr>
        </p:nvGraphicFramePr>
        <p:xfrm>
          <a:off x="1276350" y="677863"/>
          <a:ext cx="1855788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3" imgW="1130300" imgH="457200" progId="Equation.3">
                  <p:embed/>
                </p:oleObj>
              </mc:Choice>
              <mc:Fallback>
                <p:oleObj name="Equation" r:id="rId3" imgW="1130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6350" y="677863"/>
                        <a:ext cx="1855788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2343150"/>
            <a:ext cx="4267200" cy="609600"/>
          </a:xfrm>
        </p:spPr>
        <p:txBody>
          <a:bodyPr/>
          <a:lstStyle/>
          <a:p>
            <a:r>
              <a:rPr lang="en-US" dirty="0" err="1" smtClean="0"/>
              <a:t>pmi</a:t>
            </a:r>
            <a:r>
              <a:rPr lang="en-US" dirty="0" smtClean="0"/>
              <a:t>(</a:t>
            </a:r>
            <a:r>
              <a:rPr lang="en-US" dirty="0" err="1" smtClean="0"/>
              <a:t>information,data</a:t>
            </a:r>
            <a:r>
              <a:rPr lang="en-US" dirty="0" smtClean="0"/>
              <a:t>) = log</a:t>
            </a:r>
            <a:r>
              <a:rPr lang="en-US" baseline="-25000" dirty="0" smtClean="0"/>
              <a:t>2</a:t>
            </a:r>
            <a:r>
              <a:rPr lang="en-US" dirty="0" smtClean="0"/>
              <a:t> (</a:t>
            </a:r>
            <a:endParaRPr 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636587"/>
              </p:ext>
            </p:extLst>
          </p:nvPr>
        </p:nvGraphicFramePr>
        <p:xfrm>
          <a:off x="3200400" y="133350"/>
          <a:ext cx="5932218" cy="2107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Worksheet" r:id="rId5" imgW="6756400" imgH="2400300" progId="Excel.Sheet.12">
                  <p:embed/>
                </p:oleObj>
              </mc:Choice>
              <mc:Fallback>
                <p:oleObj name="Worksheet" r:id="rId5" imgW="6756400" imgH="2400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133350"/>
                        <a:ext cx="5932218" cy="2107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809562"/>
              </p:ext>
            </p:extLst>
          </p:nvPr>
        </p:nvGraphicFramePr>
        <p:xfrm>
          <a:off x="838200" y="3016250"/>
          <a:ext cx="59690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Worksheet" r:id="rId7" imgW="5969000" imgH="1917700" progId="Excel.Sheet.12">
                  <p:embed/>
                </p:oleObj>
              </mc:Choice>
              <mc:Fallback>
                <p:oleObj name="Worksheet" r:id="rId7" imgW="5969000" imgH="191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8200" y="3016250"/>
                        <a:ext cx="59690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8"/>
          <p:cNvSpPr txBox="1">
            <a:spLocks/>
          </p:cNvSpPr>
          <p:nvPr/>
        </p:nvSpPr>
        <p:spPr bwMode="auto">
          <a:xfrm>
            <a:off x="4343400" y="23431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.32 /</a:t>
            </a:r>
            <a:endParaRPr lang="en-US" dirty="0"/>
          </a:p>
        </p:txBody>
      </p:sp>
      <p:sp>
        <p:nvSpPr>
          <p:cNvPr id="13" name="Content Placeholder 8"/>
          <p:cNvSpPr txBox="1">
            <a:spLocks/>
          </p:cNvSpPr>
          <p:nvPr/>
        </p:nvSpPr>
        <p:spPr bwMode="auto">
          <a:xfrm>
            <a:off x="5105400" y="2343150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(.37*.58) )</a:t>
            </a:r>
            <a:endParaRPr lang="en-US" dirty="0"/>
          </a:p>
        </p:txBody>
      </p:sp>
      <p:sp>
        <p:nvSpPr>
          <p:cNvPr id="14" name="Content Placeholder 8"/>
          <p:cNvSpPr txBox="1">
            <a:spLocks/>
          </p:cNvSpPr>
          <p:nvPr/>
        </p:nvSpPr>
        <p:spPr bwMode="auto">
          <a:xfrm>
            <a:off x="6400800" y="2343150"/>
            <a:ext cx="230661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dirty="0" smtClean="0"/>
              <a:t> = .58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48748" y="2812018"/>
            <a:ext cx="220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+mn-lt"/>
              </a:rPr>
              <a:t>(.57 using full precision)</a:t>
            </a:r>
            <a:endParaRPr lang="en-US" sz="1600" i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766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Weighing PMI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PMI is biased toward infrequent events</a:t>
            </a:r>
          </a:p>
          <a:p>
            <a:r>
              <a:rPr lang="en-US" sz="2800" dirty="0" smtClean="0"/>
              <a:t>Various weighting schemes help alleviate this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Turney</a:t>
            </a:r>
            <a:r>
              <a:rPr lang="en-US" dirty="0" smtClean="0"/>
              <a:t> and </a:t>
            </a:r>
            <a:r>
              <a:rPr lang="en-US" dirty="0" err="1" smtClean="0"/>
              <a:t>Pantel</a:t>
            </a:r>
            <a:r>
              <a:rPr lang="en-US" dirty="0" smtClean="0"/>
              <a:t> (2010)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sz="2800" dirty="0"/>
              <a:t>Add-one smoothing can also help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6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0537"/>
              </p:ext>
            </p:extLst>
          </p:nvPr>
        </p:nvGraphicFramePr>
        <p:xfrm>
          <a:off x="1682750" y="361950"/>
          <a:ext cx="5351899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Worksheet" r:id="rId3" imgW="5778500" imgH="1892300" progId="Excel.Sheet.12">
                  <p:embed/>
                </p:oleObj>
              </mc:Choice>
              <mc:Fallback>
                <p:oleObj name="Worksheet" r:id="rId3" imgW="5778500" imgH="1892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750" y="361950"/>
                        <a:ext cx="5351899" cy="175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805097"/>
              </p:ext>
            </p:extLst>
          </p:nvPr>
        </p:nvGraphicFramePr>
        <p:xfrm>
          <a:off x="304800" y="2571750"/>
          <a:ext cx="6477000" cy="2222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Worksheet" r:id="rId5" imgW="6921500" imgH="2374900" progId="Excel.Sheet.12">
                  <p:embed/>
                </p:oleObj>
              </mc:Choice>
              <mc:Fallback>
                <p:oleObj name="Worksheet" r:id="rId5" imgW="6921500" imgH="2374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2571750"/>
                        <a:ext cx="6477000" cy="2222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203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541068"/>
              </p:ext>
            </p:extLst>
          </p:nvPr>
        </p:nvGraphicFramePr>
        <p:xfrm>
          <a:off x="1143000" y="3016250"/>
          <a:ext cx="57785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Worksheet" r:id="rId3" imgW="5778500" imgH="1917700" progId="Excel.Sheet.12">
                  <p:embed/>
                </p:oleObj>
              </mc:Choice>
              <mc:Fallback>
                <p:oleObj name="Worksheet" r:id="rId3" imgW="5778500" imgH="191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000" y="3016250"/>
                        <a:ext cx="57785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97796"/>
              </p:ext>
            </p:extLst>
          </p:nvPr>
        </p:nvGraphicFramePr>
        <p:xfrm>
          <a:off x="1041400" y="971550"/>
          <a:ext cx="59690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Worksheet" r:id="rId5" imgW="5969000" imgH="1917700" progId="Excel.Sheet.12">
                  <p:embed/>
                </p:oleObj>
              </mc:Choice>
              <mc:Fallback>
                <p:oleObj name="Worksheet" r:id="rId5" imgW="5969000" imgH="1917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1400" y="971550"/>
                        <a:ext cx="5969000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30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thesaurus-based </a:t>
            </a:r>
            <a:r>
              <a:rPr lang="en-US" dirty="0" smtClean="0"/>
              <a:t>meaning</a:t>
            </a:r>
            <a:endParaRPr lang="en-US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7391400" cy="3333750"/>
          </a:xfrm>
        </p:spPr>
        <p:txBody>
          <a:bodyPr/>
          <a:lstStyle/>
          <a:p>
            <a:r>
              <a:rPr lang="en-US" sz="2800" dirty="0"/>
              <a:t>We don’t have a thesaurus for every language</a:t>
            </a:r>
          </a:p>
          <a:p>
            <a:r>
              <a:rPr lang="en-US" sz="2800" dirty="0"/>
              <a:t>Even if we do, </a:t>
            </a:r>
            <a:r>
              <a:rPr lang="en-US" sz="2800" dirty="0" smtClean="0"/>
              <a:t>they have problems with </a:t>
            </a:r>
            <a:r>
              <a:rPr lang="en-US" sz="2800" b="1" dirty="0" smtClean="0"/>
              <a:t>recall</a:t>
            </a:r>
            <a:endParaRPr lang="en-US" sz="2800" dirty="0" smtClean="0"/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any </a:t>
            </a:r>
            <a:r>
              <a:rPr lang="en-US" sz="2400" dirty="0"/>
              <a:t>words are </a:t>
            </a:r>
            <a:r>
              <a:rPr lang="en-US" sz="2400" dirty="0" smtClean="0"/>
              <a:t>missing</a:t>
            </a:r>
          </a:p>
          <a:p>
            <a:pPr lvl="1"/>
            <a:r>
              <a:rPr lang="en-US" sz="2400" dirty="0" smtClean="0"/>
              <a:t>Most (if not all) phrases are missing</a:t>
            </a:r>
          </a:p>
          <a:p>
            <a:pPr lvl="1"/>
            <a:r>
              <a:rPr lang="en-US" sz="2400" dirty="0" smtClean="0"/>
              <a:t>Some connections between senses are missing</a:t>
            </a:r>
            <a:endParaRPr lang="en-US" sz="2400" dirty="0"/>
          </a:p>
          <a:p>
            <a:pPr lvl="1"/>
            <a:r>
              <a:rPr lang="en-US" sz="2400" dirty="0" smtClean="0"/>
              <a:t>Thesauri work less well for verbs, adjectives</a:t>
            </a:r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djectives </a:t>
            </a:r>
            <a:r>
              <a:rPr lang="en-US" sz="2400" dirty="0"/>
              <a:t>and </a:t>
            </a:r>
            <a:r>
              <a:rPr lang="en-US" sz="2400" dirty="0" smtClean="0"/>
              <a:t>verbs have less structured hyponymy relations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464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3238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1809750"/>
            <a:ext cx="5105400" cy="1295400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Word </a:t>
            </a:r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Similarity: </a:t>
            </a:r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Distributional Similarity (I)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594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Distributional models of meaning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6781800" cy="3333750"/>
          </a:xfrm>
        </p:spPr>
        <p:txBody>
          <a:bodyPr/>
          <a:lstStyle/>
          <a:p>
            <a:r>
              <a:rPr lang="en-US" dirty="0" smtClean="0"/>
              <a:t>Also called vector-space models of meaning</a:t>
            </a:r>
          </a:p>
          <a:p>
            <a:r>
              <a:rPr lang="en-US" dirty="0" smtClean="0"/>
              <a:t>Offer much higher recall than hand-built thesauri</a:t>
            </a:r>
          </a:p>
          <a:p>
            <a:pPr lvl="1"/>
            <a:r>
              <a:rPr lang="en-US" dirty="0" smtClean="0"/>
              <a:t>Although they tend to have lower precision</a:t>
            </a:r>
          </a:p>
          <a:p>
            <a:r>
              <a:rPr lang="en-US" dirty="0" err="1"/>
              <a:t>Zellig</a:t>
            </a:r>
            <a:r>
              <a:rPr lang="en-US" dirty="0"/>
              <a:t> Harris (1954): </a:t>
            </a:r>
            <a:r>
              <a:rPr lang="en-US" dirty="0" smtClean="0"/>
              <a:t>“</a:t>
            </a:r>
            <a:r>
              <a:rPr lang="en-US" b="1" dirty="0" smtClean="0"/>
              <a:t>oculist </a:t>
            </a:r>
            <a:r>
              <a:rPr lang="en-US" dirty="0"/>
              <a:t>and </a:t>
            </a:r>
            <a:r>
              <a:rPr lang="en-US" b="1" dirty="0"/>
              <a:t>eye-doctor </a:t>
            </a:r>
            <a:r>
              <a:rPr lang="en-US" dirty="0" smtClean="0"/>
              <a:t>… occur </a:t>
            </a:r>
            <a:r>
              <a:rPr lang="en-US" dirty="0"/>
              <a:t>in almost the same </a:t>
            </a:r>
            <a:r>
              <a:rPr lang="en-US" dirty="0" smtClean="0"/>
              <a:t>environments….                 </a:t>
            </a:r>
            <a:r>
              <a:rPr lang="en-US" b="1" dirty="0"/>
              <a:t>If A and B have almost identical environments we say that they are synonyms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1050" dirty="0"/>
          </a:p>
          <a:p>
            <a:r>
              <a:rPr lang="en-US" dirty="0"/>
              <a:t>Firth (1957): “You shall know a word by the company it keeps!”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367320"/>
            <a:ext cx="8534400" cy="1356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Also called vector-space models of meaning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Offer much higher recall than hand-built thesauri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Although they tend to have lower precision</a:t>
            </a:r>
          </a:p>
        </p:txBody>
      </p:sp>
    </p:spTree>
    <p:extLst>
      <p:ext uri="{BB962C8B-B14F-4D97-AF65-F5344CB8AC3E}">
        <p14:creationId xmlns:p14="http://schemas.microsoft.com/office/powerpoint/2010/main" val="117779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 bwMode="auto">
          <a:xfrm>
            <a:off x="990600" y="1809750"/>
            <a:ext cx="5867400" cy="1295400"/>
          </a:xfrm>
          <a:prstGeom prst="snip1Rect">
            <a:avLst/>
          </a:prstGeom>
          <a:solidFill>
            <a:srgbClr val="D5AE4C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1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Intuition of distributional word </a:t>
            </a:r>
            <a:r>
              <a:rPr lang="en-US" dirty="0"/>
              <a:t>similarity</a:t>
            </a:r>
          </a:p>
        </p:txBody>
      </p:sp>
      <p:sp>
        <p:nvSpPr>
          <p:cNvPr id="10137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7239000" cy="3505200"/>
          </a:xfrm>
        </p:spPr>
        <p:txBody>
          <a:bodyPr/>
          <a:lstStyle/>
          <a:p>
            <a:r>
              <a:rPr lang="en-US" dirty="0" err="1"/>
              <a:t>Nida</a:t>
            </a:r>
            <a:r>
              <a:rPr lang="en-US" dirty="0"/>
              <a:t> example: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A bottle of </a:t>
            </a:r>
            <a:r>
              <a:rPr lang="en-US" b="1" i="1" dirty="0" err="1" smtClean="0">
                <a:latin typeface="Courier"/>
                <a:cs typeface="Courier"/>
              </a:rPr>
              <a:t>tesgüino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is on the table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Everybody likes </a:t>
            </a:r>
            <a:r>
              <a:rPr lang="en-US" b="1" i="1" dirty="0" err="1" smtClean="0">
                <a:latin typeface="Courier"/>
                <a:cs typeface="Courier"/>
              </a:rPr>
              <a:t>tesgüino</a:t>
            </a:r>
            <a:endParaRPr lang="en-US" dirty="0">
              <a:latin typeface="Courier"/>
              <a:cs typeface="Courier"/>
            </a:endParaRPr>
          </a:p>
          <a:p>
            <a:pPr marL="800100" lvl="2" indent="0">
              <a:lnSpc>
                <a:spcPct val="90000"/>
              </a:lnSpc>
              <a:buNone/>
            </a:pPr>
            <a:r>
              <a:rPr lang="en-US" b="1" i="1" dirty="0" err="1" smtClean="0">
                <a:latin typeface="Courier"/>
                <a:cs typeface="Courier"/>
              </a:rPr>
              <a:t>Tesgüino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makes you drunk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We make </a:t>
            </a:r>
            <a:r>
              <a:rPr lang="en-US" b="1" i="1" dirty="0" err="1" smtClean="0">
                <a:latin typeface="Courier"/>
                <a:cs typeface="Courier"/>
              </a:rPr>
              <a:t>tesgüino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out of corn.</a:t>
            </a:r>
          </a:p>
          <a:p>
            <a:r>
              <a:rPr lang="en-US" sz="2000" dirty="0" smtClean="0">
                <a:latin typeface="Calibri (Body)"/>
                <a:cs typeface="Calibri (Body)"/>
              </a:rPr>
              <a:t>From context words humans can guess </a:t>
            </a:r>
            <a:r>
              <a:rPr lang="en-US" sz="2000" b="1" i="1" dirty="0" err="1" smtClean="0">
                <a:latin typeface="Calibri (Body)"/>
                <a:cs typeface="Calibri (Body)"/>
              </a:rPr>
              <a:t>tesgüino</a:t>
            </a:r>
            <a:r>
              <a:rPr lang="en-US" sz="2000" dirty="0" smtClean="0">
                <a:latin typeface="Calibri (Body)"/>
                <a:cs typeface="Calibri (Body)"/>
              </a:rPr>
              <a:t> means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alcoholic beverage like </a:t>
            </a:r>
            <a:r>
              <a:rPr lang="en-US" b="1" dirty="0" smtClean="0"/>
              <a:t>beer</a:t>
            </a:r>
            <a:endParaRPr lang="en-US" b="1" dirty="0"/>
          </a:p>
          <a:p>
            <a:r>
              <a:rPr lang="en-US" dirty="0" smtClean="0"/>
              <a:t>Intuition for algorithm: </a:t>
            </a:r>
          </a:p>
          <a:p>
            <a:pPr lvl="1"/>
            <a:r>
              <a:rPr lang="en-US" dirty="0" smtClean="0"/>
              <a:t>Two words are similar if they have similar word contexts.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053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872678"/>
              </p:ext>
            </p:extLst>
          </p:nvPr>
        </p:nvGraphicFramePr>
        <p:xfrm>
          <a:off x="76200" y="2503487"/>
          <a:ext cx="666273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Worksheet" r:id="rId3" imgW="6121400" imgH="1600200" progId="Excel.Sheet.12">
                  <p:embed/>
                </p:oleObj>
              </mc:Choice>
              <mc:Fallback>
                <p:oleObj name="Worksheet" r:id="rId3" imgW="6121400" imgH="1600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" y="2503487"/>
                        <a:ext cx="6662737" cy="174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Term-document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Each cell: count of term </a:t>
            </a:r>
            <a:r>
              <a:rPr lang="en-US" sz="2800" i="1" dirty="0"/>
              <a:t>t</a:t>
            </a:r>
            <a:r>
              <a:rPr lang="en-US" sz="2800" dirty="0"/>
              <a:t> in a document </a:t>
            </a:r>
            <a:r>
              <a:rPr lang="en-US" sz="2800" i="1" dirty="0"/>
              <a:t>d</a:t>
            </a:r>
            <a:r>
              <a:rPr lang="en-US" sz="2800" dirty="0"/>
              <a:t>:  </a:t>
            </a:r>
            <a:r>
              <a:rPr lang="en-US" sz="2800" dirty="0" err="1"/>
              <a:t>tf</a:t>
            </a:r>
            <a:r>
              <a:rPr lang="en-US" sz="2800" i="1" baseline="-25000" dirty="0" err="1"/>
              <a:t>t,d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/>
              <a:t>Each document is a count vector in </a:t>
            </a:r>
            <a:r>
              <a:rPr lang="en-US" sz="2400" dirty="0" err="1">
                <a:latin typeface="Lucida Sans Unicode" charset="0"/>
                <a:ea typeface="Lucida Sans Unicode" charset="0"/>
                <a:cs typeface="Lucida Sans Unicode" charset="0"/>
              </a:rPr>
              <a:t>ℕ</a:t>
            </a:r>
            <a:r>
              <a:rPr lang="en-US" sz="2400" baseline="30000" dirty="0" err="1"/>
              <a:t>v</a:t>
            </a:r>
            <a:r>
              <a:rPr lang="en-US" sz="2400" dirty="0"/>
              <a:t>: a column below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57400" y="2800350"/>
            <a:ext cx="440826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505200" y="1925625"/>
            <a:ext cx="1600200" cy="37785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9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Term-document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Two documents are similar if their vectors are similar</a:t>
            </a:r>
            <a:endParaRPr lang="en-US" sz="24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257800" y="2419350"/>
            <a:ext cx="440826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00800" y="2419350"/>
            <a:ext cx="440826" cy="1447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95598"/>
              </p:ext>
            </p:extLst>
          </p:nvPr>
        </p:nvGraphicFramePr>
        <p:xfrm>
          <a:off x="152400" y="2038350"/>
          <a:ext cx="666273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Worksheet" r:id="rId3" imgW="6121400" imgH="1600200" progId="Excel.Sheet.12">
                  <p:embed/>
                </p:oleObj>
              </mc:Choice>
              <mc:Fallback>
                <p:oleObj name="Worksheet" r:id="rId3" imgW="6121400" imgH="1600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038350"/>
                        <a:ext cx="6662737" cy="174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78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words in a term-document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Each word is </a:t>
            </a:r>
            <a:r>
              <a:rPr lang="en-US" sz="2800" dirty="0"/>
              <a:t>a count vector in </a:t>
            </a:r>
            <a:r>
              <a:rPr lang="en-US" sz="2800" dirty="0" smtClean="0">
                <a:latin typeface="Lucida Sans Unicode" charset="0"/>
                <a:ea typeface="Lucida Sans Unicode" charset="0"/>
                <a:cs typeface="Lucida Sans Unicode" charset="0"/>
              </a:rPr>
              <a:t>ℕ</a:t>
            </a:r>
            <a:r>
              <a:rPr lang="en-US" sz="2800" baseline="30000" dirty="0" smtClean="0"/>
              <a:t>D</a:t>
            </a:r>
            <a:r>
              <a:rPr lang="en-US" sz="2800" dirty="0" smtClean="0"/>
              <a:t>: </a:t>
            </a:r>
            <a:r>
              <a:rPr lang="en-US" sz="2800" dirty="0"/>
              <a:t>a </a:t>
            </a:r>
            <a:r>
              <a:rPr lang="en-US" sz="2800" dirty="0" smtClean="0"/>
              <a:t>row below </a:t>
            </a:r>
            <a:endParaRPr lang="en-US" sz="2800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rot="16200000">
            <a:off x="4233193" y="776957"/>
            <a:ext cx="296614" cy="4953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895600" y="1473710"/>
            <a:ext cx="1828800" cy="37785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895598"/>
              </p:ext>
            </p:extLst>
          </p:nvPr>
        </p:nvGraphicFramePr>
        <p:xfrm>
          <a:off x="152400" y="2038350"/>
          <a:ext cx="666273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Worksheet" r:id="rId3" imgW="6121400" imgH="1600200" progId="Excel.Sheet.12">
                  <p:embed/>
                </p:oleObj>
              </mc:Choice>
              <mc:Fallback>
                <p:oleObj name="Worksheet" r:id="rId3" imgW="6121400" imgH="1600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038350"/>
                        <a:ext cx="6662737" cy="174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19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words in a term-document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</a:t>
            </a:r>
            <a:r>
              <a:rPr lang="en-US" sz="2800" b="1" dirty="0" smtClean="0"/>
              <a:t>words</a:t>
            </a:r>
            <a:r>
              <a:rPr lang="en-US" sz="2800" dirty="0" smtClean="0"/>
              <a:t> are </a:t>
            </a:r>
            <a:r>
              <a:rPr lang="en-US" sz="2800" dirty="0"/>
              <a:t>similar if their vectors are similar</a:t>
            </a:r>
            <a:endParaRPr lang="en-US" dirty="0"/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240206"/>
              </p:ext>
            </p:extLst>
          </p:nvPr>
        </p:nvGraphicFramePr>
        <p:xfrm>
          <a:off x="152400" y="2038350"/>
          <a:ext cx="6662737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Worksheet" r:id="rId3" imgW="6121400" imgH="1600200" progId="Excel.Sheet.12">
                  <p:embed/>
                </p:oleObj>
              </mc:Choice>
              <mc:Fallback>
                <p:oleObj name="Worksheet" r:id="rId3" imgW="6121400" imgH="1600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2038350"/>
                        <a:ext cx="6662737" cy="174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 rot="16200000">
            <a:off x="4354639" y="1188389"/>
            <a:ext cx="304800" cy="487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 rot="16200000">
            <a:off x="4343401" y="819149"/>
            <a:ext cx="304798" cy="487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248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Term-Context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Instead of using entire documents, use smaller contexts</a:t>
            </a:r>
          </a:p>
          <a:p>
            <a:pPr lvl="1"/>
            <a:r>
              <a:rPr lang="en-US" sz="2400" dirty="0" smtClean="0"/>
              <a:t>Paragraph</a:t>
            </a:r>
          </a:p>
          <a:p>
            <a:pPr lvl="1"/>
            <a:r>
              <a:rPr lang="en-US" sz="2400" dirty="0" smtClean="0"/>
              <a:t>Window of 10 words</a:t>
            </a:r>
          </a:p>
          <a:p>
            <a:r>
              <a:rPr lang="en-US" sz="2800" dirty="0" smtClean="0"/>
              <a:t>A word is now defined by a vector over counts of context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1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21029</TotalTime>
  <Words>746</Words>
  <Application>Microsoft Macintosh PowerPoint</Application>
  <PresentationFormat>On-screen Show (16:9)</PresentationFormat>
  <Paragraphs>110</Paragraphs>
  <Slides>20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NLP-jurafsky</vt:lpstr>
      <vt:lpstr>Worksheet</vt:lpstr>
      <vt:lpstr>Equation</vt:lpstr>
      <vt:lpstr>Microsoft Equation</vt:lpstr>
      <vt:lpstr>Microsoft Excel Sheet</vt:lpstr>
      <vt:lpstr>Word Meaning and Similarity</vt:lpstr>
      <vt:lpstr>Problems with thesaurus-based meaning</vt:lpstr>
      <vt:lpstr>Distributional models of meaning</vt:lpstr>
      <vt:lpstr>Intuition of distributional word similarity</vt:lpstr>
      <vt:lpstr>Reminder: Term-document matrix</vt:lpstr>
      <vt:lpstr>Reminder: Term-document matrix</vt:lpstr>
      <vt:lpstr>The words in a term-document matrix</vt:lpstr>
      <vt:lpstr>The words in a term-document matrix</vt:lpstr>
      <vt:lpstr>The Term-Context matrix</vt:lpstr>
      <vt:lpstr>Sample contexts: 20 words (Brown corpus)  </vt:lpstr>
      <vt:lpstr>Term-context matrix for word similarity</vt:lpstr>
      <vt:lpstr>Should we use raw counts?</vt:lpstr>
      <vt:lpstr>Pointwise Mutual Information</vt:lpstr>
      <vt:lpstr>Computing PPMI on a term-context matrix</vt:lpstr>
      <vt:lpstr>PowerPoint Presentation</vt:lpstr>
      <vt:lpstr>PowerPoint Presentation</vt:lpstr>
      <vt:lpstr>Weighing PMI</vt:lpstr>
      <vt:lpstr>PowerPoint Presentation</vt:lpstr>
      <vt:lpstr>PowerPoint Presentation</vt:lpstr>
      <vt:lpstr>Word Meaning and Similarity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Dan Jurafsky</cp:lastModifiedBy>
  <cp:revision>457</cp:revision>
  <cp:lastPrinted>2009-04-20T16:46:08Z</cp:lastPrinted>
  <dcterms:created xsi:type="dcterms:W3CDTF">2010-04-19T15:31:24Z</dcterms:created>
  <dcterms:modified xsi:type="dcterms:W3CDTF">2012-05-09T19:21:40Z</dcterms:modified>
</cp:coreProperties>
</file>