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embeddings/oleObject9.bin" ContentType="application/vnd.openxmlformats-officedocument.oleObject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embeddings/oleObject13.bin" ContentType="application/vnd.openxmlformats-officedocument.oleObject"/>
  <Override PartName="/ppt/embeddings/oleObject14.bin" ContentType="application/vnd.openxmlformats-officedocument.oleObject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12"/>
  </p:notesMasterIdLst>
  <p:handoutMasterIdLst>
    <p:handoutMasterId r:id="rId13"/>
  </p:handoutMasterIdLst>
  <p:sldIdLst>
    <p:sldId id="657" r:id="rId2"/>
    <p:sldId id="602" r:id="rId3"/>
    <p:sldId id="603" r:id="rId4"/>
    <p:sldId id="605" r:id="rId5"/>
    <p:sldId id="637" r:id="rId6"/>
    <p:sldId id="638" r:id="rId7"/>
    <p:sldId id="648" r:id="rId8"/>
    <p:sldId id="610" r:id="rId9"/>
    <p:sldId id="611" r:id="rId10"/>
    <p:sldId id="658" r:id="rId11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49" autoAdjust="0"/>
    <p:restoredTop sz="86867" autoAdjust="0"/>
  </p:normalViewPr>
  <p:slideViewPr>
    <p:cSldViewPr>
      <p:cViewPr varScale="1">
        <p:scale>
          <a:sx n="159" d="100"/>
          <a:sy n="159" d="100"/>
        </p:scale>
        <p:origin x="-344" y="-10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4" Type="http://schemas.openxmlformats.org/officeDocument/2006/relationships/image" Target="../media/image8.emf"/><Relationship Id="rId5" Type="http://schemas.openxmlformats.org/officeDocument/2006/relationships/image" Target="../media/image9.emf"/><Relationship Id="rId6" Type="http://schemas.openxmlformats.org/officeDocument/2006/relationships/image" Target="../media/image10.emf"/><Relationship Id="rId7" Type="http://schemas.openxmlformats.org/officeDocument/2006/relationships/image" Target="../media/image11.emf"/><Relationship Id="rId8" Type="http://schemas.openxmlformats.org/officeDocument/2006/relationships/image" Target="../media/image12.emf"/><Relationship Id="rId9" Type="http://schemas.openxmlformats.org/officeDocument/2006/relationships/image" Target="../media/image13.emf"/><Relationship Id="rId10" Type="http://schemas.openxmlformats.org/officeDocument/2006/relationships/image" Target="../media/image14.emf"/><Relationship Id="rId1" Type="http://schemas.openxmlformats.org/officeDocument/2006/relationships/image" Target="../media/image4.emf"/><Relationship Id="rId2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DD1FF1-6918-3748-995C-0E279CB7D72E}" type="slidenum">
              <a:rPr lang="en-US"/>
              <a:pPr/>
              <a:t>4</a:t>
            </a:fld>
            <a:endParaRPr lang="en-US"/>
          </a:p>
        </p:txBody>
      </p:sp>
      <p:sp>
        <p:nvSpPr>
          <p:cNvPr id="1105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>
                <a:ea typeface="ＭＳ Ｐゴシック" charset="-128"/>
                <a:cs typeface="ＭＳ Ｐゴシック" charset="-128"/>
              </a:rPr>
              <a:t>See Law of Cosines (Cosine Rule) wikipedia page</a:t>
            </a: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ABE09E-F152-7744-8C90-5FE0EE9195EA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E85AD2-0232-AA4F-9B6D-46957FD49A43}" type="slidenum">
              <a:rPr lang="en-US"/>
              <a:pPr/>
              <a:t>9</a:t>
            </a:fld>
            <a:endParaRPr lang="en-US"/>
          </a:p>
        </p:txBody>
      </p:sp>
      <p:sp>
        <p:nvSpPr>
          <p:cNvPr id="1239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10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510778"/>
            <a:ext cx="3890964" cy="1298972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781451" y="165818"/>
            <a:ext cx="2647549" cy="4768132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33550"/>
            <a:ext cx="4040188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2537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733550"/>
            <a:ext cx="4041775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4056" y="325348"/>
            <a:ext cx="868944" cy="8748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8750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A4001D"/>
                </a:solidFill>
                <a:latin typeface="+mn-lt"/>
              </a:rPr>
              <a:t>Dan Jurafsky</a:t>
            </a:r>
            <a:endParaRPr lang="en-US" sz="1100" dirty="0">
              <a:solidFill>
                <a:srgbClr val="A4001D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emf"/><Relationship Id="rId20" Type="http://schemas.openxmlformats.org/officeDocument/2006/relationships/oleObject" Target="../embeddings/oleObject12.bin"/><Relationship Id="rId21" Type="http://schemas.openxmlformats.org/officeDocument/2006/relationships/image" Target="../media/image12.emf"/><Relationship Id="rId22" Type="http://schemas.openxmlformats.org/officeDocument/2006/relationships/oleObject" Target="../embeddings/oleObject13.bin"/><Relationship Id="rId23" Type="http://schemas.openxmlformats.org/officeDocument/2006/relationships/image" Target="../media/image13.emf"/><Relationship Id="rId24" Type="http://schemas.openxmlformats.org/officeDocument/2006/relationships/oleObject" Target="../embeddings/oleObject14.bin"/><Relationship Id="rId25" Type="http://schemas.openxmlformats.org/officeDocument/2006/relationships/image" Target="../media/image14.emf"/><Relationship Id="rId10" Type="http://schemas.openxmlformats.org/officeDocument/2006/relationships/oleObject" Target="../embeddings/oleObject6.bin"/><Relationship Id="rId11" Type="http://schemas.openxmlformats.org/officeDocument/2006/relationships/oleObject" Target="../embeddings/oleObject7.bin"/><Relationship Id="rId12" Type="http://schemas.openxmlformats.org/officeDocument/2006/relationships/image" Target="../media/image8.emf"/><Relationship Id="rId13" Type="http://schemas.openxmlformats.org/officeDocument/2006/relationships/oleObject" Target="../embeddings/oleObject8.bin"/><Relationship Id="rId14" Type="http://schemas.openxmlformats.org/officeDocument/2006/relationships/oleObject" Target="../embeddings/oleObject9.bin"/><Relationship Id="rId15" Type="http://schemas.openxmlformats.org/officeDocument/2006/relationships/image" Target="../media/image9.emf"/><Relationship Id="rId16" Type="http://schemas.openxmlformats.org/officeDocument/2006/relationships/oleObject" Target="../embeddings/oleObject10.bin"/><Relationship Id="rId17" Type="http://schemas.openxmlformats.org/officeDocument/2006/relationships/image" Target="../media/image10.emf"/><Relationship Id="rId18" Type="http://schemas.openxmlformats.org/officeDocument/2006/relationships/oleObject" Target="../embeddings/oleObject11.bin"/><Relationship Id="rId19" Type="http://schemas.openxmlformats.org/officeDocument/2006/relationships/image" Target="../media/image11.e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2.bin"/><Relationship Id="rId4" Type="http://schemas.openxmlformats.org/officeDocument/2006/relationships/image" Target="../media/image4.e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6.emf"/><Relationship Id="rId7" Type="http://schemas.openxmlformats.org/officeDocument/2006/relationships/oleObject" Target="../embeddings/oleObject4.bin"/><Relationship Id="rId8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-323850"/>
            <a:ext cx="4800600" cy="19050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Word Meaning and Similarity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657600" y="1809750"/>
            <a:ext cx="5257800" cy="1295400"/>
          </a:xfrm>
        </p:spPr>
        <p:txBody>
          <a:bodyPr/>
          <a:lstStyle/>
          <a:p>
            <a:r>
              <a:rPr lang="en-US" sz="3600" dirty="0" smtClean="0">
                <a:solidFill>
                  <a:srgbClr val="A4001D"/>
                </a:solidFill>
                <a:ea typeface="ＭＳ Ｐゴシック" charset="0"/>
                <a:cs typeface="Calibri"/>
              </a:rPr>
              <a:t>Word </a:t>
            </a:r>
            <a:r>
              <a:rPr lang="en-US" sz="3600" dirty="0">
                <a:solidFill>
                  <a:srgbClr val="A4001D"/>
                </a:solidFill>
                <a:ea typeface="ＭＳ Ｐゴシック" charset="0"/>
                <a:cs typeface="Calibri"/>
              </a:rPr>
              <a:t>Similarity: </a:t>
            </a:r>
            <a:r>
              <a:rPr lang="en-US" sz="3600" dirty="0" smtClean="0">
                <a:solidFill>
                  <a:srgbClr val="A4001D"/>
                </a:solidFill>
                <a:ea typeface="ＭＳ Ｐゴシック" charset="0"/>
                <a:cs typeface="Calibri"/>
              </a:rPr>
              <a:t>Distributional Similarity (II)</a:t>
            </a:r>
            <a:endParaRPr lang="en-US" sz="3600" dirty="0">
              <a:solidFill>
                <a:srgbClr val="A4001D"/>
              </a:solidFill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3179894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-323850"/>
            <a:ext cx="4800600" cy="19050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Word Meaning and Similarity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657600" y="1809750"/>
            <a:ext cx="5257800" cy="1295400"/>
          </a:xfrm>
        </p:spPr>
        <p:txBody>
          <a:bodyPr/>
          <a:lstStyle/>
          <a:p>
            <a:r>
              <a:rPr lang="en-US" sz="3600" dirty="0" smtClean="0">
                <a:solidFill>
                  <a:srgbClr val="A4001D"/>
                </a:solidFill>
                <a:ea typeface="ＭＳ Ｐゴシック" charset="0"/>
                <a:cs typeface="Calibri"/>
              </a:rPr>
              <a:t>Word </a:t>
            </a:r>
            <a:r>
              <a:rPr lang="en-US" sz="3600" dirty="0">
                <a:solidFill>
                  <a:srgbClr val="A4001D"/>
                </a:solidFill>
                <a:ea typeface="ＭＳ Ｐゴシック" charset="0"/>
                <a:cs typeface="Calibri"/>
              </a:rPr>
              <a:t>Similarity: </a:t>
            </a:r>
            <a:r>
              <a:rPr lang="en-US" sz="3600" dirty="0" smtClean="0">
                <a:solidFill>
                  <a:srgbClr val="A4001D"/>
                </a:solidFill>
                <a:ea typeface="ＭＳ Ｐゴシック" charset="0"/>
                <a:cs typeface="Calibri"/>
              </a:rPr>
              <a:t>Distributional Similarity (II)</a:t>
            </a:r>
            <a:endParaRPr lang="en-US" sz="3600" dirty="0">
              <a:solidFill>
                <a:srgbClr val="A4001D"/>
              </a:solidFill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92797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Using syntax to define a word’s context</a:t>
            </a:r>
            <a:endParaRPr lang="en-US" dirty="0"/>
          </a:p>
        </p:txBody>
      </p:sp>
      <p:sp>
        <p:nvSpPr>
          <p:cNvPr id="1064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228600" y="1200150"/>
            <a:ext cx="8839200" cy="3333750"/>
          </a:xfrm>
        </p:spPr>
        <p:txBody>
          <a:bodyPr/>
          <a:lstStyle/>
          <a:p>
            <a:r>
              <a:rPr lang="en-US" dirty="0" err="1"/>
              <a:t>Zellig</a:t>
            </a:r>
            <a:r>
              <a:rPr lang="en-US" dirty="0"/>
              <a:t> Harris (1968)</a:t>
            </a:r>
          </a:p>
          <a:p>
            <a:pPr lvl="1"/>
            <a:r>
              <a:rPr lang="en-US" sz="1800" dirty="0" smtClean="0"/>
              <a:t>“The </a:t>
            </a:r>
            <a:r>
              <a:rPr lang="en-US" sz="1800" dirty="0"/>
              <a:t>meaning of entities, and the meaning of grammatical relations among them, is related to the restriction of combinations of these entities relative to other </a:t>
            </a:r>
            <a:r>
              <a:rPr lang="en-US" sz="1800" dirty="0" smtClean="0"/>
              <a:t>entities”</a:t>
            </a:r>
            <a:endParaRPr lang="en-US" sz="1800" dirty="0"/>
          </a:p>
          <a:p>
            <a:r>
              <a:rPr lang="en-US" dirty="0" smtClean="0"/>
              <a:t>Two words </a:t>
            </a:r>
            <a:r>
              <a:rPr lang="en-US" dirty="0"/>
              <a:t>are similar if they have similar parse </a:t>
            </a:r>
            <a:r>
              <a:rPr lang="en-US" dirty="0" smtClean="0"/>
              <a:t>contexts</a:t>
            </a:r>
          </a:p>
          <a:p>
            <a:r>
              <a:rPr lang="en-US" b="1" dirty="0">
                <a:solidFill>
                  <a:srgbClr val="0000FF"/>
                </a:solidFill>
              </a:rPr>
              <a:t>D</a:t>
            </a:r>
            <a:r>
              <a:rPr lang="en-US" b="1" dirty="0" smtClean="0">
                <a:solidFill>
                  <a:srgbClr val="0000FF"/>
                </a:solidFill>
              </a:rPr>
              <a:t>uty</a:t>
            </a:r>
            <a:r>
              <a:rPr lang="en-US" b="1" dirty="0" smtClean="0"/>
              <a:t> </a:t>
            </a:r>
            <a:r>
              <a:rPr lang="en-US" dirty="0"/>
              <a:t>and </a:t>
            </a:r>
            <a:r>
              <a:rPr lang="en-US" b="1" dirty="0" smtClean="0">
                <a:solidFill>
                  <a:srgbClr val="0000FF"/>
                </a:solidFill>
              </a:rPr>
              <a:t>responsibility</a:t>
            </a:r>
            <a:r>
              <a:rPr lang="en-US" b="1" dirty="0" smtClean="0"/>
              <a:t> </a:t>
            </a:r>
            <a:r>
              <a:rPr lang="en-US" sz="2000" dirty="0" smtClean="0">
                <a:solidFill>
                  <a:srgbClr val="A6A6A6"/>
                </a:solidFill>
              </a:rPr>
              <a:t>(Chris </a:t>
            </a:r>
            <a:r>
              <a:rPr lang="en-US" sz="2000" dirty="0" err="1" smtClean="0">
                <a:solidFill>
                  <a:srgbClr val="A6A6A6"/>
                </a:solidFill>
              </a:rPr>
              <a:t>Callison</a:t>
            </a:r>
            <a:r>
              <a:rPr lang="en-US" sz="2000" dirty="0" smtClean="0">
                <a:solidFill>
                  <a:srgbClr val="A6A6A6"/>
                </a:solidFill>
              </a:rPr>
              <a:t>-Burch’s example)</a:t>
            </a:r>
            <a:endParaRPr lang="en-US" sz="2000" dirty="0">
              <a:solidFill>
                <a:srgbClr val="A6A6A6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51970"/>
              </p:ext>
            </p:extLst>
          </p:nvPr>
        </p:nvGraphicFramePr>
        <p:xfrm>
          <a:off x="304800" y="3333750"/>
          <a:ext cx="6553200" cy="170688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1893147"/>
                <a:gridCol w="4660053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Modified by adjectives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additional, administrative, assumed, collective, congressional, constitutional …</a:t>
                      </a:r>
                      <a:endParaRPr lang="en-US" sz="2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Objects of verbs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assert, assign, assume, attend to, avoid, become, breach …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468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95400" y="-171450"/>
            <a:ext cx="7848600" cy="914400"/>
          </a:xfrm>
        </p:spPr>
        <p:txBody>
          <a:bodyPr/>
          <a:lstStyle/>
          <a:p>
            <a:r>
              <a:rPr lang="en-US" sz="2600" dirty="0"/>
              <a:t>Co-occurrence vectors based </a:t>
            </a:r>
            <a:r>
              <a:rPr lang="en-US" sz="2600" dirty="0" smtClean="0"/>
              <a:t>on syntactic </a:t>
            </a:r>
            <a:r>
              <a:rPr lang="en-US" sz="2600" dirty="0"/>
              <a:t>dependencies</a:t>
            </a:r>
          </a:p>
        </p:txBody>
      </p:sp>
      <p:sp>
        <p:nvSpPr>
          <p:cNvPr id="107523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304800" y="1276350"/>
            <a:ext cx="8534400" cy="3333750"/>
          </a:xfrm>
        </p:spPr>
        <p:txBody>
          <a:bodyPr/>
          <a:lstStyle/>
          <a:p>
            <a:r>
              <a:rPr lang="en-US" dirty="0" smtClean="0"/>
              <a:t>The contexts C are different dependency relations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Subject-of- “absorb”</a:t>
            </a:r>
          </a:p>
          <a:p>
            <a:pPr lvl="1">
              <a:lnSpc>
                <a:spcPct val="80000"/>
              </a:lnSpc>
            </a:pPr>
            <a:r>
              <a:rPr lang="en-US" dirty="0" smtClean="0"/>
              <a:t>Prepositional-object of “inside”</a:t>
            </a:r>
          </a:p>
          <a:p>
            <a:r>
              <a:rPr lang="en-US" dirty="0" smtClean="0"/>
              <a:t>Counts for the word cell:</a:t>
            </a:r>
          </a:p>
        </p:txBody>
      </p:sp>
      <p:pic>
        <p:nvPicPr>
          <p:cNvPr id="107524" name="Picture 1028" descr="cell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2829999"/>
            <a:ext cx="7321804" cy="228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extBox 1"/>
          <p:cNvSpPr txBox="1"/>
          <p:nvPr/>
        </p:nvSpPr>
        <p:spPr>
          <a:xfrm>
            <a:off x="2971800" y="819150"/>
            <a:ext cx="61568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+mn-lt"/>
              </a:rPr>
              <a:t>Dekang</a:t>
            </a:r>
            <a:r>
              <a:rPr lang="en-US" sz="1600" dirty="0" smtClean="0">
                <a:latin typeface="+mn-lt"/>
              </a:rPr>
              <a:t> Lin, 1998 “Automatic Retrieval and Clustering of Similar Words”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123592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r>
              <a:rPr lang="en-US" dirty="0" smtClean="0"/>
              <a:t>PMI applied to dependency relations</a:t>
            </a:r>
            <a:endParaRPr lang="en-US" dirty="0"/>
          </a:p>
        </p:txBody>
      </p:sp>
      <p:sp>
        <p:nvSpPr>
          <p:cNvPr id="1095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3867150"/>
            <a:ext cx="70104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200" dirty="0" smtClean="0">
                <a:latin typeface="Courier"/>
                <a:cs typeface="Courier"/>
              </a:rPr>
              <a:t>“Drink it” </a:t>
            </a:r>
            <a:r>
              <a:rPr lang="en-US" sz="2200" dirty="0" smtClean="0"/>
              <a:t>more </a:t>
            </a:r>
            <a:r>
              <a:rPr lang="en-US" sz="2200" dirty="0"/>
              <a:t>common than </a:t>
            </a:r>
            <a:r>
              <a:rPr lang="en-US" sz="2200" dirty="0">
                <a:latin typeface="Courier"/>
                <a:cs typeface="Courier"/>
              </a:rPr>
              <a:t>“drink wine”</a:t>
            </a:r>
          </a:p>
          <a:p>
            <a:pPr>
              <a:lnSpc>
                <a:spcPct val="90000"/>
              </a:lnSpc>
            </a:pPr>
            <a:r>
              <a:rPr lang="en-US" sz="2200" dirty="0"/>
              <a:t>But “</a:t>
            </a:r>
            <a:r>
              <a:rPr lang="en-US" sz="2200" dirty="0">
                <a:latin typeface="Courier"/>
                <a:cs typeface="Courier"/>
              </a:rPr>
              <a:t>wine</a:t>
            </a:r>
            <a:r>
              <a:rPr lang="en-US" sz="2200" dirty="0"/>
              <a:t>” is a better “drinkable” thing than “</a:t>
            </a:r>
            <a:r>
              <a:rPr lang="en-US" sz="2200" dirty="0">
                <a:latin typeface="Courier"/>
                <a:cs typeface="Courier"/>
              </a:rPr>
              <a:t>it</a:t>
            </a:r>
            <a:r>
              <a:rPr lang="en-US" sz="2200" dirty="0" smtClean="0"/>
              <a:t>”</a:t>
            </a:r>
            <a:endParaRPr lang="en-US" sz="22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890285"/>
              </p:ext>
            </p:extLst>
          </p:nvPr>
        </p:nvGraphicFramePr>
        <p:xfrm>
          <a:off x="2438400" y="1489710"/>
          <a:ext cx="41148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990600"/>
                <a:gridCol w="1143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Object of “drink”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PMI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anything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liquid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905000" y="895351"/>
            <a:ext cx="7086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Hindle</a:t>
            </a:r>
            <a:r>
              <a:rPr lang="en-US" sz="1400" dirty="0" smtClean="0"/>
              <a:t>, Don. 1990. Noun Classification from Predicate-Argument Structure. ACL</a:t>
            </a:r>
            <a:endParaRPr lang="en-US" sz="1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992351"/>
              </p:ext>
            </p:extLst>
          </p:nvPr>
        </p:nvGraphicFramePr>
        <p:xfrm>
          <a:off x="2438400" y="1504950"/>
          <a:ext cx="41148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/>
                <a:gridCol w="990600"/>
                <a:gridCol w="1143000"/>
              </a:tblGrid>
              <a:tr h="218440">
                <a:tc>
                  <a:txBody>
                    <a:bodyPr/>
                    <a:lstStyle/>
                    <a:p>
                      <a:r>
                        <a:rPr lang="en-US" dirty="0" smtClean="0"/>
                        <a:t>Object of “drink”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PMI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liquid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10.5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wine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9.3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anything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5.2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1.3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69376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7467600" cy="742950"/>
          </a:xfrm>
        </p:spPr>
        <p:txBody>
          <a:bodyPr/>
          <a:lstStyle/>
          <a:p>
            <a:pPr eaLnBrk="1" hangingPunct="1"/>
            <a:r>
              <a:rPr lang="en-US" dirty="0" smtClean="0">
                <a:ea typeface="ＭＳ Ｐゴシック" charset="-128"/>
                <a:cs typeface="ＭＳ Ｐゴシック" charset="-128"/>
              </a:rPr>
              <a:t>Reminder: cosine for computing similarity</a:t>
            </a:r>
            <a:endParaRPr lang="en-US" dirty="0">
              <a:ea typeface="ＭＳ Ｐゴシック" charset="-128"/>
              <a:cs typeface="ＭＳ Ｐゴシック" charset="-128"/>
            </a:endParaRPr>
          </a:p>
        </p:txBody>
      </p:sp>
      <p:graphicFrame>
        <p:nvGraphicFramePr>
          <p:cNvPr id="5427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9279785"/>
              </p:ext>
            </p:extLst>
          </p:nvPr>
        </p:nvGraphicFramePr>
        <p:xfrm>
          <a:off x="1498600" y="1839913"/>
          <a:ext cx="5395913" cy="1243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7" name="Equation" r:id="rId4" imgW="2921000" imgH="673100" progId="Equation.3">
                  <p:embed/>
                </p:oleObj>
              </mc:Choice>
              <mc:Fallback>
                <p:oleObj name="Equation" r:id="rId4" imgW="2921000" imgH="673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600" y="1839913"/>
                        <a:ext cx="5395913" cy="12430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Line Callout 1 4"/>
          <p:cNvSpPr>
            <a:spLocks/>
          </p:cNvSpPr>
          <p:nvPr/>
        </p:nvSpPr>
        <p:spPr bwMode="auto">
          <a:xfrm>
            <a:off x="1821977" y="1230481"/>
            <a:ext cx="1683223" cy="400110"/>
          </a:xfrm>
          <a:prstGeom prst="borderCallout1">
            <a:avLst>
              <a:gd name="adj1" fmla="val 104463"/>
              <a:gd name="adj2" fmla="val 51190"/>
              <a:gd name="adj3" fmla="val 204176"/>
              <a:gd name="adj4" fmla="val 74931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Dot product</a:t>
            </a:r>
          </a:p>
        </p:txBody>
      </p:sp>
      <p:sp>
        <p:nvSpPr>
          <p:cNvPr id="54286" name="Line Callout 2 5"/>
          <p:cNvSpPr>
            <a:spLocks/>
          </p:cNvSpPr>
          <p:nvPr/>
        </p:nvSpPr>
        <p:spPr bwMode="auto">
          <a:xfrm>
            <a:off x="4114801" y="1228696"/>
            <a:ext cx="1668946" cy="400110"/>
          </a:xfrm>
          <a:prstGeom prst="borderCallout2">
            <a:avLst>
              <a:gd name="adj1" fmla="val 97319"/>
              <a:gd name="adj2" fmla="val 8153"/>
              <a:gd name="adj3" fmla="val 159227"/>
              <a:gd name="adj4" fmla="val 7509"/>
              <a:gd name="adj5" fmla="val 192211"/>
              <a:gd name="adj6" fmla="val -678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Unit vectors</a:t>
            </a:r>
          </a:p>
        </p:txBody>
      </p:sp>
      <p:cxnSp>
        <p:nvCxnSpPr>
          <p:cNvPr id="54287" name="Straight Connector 7"/>
          <p:cNvCxnSpPr>
            <a:cxnSpLocks noChangeShapeType="1"/>
          </p:cNvCxnSpPr>
          <p:nvPr/>
        </p:nvCxnSpPr>
        <p:spPr bwMode="auto">
          <a:xfrm flipH="1">
            <a:off x="4419600" y="1600796"/>
            <a:ext cx="305596" cy="437554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54278" name="TextBox 10"/>
          <p:cNvSpPr txBox="1">
            <a:spLocks noChangeArrowheads="1"/>
          </p:cNvSpPr>
          <p:nvPr/>
        </p:nvSpPr>
        <p:spPr bwMode="auto">
          <a:xfrm>
            <a:off x="304800" y="3364290"/>
            <a:ext cx="86106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i="1" dirty="0" smtClean="0">
                <a:solidFill>
                  <a:srgbClr val="0000FF"/>
                </a:solidFill>
                <a:latin typeface="Calibri (Body)"/>
                <a:cs typeface="Calibri (Body)"/>
              </a:rPr>
              <a:t>v</a:t>
            </a:r>
            <a:r>
              <a:rPr lang="en-US" i="1" baseline="-25000" dirty="0" smtClean="0">
                <a:solidFill>
                  <a:srgbClr val="0000FF"/>
                </a:solidFill>
                <a:latin typeface="Calibri (Body)"/>
                <a:cs typeface="Calibri (Body)"/>
              </a:rPr>
              <a:t>i</a:t>
            </a:r>
            <a:r>
              <a:rPr lang="en-US" dirty="0" smtClean="0">
                <a:solidFill>
                  <a:srgbClr val="0000FF"/>
                </a:solidFill>
                <a:latin typeface="Calibri (Body)"/>
                <a:cs typeface="Calibri (Body)"/>
              </a:rPr>
              <a:t> is the PPMI value for word </a:t>
            </a:r>
            <a:r>
              <a:rPr lang="en-US" i="1" dirty="0">
                <a:solidFill>
                  <a:srgbClr val="0000FF"/>
                </a:solidFill>
                <a:latin typeface="Calibri (Body)"/>
                <a:cs typeface="Calibri (Body)"/>
              </a:rPr>
              <a:t>v</a:t>
            </a:r>
            <a:r>
              <a:rPr lang="en-US" dirty="0" smtClean="0">
                <a:solidFill>
                  <a:srgbClr val="0000FF"/>
                </a:solidFill>
                <a:latin typeface="Calibri (Body)"/>
                <a:cs typeface="Calibri (Body)"/>
              </a:rPr>
              <a:t> in context </a:t>
            </a:r>
            <a:r>
              <a:rPr lang="en-US" i="1" dirty="0" err="1" smtClean="0">
                <a:solidFill>
                  <a:srgbClr val="0000FF"/>
                </a:solidFill>
                <a:latin typeface="Calibri (Body)"/>
                <a:cs typeface="Calibri (Body)"/>
              </a:rPr>
              <a:t>i</a:t>
            </a:r>
            <a:r>
              <a:rPr lang="en-US" dirty="0" smtClean="0">
                <a:solidFill>
                  <a:srgbClr val="0000FF"/>
                </a:solidFill>
                <a:latin typeface="Calibri (Body)"/>
                <a:cs typeface="Calibri (Body)"/>
              </a:rPr>
              <a:t> </a:t>
            </a:r>
          </a:p>
          <a:p>
            <a:r>
              <a:rPr lang="en-US" i="1" dirty="0" err="1">
                <a:solidFill>
                  <a:srgbClr val="0000FF"/>
                </a:solidFill>
                <a:latin typeface="Calibri (Body)"/>
                <a:cs typeface="Calibri (Body)"/>
              </a:rPr>
              <a:t>w</a:t>
            </a:r>
            <a:r>
              <a:rPr lang="en-US" i="1" baseline="-25000" dirty="0" err="1" smtClean="0">
                <a:solidFill>
                  <a:srgbClr val="0000FF"/>
                </a:solidFill>
                <a:latin typeface="Calibri (Body)"/>
                <a:cs typeface="Calibri (Body)"/>
              </a:rPr>
              <a:t>i</a:t>
            </a:r>
            <a:r>
              <a:rPr lang="en-US" dirty="0" smtClean="0">
                <a:solidFill>
                  <a:srgbClr val="0000FF"/>
                </a:solidFill>
                <a:latin typeface="Calibri (Body)"/>
                <a:cs typeface="Calibri (Body)"/>
              </a:rPr>
              <a:t> </a:t>
            </a:r>
            <a:r>
              <a:rPr lang="en-US" dirty="0">
                <a:solidFill>
                  <a:srgbClr val="0000FF"/>
                </a:solidFill>
                <a:latin typeface="Calibri (Body)"/>
                <a:cs typeface="Calibri (Body)"/>
              </a:rPr>
              <a:t>is the PPMI value for word </a:t>
            </a:r>
            <a:r>
              <a:rPr lang="en-US" i="1" dirty="0">
                <a:solidFill>
                  <a:srgbClr val="0000FF"/>
                </a:solidFill>
                <a:latin typeface="Calibri (Body)"/>
                <a:cs typeface="Calibri (Body)"/>
              </a:rPr>
              <a:t>w</a:t>
            </a:r>
            <a:r>
              <a:rPr lang="en-US" dirty="0" smtClean="0">
                <a:solidFill>
                  <a:srgbClr val="0000FF"/>
                </a:solidFill>
                <a:latin typeface="Calibri (Body)"/>
                <a:cs typeface="Calibri (Body)"/>
              </a:rPr>
              <a:t> </a:t>
            </a:r>
            <a:r>
              <a:rPr lang="en-US" dirty="0">
                <a:solidFill>
                  <a:srgbClr val="0000FF"/>
                </a:solidFill>
                <a:latin typeface="Calibri (Body)"/>
                <a:cs typeface="Calibri (Body)"/>
              </a:rPr>
              <a:t>in context </a:t>
            </a:r>
            <a:r>
              <a:rPr lang="en-US" i="1" dirty="0" err="1" smtClean="0">
                <a:solidFill>
                  <a:srgbClr val="0000FF"/>
                </a:solidFill>
                <a:latin typeface="Calibri (Body)"/>
                <a:cs typeface="Calibri (Body)"/>
              </a:rPr>
              <a:t>i</a:t>
            </a:r>
            <a:r>
              <a:rPr lang="en-US" i="1" dirty="0" smtClean="0">
                <a:solidFill>
                  <a:srgbClr val="0000FF"/>
                </a:solidFill>
                <a:latin typeface="Calibri (Body)"/>
                <a:cs typeface="Calibri (Body)"/>
              </a:rPr>
              <a:t>.</a:t>
            </a:r>
            <a:r>
              <a:rPr lang="en-US" dirty="0" smtClean="0">
                <a:solidFill>
                  <a:srgbClr val="0000FF"/>
                </a:solidFill>
                <a:latin typeface="Calibri (Body)"/>
                <a:cs typeface="Calibri (Body)"/>
              </a:rPr>
              <a:t> </a:t>
            </a:r>
            <a:endParaRPr lang="en-US" dirty="0">
              <a:solidFill>
                <a:srgbClr val="0000FF"/>
              </a:solidFill>
              <a:latin typeface="Calibri (Body)"/>
              <a:cs typeface="Calibri (Body)"/>
            </a:endParaRPr>
          </a:p>
          <a:p>
            <a:endParaRPr lang="en-US" dirty="0">
              <a:solidFill>
                <a:srgbClr val="0000FF"/>
              </a:solidFill>
              <a:latin typeface="Calibri (Body)"/>
              <a:cs typeface="Calibri (Body)"/>
            </a:endParaRPr>
          </a:p>
          <a:p>
            <a:r>
              <a:rPr lang="en-US" dirty="0" smtClean="0">
                <a:latin typeface="Calibri (Body)"/>
                <a:cs typeface="Calibri (Body)"/>
              </a:rPr>
              <a:t>Cos(</a:t>
            </a:r>
            <a:r>
              <a:rPr lang="en-US" i="1" dirty="0" err="1">
                <a:latin typeface="Calibri (Body)"/>
                <a:cs typeface="Calibri (Body)"/>
              </a:rPr>
              <a:t>v</a:t>
            </a:r>
            <a:r>
              <a:rPr lang="en-US" i="1" dirty="0" err="1" smtClean="0">
                <a:latin typeface="Calibri (Body)"/>
                <a:cs typeface="Calibri (Body)"/>
              </a:rPr>
              <a:t>,</a:t>
            </a:r>
            <a:r>
              <a:rPr lang="en-US" i="1" dirty="0" err="1">
                <a:latin typeface="Calibri (Body)"/>
                <a:cs typeface="Calibri (Body)"/>
              </a:rPr>
              <a:t>w</a:t>
            </a:r>
            <a:r>
              <a:rPr lang="en-US" dirty="0" smtClean="0">
                <a:latin typeface="Calibri (Body)"/>
                <a:cs typeface="Calibri (Body)"/>
              </a:rPr>
              <a:t>) </a:t>
            </a:r>
            <a:r>
              <a:rPr lang="en-US" dirty="0">
                <a:latin typeface="Calibri (Body)"/>
                <a:cs typeface="Calibri (Body)"/>
              </a:rPr>
              <a:t>is the cosine similarity of </a:t>
            </a:r>
            <a:r>
              <a:rPr lang="en-US" i="1" dirty="0">
                <a:latin typeface="Calibri (Body)"/>
                <a:cs typeface="Calibri (Body)"/>
              </a:rPr>
              <a:t>v</a:t>
            </a:r>
            <a:r>
              <a:rPr lang="en-US" dirty="0" smtClean="0">
                <a:latin typeface="Calibri (Body)"/>
                <a:cs typeface="Calibri (Body)"/>
              </a:rPr>
              <a:t> </a:t>
            </a:r>
            <a:r>
              <a:rPr lang="en-US" dirty="0">
                <a:latin typeface="Calibri (Body)"/>
                <a:cs typeface="Calibri (Body)"/>
              </a:rPr>
              <a:t>and </a:t>
            </a:r>
            <a:r>
              <a:rPr lang="en-US" i="1" dirty="0" smtClean="0">
                <a:latin typeface="Calibri (Body)"/>
                <a:cs typeface="Calibri (Body)"/>
              </a:rPr>
              <a:t>w</a:t>
            </a:r>
            <a:endParaRPr lang="en-US" sz="2000" dirty="0">
              <a:latin typeface="Calibri (Body)"/>
              <a:cs typeface="Calibri (Body)"/>
            </a:endParaRPr>
          </a:p>
        </p:txBody>
      </p:sp>
      <p:cxnSp>
        <p:nvCxnSpPr>
          <p:cNvPr id="54280" name="Straight Arrow Connector 12"/>
          <p:cNvCxnSpPr>
            <a:cxnSpLocks noChangeShapeType="1"/>
          </p:cNvCxnSpPr>
          <p:nvPr/>
        </p:nvCxnSpPr>
        <p:spPr bwMode="auto">
          <a:xfrm>
            <a:off x="5029200" y="4547772"/>
            <a:ext cx="228600" cy="119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54281" name="Straight Arrow Connector 13"/>
          <p:cNvCxnSpPr>
            <a:cxnSpLocks noChangeShapeType="1"/>
          </p:cNvCxnSpPr>
          <p:nvPr/>
        </p:nvCxnSpPr>
        <p:spPr bwMode="auto">
          <a:xfrm>
            <a:off x="5867400" y="4547772"/>
            <a:ext cx="228600" cy="119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54283" name="Straight Arrow Connector 15"/>
          <p:cNvCxnSpPr>
            <a:cxnSpLocks noChangeShapeType="1"/>
          </p:cNvCxnSpPr>
          <p:nvPr/>
        </p:nvCxnSpPr>
        <p:spPr bwMode="auto">
          <a:xfrm>
            <a:off x="1336644" y="4545390"/>
            <a:ext cx="228600" cy="119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cxnSp>
        <p:nvCxnSpPr>
          <p:cNvPr id="54284" name="Straight Arrow Connector 16"/>
          <p:cNvCxnSpPr>
            <a:cxnSpLocks noChangeShapeType="1"/>
          </p:cNvCxnSpPr>
          <p:nvPr/>
        </p:nvCxnSpPr>
        <p:spPr bwMode="auto">
          <a:xfrm>
            <a:off x="1055148" y="4546581"/>
            <a:ext cx="228600" cy="1191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arrow" w="med" len="med"/>
          </a:ln>
        </p:spPr>
      </p:cxnSp>
      <p:sp>
        <p:nvSpPr>
          <p:cNvPr id="54285" name="TextBox 14"/>
          <p:cNvSpPr txBox="1">
            <a:spLocks noChangeArrowheads="1"/>
          </p:cNvSpPr>
          <p:nvPr/>
        </p:nvSpPr>
        <p:spPr bwMode="auto">
          <a:xfrm>
            <a:off x="7620001" y="-67479"/>
            <a:ext cx="96883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r>
              <a:rPr lang="en-US" sz="1600">
                <a:solidFill>
                  <a:srgbClr val="FBFCFF"/>
                </a:solidFill>
              </a:rPr>
              <a:t>Sec. 6.3</a:t>
            </a:r>
          </a:p>
        </p:txBody>
      </p:sp>
    </p:spTree>
    <p:extLst>
      <p:ext uri="{BB962C8B-B14F-4D97-AF65-F5344CB8AC3E}">
        <p14:creationId xmlns:p14="http://schemas.microsoft.com/office/powerpoint/2010/main" val="12776100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428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Cosine as a similarity metric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5334000" cy="3333750"/>
          </a:xfrm>
        </p:spPr>
        <p:txBody>
          <a:bodyPr/>
          <a:lstStyle/>
          <a:p>
            <a:r>
              <a:rPr lang="en-US" dirty="0" smtClean="0"/>
              <a:t>-1: vectors point in opposite directions </a:t>
            </a:r>
          </a:p>
          <a:p>
            <a:r>
              <a:rPr lang="en-US" dirty="0" smtClean="0"/>
              <a:t>+1:  vectors </a:t>
            </a:r>
            <a:r>
              <a:rPr lang="en-US" dirty="0"/>
              <a:t>point in </a:t>
            </a:r>
            <a:r>
              <a:rPr lang="en-US" dirty="0" smtClean="0"/>
              <a:t>same directions</a:t>
            </a:r>
            <a:endParaRPr lang="en-US" dirty="0"/>
          </a:p>
          <a:p>
            <a:r>
              <a:rPr lang="en-US" dirty="0" smtClean="0"/>
              <a:t>0: vectors are orthogonal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Raw frequency or PPMI are non-negative, so  cosine range 0-1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 t="16666" b="16666"/>
          <a:stretch>
            <a:fillRect/>
          </a:stretch>
        </p:blipFill>
        <p:spPr bwMode="auto">
          <a:xfrm>
            <a:off x="5600699" y="1047750"/>
            <a:ext cx="3543301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591723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3645369"/>
              </p:ext>
            </p:extLst>
          </p:nvPr>
        </p:nvGraphicFramePr>
        <p:xfrm>
          <a:off x="4648200" y="209550"/>
          <a:ext cx="4419600" cy="1901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838200"/>
                <a:gridCol w="838200"/>
                <a:gridCol w="1295400"/>
              </a:tblGrid>
              <a:tr h="40005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large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data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computer</a:t>
                      </a:r>
                      <a:endParaRPr lang="en-US" sz="2000" dirty="0"/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apricot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digital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</a:tr>
              <a:tr h="40005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information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28600" y="1809750"/>
            <a:ext cx="89154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n-lt"/>
              </a:rPr>
              <a:t>Which pair of words is more similar?</a:t>
            </a:r>
          </a:p>
          <a:p>
            <a:pPr>
              <a:lnSpc>
                <a:spcPct val="120000"/>
              </a:lnSpc>
            </a:pPr>
            <a:r>
              <a:rPr lang="en-US" dirty="0" smtClean="0">
                <a:latin typeface="+mn-lt"/>
              </a:rPr>
              <a:t>cosine(</a:t>
            </a:r>
            <a:r>
              <a:rPr lang="en-US" dirty="0" err="1" smtClean="0">
                <a:latin typeface="+mn-lt"/>
              </a:rPr>
              <a:t>apricot,information</a:t>
            </a:r>
            <a:r>
              <a:rPr lang="en-US" dirty="0" smtClean="0">
                <a:latin typeface="+mn-lt"/>
              </a:rPr>
              <a:t>) = </a:t>
            </a:r>
          </a:p>
          <a:p>
            <a:pPr>
              <a:lnSpc>
                <a:spcPct val="120000"/>
              </a:lnSpc>
            </a:pPr>
            <a:endParaRPr lang="en-US" dirty="0" smtClean="0">
              <a:latin typeface="+mn-lt"/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latin typeface="+mn-lt"/>
              </a:rPr>
              <a:t>cosine(</a:t>
            </a:r>
            <a:r>
              <a:rPr lang="en-US" dirty="0" err="1" smtClean="0">
                <a:latin typeface="+mn-lt"/>
              </a:rPr>
              <a:t>digital,information</a:t>
            </a:r>
            <a:r>
              <a:rPr lang="en-US" dirty="0" smtClean="0">
                <a:latin typeface="+mn-lt"/>
              </a:rPr>
              <a:t>) =</a:t>
            </a:r>
          </a:p>
          <a:p>
            <a:pPr>
              <a:lnSpc>
                <a:spcPct val="120000"/>
              </a:lnSpc>
            </a:pPr>
            <a:endParaRPr lang="en-US" dirty="0" smtClean="0">
              <a:latin typeface="+mn-lt"/>
            </a:endParaRPr>
          </a:p>
          <a:p>
            <a:pPr>
              <a:lnSpc>
                <a:spcPct val="120000"/>
              </a:lnSpc>
            </a:pPr>
            <a:r>
              <a:rPr lang="en-US" dirty="0" smtClean="0">
                <a:latin typeface="+mn-lt"/>
              </a:rPr>
              <a:t>cosine(</a:t>
            </a:r>
            <a:r>
              <a:rPr lang="en-US" dirty="0" err="1" smtClean="0">
                <a:latin typeface="+mn-lt"/>
              </a:rPr>
              <a:t>apricot,digital</a:t>
            </a:r>
            <a:r>
              <a:rPr lang="en-US" dirty="0" smtClean="0">
                <a:latin typeface="+mn-lt"/>
              </a:rPr>
              <a:t>) =</a:t>
            </a:r>
            <a:endParaRPr lang="en-US" dirty="0">
              <a:latin typeface="+mn-lt"/>
            </a:endParaRPr>
          </a:p>
          <a:p>
            <a:endParaRPr lang="en-US" dirty="0" smtClean="0">
              <a:latin typeface="+mn-lt"/>
            </a:endParaRPr>
          </a:p>
        </p:txBody>
      </p:sp>
      <p:graphicFrame>
        <p:nvGraphicFramePr>
          <p:cNvPr id="10" name="Content Placeholder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8797575"/>
              </p:ext>
            </p:extLst>
          </p:nvPr>
        </p:nvGraphicFramePr>
        <p:xfrm>
          <a:off x="304800" y="971550"/>
          <a:ext cx="4169255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12" name="Equation" r:id="rId3" imgW="2921000" imgH="673100" progId="Equation.3">
                  <p:embed/>
                </p:oleObj>
              </mc:Choice>
              <mc:Fallback>
                <p:oleObj name="Equation" r:id="rId3" imgW="2921000" imgH="673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971550"/>
                        <a:ext cx="4169255" cy="9604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4699404"/>
              </p:ext>
            </p:extLst>
          </p:nvPr>
        </p:nvGraphicFramePr>
        <p:xfrm>
          <a:off x="4495800" y="2339426"/>
          <a:ext cx="980789" cy="340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13" name="Equation" r:id="rId5" imgW="622300" imgH="215900" progId="Equation.3">
                  <p:embed/>
                </p:oleObj>
              </mc:Choice>
              <mc:Fallback>
                <p:oleObj name="Equation" r:id="rId5" imgW="6223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95800" y="2339426"/>
                        <a:ext cx="980789" cy="3402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03768"/>
              </p:ext>
            </p:extLst>
          </p:nvPr>
        </p:nvGraphicFramePr>
        <p:xfrm>
          <a:off x="3515011" y="4338126"/>
          <a:ext cx="980789" cy="340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14" name="Equation" r:id="rId7" imgW="622300" imgH="215900" progId="Equation.3">
                  <p:embed/>
                </p:oleObj>
              </mc:Choice>
              <mc:Fallback>
                <p:oleObj name="Equation" r:id="rId7" imgW="6223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15011" y="4338126"/>
                        <a:ext cx="980789" cy="3402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4952587"/>
              </p:ext>
            </p:extLst>
          </p:nvPr>
        </p:nvGraphicFramePr>
        <p:xfrm>
          <a:off x="5410200" y="3212106"/>
          <a:ext cx="1060854" cy="340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15" name="Equation" r:id="rId8" imgW="673100" imgH="215900" progId="Equation.3">
                  <p:embed/>
                </p:oleObj>
              </mc:Choice>
              <mc:Fallback>
                <p:oleObj name="Equation" r:id="rId8" imgW="6731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410200" y="3212106"/>
                        <a:ext cx="1060854" cy="3402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207930"/>
              </p:ext>
            </p:extLst>
          </p:nvPr>
        </p:nvGraphicFramePr>
        <p:xfrm>
          <a:off x="5486400" y="2339426"/>
          <a:ext cx="1060854" cy="340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16" name="Equation" r:id="rId10" imgW="673100" imgH="215900" progId="Equation.3">
                  <p:embed/>
                </p:oleObj>
              </mc:Choice>
              <mc:Fallback>
                <p:oleObj name="Equation" r:id="rId10" imgW="6731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486400" y="2339426"/>
                        <a:ext cx="1060854" cy="3402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3111971"/>
              </p:ext>
            </p:extLst>
          </p:nvPr>
        </p:nvGraphicFramePr>
        <p:xfrm>
          <a:off x="4572000" y="4357244"/>
          <a:ext cx="980789" cy="340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17" name="Equation" r:id="rId11" imgW="622300" imgH="215900" progId="Equation.3">
                  <p:embed/>
                </p:oleObj>
              </mc:Choice>
              <mc:Fallback>
                <p:oleObj name="Equation" r:id="rId11" imgW="6223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572000" y="4357244"/>
                        <a:ext cx="980789" cy="3402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999809"/>
              </p:ext>
            </p:extLst>
          </p:nvPr>
        </p:nvGraphicFramePr>
        <p:xfrm>
          <a:off x="4353211" y="3212106"/>
          <a:ext cx="980789" cy="340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18" name="Equation" r:id="rId13" imgW="622300" imgH="215900" progId="Equation.3">
                  <p:embed/>
                </p:oleObj>
              </mc:Choice>
              <mc:Fallback>
                <p:oleObj name="Equation" r:id="rId13" imgW="622300" imgH="2159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353211" y="3212106"/>
                        <a:ext cx="980789" cy="34027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6881856"/>
              </p:ext>
            </p:extLst>
          </p:nvPr>
        </p:nvGraphicFramePr>
        <p:xfrm>
          <a:off x="4800600" y="2003870"/>
          <a:ext cx="1418544" cy="618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19" name="Equation" r:id="rId14" imgW="901700" imgH="393700" progId="Equation.3">
                  <p:embed/>
                </p:oleObj>
              </mc:Choice>
              <mc:Fallback>
                <p:oleObj name="Equation" r:id="rId14" imgW="9017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800600" y="2003870"/>
                        <a:ext cx="1418544" cy="618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6108602"/>
              </p:ext>
            </p:extLst>
          </p:nvPr>
        </p:nvGraphicFramePr>
        <p:xfrm>
          <a:off x="4648200" y="2876550"/>
          <a:ext cx="1458316" cy="618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20" name="Equation" r:id="rId16" imgW="927100" imgH="393700" progId="Equation.3">
                  <p:embed/>
                </p:oleObj>
              </mc:Choice>
              <mc:Fallback>
                <p:oleObj name="Equation" r:id="rId16" imgW="9271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648200" y="2876550"/>
                        <a:ext cx="1458316" cy="618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6290580"/>
              </p:ext>
            </p:extLst>
          </p:nvPr>
        </p:nvGraphicFramePr>
        <p:xfrm>
          <a:off x="3886200" y="3943350"/>
          <a:ext cx="1458316" cy="618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21" name="Equation" r:id="rId18" imgW="927100" imgH="393700" progId="Equation.3">
                  <p:embed/>
                </p:oleObj>
              </mc:Choice>
              <mc:Fallback>
                <p:oleObj name="Equation" r:id="rId18" imgW="927100" imgH="3937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886200" y="3943350"/>
                        <a:ext cx="1458316" cy="618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7905930"/>
              </p:ext>
            </p:extLst>
          </p:nvPr>
        </p:nvGraphicFramePr>
        <p:xfrm>
          <a:off x="6858000" y="2063489"/>
          <a:ext cx="1220787" cy="660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22" name="Equation" r:id="rId20" imgW="774700" imgH="419100" progId="Equation.3">
                  <p:embed/>
                </p:oleObj>
              </mc:Choice>
              <mc:Fallback>
                <p:oleObj name="Equation" r:id="rId20" imgW="7747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858000" y="2063489"/>
                        <a:ext cx="1220787" cy="6606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9292369"/>
              </p:ext>
            </p:extLst>
          </p:nvPr>
        </p:nvGraphicFramePr>
        <p:xfrm>
          <a:off x="6629400" y="2952750"/>
          <a:ext cx="1500298" cy="6606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23" name="Equation" r:id="rId22" imgW="952500" imgH="419100" progId="Equation.3">
                  <p:embed/>
                </p:oleObj>
              </mc:Choice>
              <mc:Fallback>
                <p:oleObj name="Equation" r:id="rId22" imgW="952500" imgH="419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6629400" y="2952750"/>
                        <a:ext cx="1500298" cy="6606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8969590"/>
              </p:ext>
            </p:extLst>
          </p:nvPr>
        </p:nvGraphicFramePr>
        <p:xfrm>
          <a:off x="6096000" y="4095750"/>
          <a:ext cx="380046" cy="259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824" name="Equation" r:id="rId24" imgW="241300" imgH="165100" progId="Equation.3">
                  <p:embed/>
                </p:oleObj>
              </mc:Choice>
              <mc:Fallback>
                <p:oleObj name="Equation" r:id="rId24" imgW="241300" imgH="1651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096000" y="4095750"/>
                        <a:ext cx="380046" cy="2596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120567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possible similarity </a:t>
            </a:r>
            <a:r>
              <a:rPr lang="en-US" dirty="0"/>
              <a:t>measures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1860" name="Picture 4" descr="sim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428750"/>
            <a:ext cx="6794500" cy="33806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766845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</a:t>
            </a:r>
            <a:r>
              <a:rPr lang="en-US" dirty="0" smtClean="0"/>
              <a:t>similarity </a:t>
            </a:r>
            <a:br>
              <a:rPr lang="en-US" dirty="0" smtClean="0"/>
            </a:br>
            <a:r>
              <a:rPr lang="en-US" dirty="0" smtClean="0"/>
              <a:t>(the same as for thesaurus-based)</a:t>
            </a:r>
            <a:endParaRPr lang="en-US" dirty="0"/>
          </a:p>
        </p:txBody>
      </p:sp>
      <p:sp>
        <p:nvSpPr>
          <p:cNvPr id="1228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352550"/>
            <a:ext cx="7239000" cy="3581400"/>
          </a:xfrm>
        </p:spPr>
        <p:txBody>
          <a:bodyPr/>
          <a:lstStyle/>
          <a:p>
            <a:r>
              <a:rPr lang="en-US" dirty="0"/>
              <a:t>Intrinsic Evaluation:</a:t>
            </a:r>
          </a:p>
          <a:p>
            <a:pPr lvl="1"/>
            <a:r>
              <a:rPr lang="en-US" dirty="0" smtClean="0"/>
              <a:t>Correlation between algorithm</a:t>
            </a:r>
            <a:r>
              <a:rPr lang="en-US" dirty="0"/>
              <a:t> </a:t>
            </a:r>
            <a:r>
              <a:rPr lang="en-US" dirty="0" smtClean="0"/>
              <a:t>and human word </a:t>
            </a:r>
            <a:r>
              <a:rPr lang="en-US" dirty="0"/>
              <a:t>similarity </a:t>
            </a:r>
            <a:r>
              <a:rPr lang="en-US" dirty="0" smtClean="0"/>
              <a:t>ratings</a:t>
            </a:r>
          </a:p>
          <a:p>
            <a:r>
              <a:rPr lang="en-US" dirty="0" smtClean="0"/>
              <a:t>Extrinsic </a:t>
            </a:r>
            <a:r>
              <a:rPr lang="en-US" dirty="0"/>
              <a:t>(task-based, end-to-end) Evaluation:</a:t>
            </a:r>
          </a:p>
          <a:p>
            <a:pPr lvl="1"/>
            <a:r>
              <a:rPr lang="en-US" dirty="0" smtClean="0"/>
              <a:t>Spelling error detection, WSD, essay grading</a:t>
            </a:r>
            <a:endParaRPr lang="en-US" dirty="0"/>
          </a:p>
          <a:p>
            <a:pPr lvl="1"/>
            <a:r>
              <a:rPr lang="en-US" dirty="0" smtClean="0"/>
              <a:t>Taking </a:t>
            </a:r>
            <a:r>
              <a:rPr lang="en-US" dirty="0"/>
              <a:t>TOEFL multiple-choice vocabulary </a:t>
            </a:r>
            <a:r>
              <a:rPr lang="en-US" dirty="0" smtClean="0"/>
              <a:t>tests</a:t>
            </a:r>
          </a:p>
          <a:p>
            <a:pPr lvl="1"/>
            <a:endParaRPr lang="en-US" sz="1400" dirty="0" smtClean="0"/>
          </a:p>
          <a:p>
            <a:pPr marL="114300" indent="0">
              <a:buNone/>
            </a:pPr>
            <a:r>
              <a:rPr lang="en-US" sz="1800" dirty="0">
                <a:solidFill>
                  <a:srgbClr val="0000FF"/>
                </a:solidFill>
              </a:rPr>
              <a:t> </a:t>
            </a:r>
            <a:r>
              <a:rPr lang="en-US" sz="1800" u="sng" dirty="0" smtClean="0">
                <a:solidFill>
                  <a:srgbClr val="0000FF"/>
                </a:solidFill>
                <a:latin typeface="Courier"/>
                <a:cs typeface="Courier"/>
              </a:rPr>
              <a:t>Levied</a:t>
            </a:r>
            <a:r>
              <a:rPr lang="en-US" sz="1800" dirty="0" smtClean="0">
                <a:solidFill>
                  <a:srgbClr val="0000FF"/>
                </a:solidFill>
                <a:latin typeface="Courier"/>
                <a:cs typeface="Courier"/>
              </a:rPr>
              <a:t> is closest in meaning to which of these:</a:t>
            </a:r>
          </a:p>
          <a:p>
            <a:pPr marL="457200" lvl="1" indent="0">
              <a:buNone/>
            </a:pP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 imposed</a:t>
            </a: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, believed, requested, correlated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3790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NLP-jurafsky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NLP-jurafsky.potx</Template>
  <TotalTime>21025</TotalTime>
  <Words>474</Words>
  <Application>Microsoft Macintosh PowerPoint</Application>
  <PresentationFormat>On-screen Show (16:9)</PresentationFormat>
  <Paragraphs>113</Paragraphs>
  <Slides>10</Slides>
  <Notes>5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NLP-jurafsky</vt:lpstr>
      <vt:lpstr>Equation</vt:lpstr>
      <vt:lpstr>Word Meaning and Similarity</vt:lpstr>
      <vt:lpstr>Using syntax to define a word’s context</vt:lpstr>
      <vt:lpstr>Co-occurrence vectors based on syntactic dependencies</vt:lpstr>
      <vt:lpstr>PMI applied to dependency relations</vt:lpstr>
      <vt:lpstr>Reminder: cosine for computing similarity</vt:lpstr>
      <vt:lpstr>Cosine as a similarity metric</vt:lpstr>
      <vt:lpstr>PowerPoint Presentation</vt:lpstr>
      <vt:lpstr>Other possible similarity measures</vt:lpstr>
      <vt:lpstr>Evaluating similarity  (the same as for thesaurus-based)</vt:lpstr>
      <vt:lpstr>Word Meaning and Similarity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Leon Lin</cp:lastModifiedBy>
  <cp:revision>455</cp:revision>
  <cp:lastPrinted>2009-04-20T16:46:08Z</cp:lastPrinted>
  <dcterms:created xsi:type="dcterms:W3CDTF">2010-04-19T15:31:24Z</dcterms:created>
  <dcterms:modified xsi:type="dcterms:W3CDTF">2012-02-19T10:27:09Z</dcterms:modified>
</cp:coreProperties>
</file>