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602" r:id="rId2"/>
    <p:sldId id="527" r:id="rId3"/>
    <p:sldId id="528" r:id="rId4"/>
    <p:sldId id="529" r:id="rId5"/>
    <p:sldId id="530" r:id="rId6"/>
    <p:sldId id="531" r:id="rId7"/>
    <p:sldId id="532" r:id="rId8"/>
    <p:sldId id="603" r:id="rId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86867" autoAdjust="0"/>
  </p:normalViewPr>
  <p:slideViewPr>
    <p:cSldViewPr>
      <p:cViewPr varScale="1">
        <p:scale>
          <a:sx n="159" d="100"/>
          <a:sy n="159" d="100"/>
        </p:scale>
        <p:origin x="-344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1809750"/>
            <a:ext cx="4572000" cy="1207008"/>
          </a:xfrm>
        </p:spPr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Advanced: Answering Complex Questions</a:t>
            </a:r>
            <a:endParaRPr lang="en-US" sz="3600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21781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harder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991600" cy="33337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Q:</a:t>
            </a:r>
            <a:r>
              <a:rPr lang="en-US" sz="2000" dirty="0" smtClean="0"/>
              <a:t> What </a:t>
            </a:r>
            <a:r>
              <a:rPr lang="en-US" sz="2000" dirty="0"/>
              <a:t>is </a:t>
            </a:r>
            <a:r>
              <a:rPr lang="en-US" sz="2000" i="1" dirty="0" smtClean="0"/>
              <a:t>water spinach?</a:t>
            </a:r>
          </a:p>
          <a:p>
            <a:pPr marL="0" indent="0">
              <a:buNone/>
            </a:pPr>
            <a:r>
              <a:rPr lang="en-US" sz="2000" b="1" i="1" dirty="0" smtClean="0"/>
              <a:t>A: </a:t>
            </a:r>
            <a:r>
              <a:rPr lang="en-US" sz="2000" dirty="0" smtClean="0"/>
              <a:t>Water spinach (ipomoea </a:t>
            </a:r>
            <a:r>
              <a:rPr lang="en-US" sz="2000" dirty="0" err="1" smtClean="0"/>
              <a:t>aquatica</a:t>
            </a:r>
            <a:r>
              <a:rPr lang="en-US" sz="2000" dirty="0" smtClean="0"/>
              <a:t>) is a semi-aquatic leafy green plant with long hollow stems and spear- or heart-shaped leaves, widely grown throughout Asia as a leaf vegetable. The leaves and stems are often eaten stir-fried flavored with salt or in soups. Other common names include </a:t>
            </a:r>
            <a:r>
              <a:rPr lang="en-US" sz="2000" i="1" dirty="0" smtClean="0"/>
              <a:t>morning glory vegetable, </a:t>
            </a:r>
            <a:r>
              <a:rPr lang="en-US" sz="2000" i="1" dirty="0" err="1" smtClean="0"/>
              <a:t>kangkong</a:t>
            </a:r>
            <a:r>
              <a:rPr lang="en-US" sz="2000" i="1" dirty="0" smtClean="0"/>
              <a:t> </a:t>
            </a:r>
            <a:r>
              <a:rPr lang="en-US" sz="2000" dirty="0" smtClean="0"/>
              <a:t>(Malay), </a:t>
            </a:r>
            <a:r>
              <a:rPr lang="en-US" sz="2000" i="1" dirty="0" err="1" smtClean="0"/>
              <a:t>rau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muong</a:t>
            </a:r>
            <a:r>
              <a:rPr lang="en-US" sz="2000" i="1" dirty="0" smtClean="0"/>
              <a:t> (Viet.), </a:t>
            </a:r>
            <a:r>
              <a:rPr lang="en-US" sz="2000" i="1" dirty="0" err="1" smtClean="0"/>
              <a:t>ong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choi</a:t>
            </a:r>
            <a:r>
              <a:rPr lang="en-US" sz="2000" i="1" dirty="0" smtClean="0"/>
              <a:t> (Cant.), and </a:t>
            </a:r>
            <a:r>
              <a:rPr lang="en-US" sz="2000" i="1" dirty="0" err="1" smtClean="0"/>
              <a:t>kong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xin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cai</a:t>
            </a:r>
            <a:r>
              <a:rPr lang="en-US" sz="2000" i="1" dirty="0" smtClean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Mand</a:t>
            </a:r>
            <a:r>
              <a:rPr lang="en-US" sz="2000" dirty="0" smtClean="0"/>
              <a:t>.). It is not related to spinach, but is closely related to sweet potato and convolvulus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83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harder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Q: </a:t>
            </a:r>
            <a:r>
              <a:rPr lang="en-US" dirty="0" smtClean="0"/>
              <a:t>In children with an acute febrile illness, what is the efficacy of single medication therapy with acetaminophen or ibuprofen in reducing fever?</a:t>
            </a:r>
          </a:p>
          <a:p>
            <a:pPr marL="0" indent="0">
              <a:buNone/>
            </a:pPr>
            <a:r>
              <a:rPr lang="en-US" b="1" dirty="0" smtClean="0"/>
              <a:t>A: </a:t>
            </a:r>
            <a:r>
              <a:rPr lang="en-US" dirty="0" smtClean="0"/>
              <a:t>Ibuprofen provided greater temperature decrement and longer duration of </a:t>
            </a:r>
            <a:r>
              <a:rPr lang="en-US" dirty="0" err="1" smtClean="0"/>
              <a:t>antipyresis</a:t>
            </a:r>
            <a:r>
              <a:rPr lang="en-US" dirty="0" smtClean="0"/>
              <a:t> than acetaminophen when the two drugs were administered in approximately equal doses. (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PubMedID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: 1621668, Evidence Strength: A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94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Answering harder questions via </a:t>
            </a:r>
            <a:br>
              <a:rPr lang="en-US" dirty="0" smtClean="0"/>
            </a:br>
            <a:r>
              <a:rPr lang="en-US" dirty="0" smtClean="0"/>
              <a:t>query</a:t>
            </a:r>
            <a:r>
              <a:rPr lang="en-US" dirty="0"/>
              <a:t>-focused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The (bottom-up) snippet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method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Find a set of relevant documents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Extract informative sentences from the documents (using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tf-idf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MMR)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Order and modify the sentences into an answer</a:t>
            </a:r>
          </a:p>
          <a:p>
            <a:r>
              <a:rPr lang="en-US" dirty="0" smtClean="0"/>
              <a:t>The (top-down) information </a:t>
            </a:r>
            <a:r>
              <a:rPr lang="en-US" dirty="0"/>
              <a:t>extraction method</a:t>
            </a:r>
          </a:p>
          <a:p>
            <a:pPr lvl="1"/>
            <a:r>
              <a:rPr lang="en-US" dirty="0"/>
              <a:t>build specific answerers for different question types:</a:t>
            </a:r>
          </a:p>
          <a:p>
            <a:pPr lvl="2"/>
            <a:r>
              <a:rPr lang="en-US" dirty="0" smtClean="0"/>
              <a:t>definition questions,</a:t>
            </a:r>
          </a:p>
          <a:p>
            <a:pPr lvl="2"/>
            <a:r>
              <a:rPr lang="en-US" dirty="0" smtClean="0"/>
              <a:t>biography questions, </a:t>
            </a:r>
          </a:p>
          <a:p>
            <a:pPr lvl="2"/>
            <a:r>
              <a:rPr lang="en-US" dirty="0" smtClean="0"/>
              <a:t>certain medical questions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80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Information Extraction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581400"/>
          </a:xfrm>
        </p:spPr>
        <p:txBody>
          <a:bodyPr/>
          <a:lstStyle/>
          <a:p>
            <a:r>
              <a:rPr lang="en-US" dirty="0" smtClean="0"/>
              <a:t>a good </a:t>
            </a:r>
            <a:r>
              <a:rPr lang="en-US" b="1" dirty="0" smtClean="0"/>
              <a:t>biography </a:t>
            </a:r>
            <a:r>
              <a:rPr lang="en-US" dirty="0" smtClean="0"/>
              <a:t>of a person contains:</a:t>
            </a:r>
          </a:p>
          <a:p>
            <a:pPr lvl="1"/>
            <a:r>
              <a:rPr lang="en-US" dirty="0" smtClean="0"/>
              <a:t>a person’s </a:t>
            </a:r>
            <a:r>
              <a:rPr lang="en-US" b="1" dirty="0" smtClean="0">
                <a:solidFill>
                  <a:srgbClr val="3366FF"/>
                </a:solidFill>
              </a:rPr>
              <a:t>birth/death, fame factor, education, nationality </a:t>
            </a:r>
            <a:r>
              <a:rPr lang="en-US" dirty="0" smtClean="0"/>
              <a:t>and so on</a:t>
            </a:r>
          </a:p>
          <a:p>
            <a:r>
              <a:rPr lang="en-US" dirty="0" smtClean="0"/>
              <a:t>a good </a:t>
            </a:r>
            <a:r>
              <a:rPr lang="en-US" b="1" dirty="0" smtClean="0"/>
              <a:t>definition </a:t>
            </a:r>
            <a:r>
              <a:rPr lang="en-US" dirty="0" smtClean="0"/>
              <a:t>contains: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genus </a:t>
            </a:r>
            <a:r>
              <a:rPr lang="en-US" dirty="0" smtClean="0"/>
              <a:t>or </a:t>
            </a:r>
            <a:r>
              <a:rPr lang="en-US" b="1" dirty="0" err="1" smtClean="0">
                <a:solidFill>
                  <a:srgbClr val="3366FF"/>
                </a:solidFill>
              </a:rPr>
              <a:t>hypernym</a:t>
            </a:r>
            <a:endParaRPr lang="en-US" b="1" dirty="0" smtClean="0">
              <a:solidFill>
                <a:srgbClr val="3366FF"/>
              </a:solidFill>
            </a:endParaRPr>
          </a:p>
          <a:p>
            <a:pPr lvl="2"/>
            <a:r>
              <a:rPr lang="en-US" i="1" dirty="0" smtClean="0"/>
              <a:t>The Hajj is a type of ritual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medical answer about </a:t>
            </a:r>
            <a:r>
              <a:rPr lang="en-US" b="1" dirty="0"/>
              <a:t>a</a:t>
            </a:r>
            <a:r>
              <a:rPr lang="en-US" b="1" dirty="0" smtClean="0"/>
              <a:t> drug’s use </a:t>
            </a:r>
            <a:r>
              <a:rPr lang="en-US" dirty="0" smtClean="0"/>
              <a:t>contains</a:t>
            </a:r>
            <a:r>
              <a:rPr lang="en-US" b="1" i="1" dirty="0" smtClean="0"/>
              <a:t>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the problem </a:t>
            </a:r>
            <a:r>
              <a:rPr lang="en-US" dirty="0" smtClean="0"/>
              <a:t>(the medical condition), 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the intervention </a:t>
            </a:r>
            <a:r>
              <a:rPr lang="en-US" dirty="0" smtClean="0"/>
              <a:t>(the drug or procedure), and 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3366FF"/>
                </a:solidFill>
              </a:rPr>
              <a:t>outcome</a:t>
            </a:r>
            <a:r>
              <a:rPr lang="en-US" b="1" dirty="0" smtClean="0"/>
              <a:t> </a:t>
            </a:r>
            <a:r>
              <a:rPr lang="en-US" dirty="0" smtClean="0"/>
              <a:t>(the result of the study)</a:t>
            </a:r>
            <a:r>
              <a:rPr lang="en-US" b="1" dirty="0" smtClean="0"/>
              <a:t>.</a:t>
            </a:r>
            <a:endParaRPr lang="en-US" b="1" i="1" dirty="0" smtClean="0"/>
          </a:p>
          <a:p>
            <a:pPr lvl="1"/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52830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that should be in the answer for 3 kinds of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04950"/>
            <a:ext cx="7609239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9083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" y="1169471"/>
            <a:ext cx="9086452" cy="31548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696200" cy="857250"/>
          </a:xfrm>
        </p:spPr>
        <p:txBody>
          <a:bodyPr/>
          <a:lstStyle/>
          <a:p>
            <a:r>
              <a:rPr lang="en-US" sz="3000" dirty="0"/>
              <a:t>Architecture for complex question answering: definition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23950"/>
            <a:ext cx="7772400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590550"/>
            <a:ext cx="3886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S. Blair-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Goldensohn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, K.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McKeown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and A.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Schlaikjer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. 2004. Answering Definition Questions: A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Hyrbid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Approach</a:t>
            </a:r>
            <a:r>
              <a:rPr lang="en-US" sz="1400" dirty="0" smtClean="0">
                <a:latin typeface="+mn-lt"/>
              </a:rPr>
              <a:t>. </a:t>
            </a:r>
            <a:endParaRPr lang="en-US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3714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3716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191000" y="1809750"/>
            <a:ext cx="4572000" cy="1207008"/>
          </a:xfrm>
        </p:spPr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Advanced: Answering Complex Questions</a:t>
            </a:r>
            <a:endParaRPr lang="en-US" sz="3600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4498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22122</TotalTime>
  <Words>387</Words>
  <Application>Microsoft Macintosh PowerPoint</Application>
  <PresentationFormat>On-screen Show (16:9)</PresentationFormat>
  <Paragraphs>35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NLP-jurafsky</vt:lpstr>
      <vt:lpstr>Question Answering</vt:lpstr>
      <vt:lpstr>Answering harder questions</vt:lpstr>
      <vt:lpstr>Answering harder question</vt:lpstr>
      <vt:lpstr>Answering harder questions via  query-focused summarization</vt:lpstr>
      <vt:lpstr>The Information Extraction method</vt:lpstr>
      <vt:lpstr>Information that should be in the answer for 3 kinds of questions</vt:lpstr>
      <vt:lpstr>Architecture for complex question answering: definition questions</vt:lpstr>
      <vt:lpstr>Question Answering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Leon Lin</cp:lastModifiedBy>
  <cp:revision>483</cp:revision>
  <cp:lastPrinted>2009-04-20T16:46:08Z</cp:lastPrinted>
  <dcterms:created xsi:type="dcterms:W3CDTF">2010-04-19T15:31:24Z</dcterms:created>
  <dcterms:modified xsi:type="dcterms:W3CDTF">2012-02-19T10:31:05Z</dcterms:modified>
</cp:coreProperties>
</file>