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11"/>
  </p:notesMasterIdLst>
  <p:handoutMasterIdLst>
    <p:handoutMasterId r:id="rId12"/>
  </p:handoutMasterIdLst>
  <p:sldIdLst>
    <p:sldId id="268" r:id="rId2"/>
    <p:sldId id="383" r:id="rId3"/>
    <p:sldId id="391" r:id="rId4"/>
    <p:sldId id="424" r:id="rId5"/>
    <p:sldId id="422" r:id="rId6"/>
    <p:sldId id="423" r:id="rId7"/>
    <p:sldId id="421" r:id="rId8"/>
    <p:sldId id="419" r:id="rId9"/>
    <p:sldId id="394" r:id="rId10"/>
  </p:sldIdLst>
  <p:sldSz cx="9144000" cy="6858000" type="screen4x3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406" autoAdjust="0"/>
    <p:restoredTop sz="86867" autoAdjust="0"/>
  </p:normalViewPr>
  <p:slideViewPr>
    <p:cSldViewPr>
      <p:cViewPr>
        <p:scale>
          <a:sx n="70" d="100"/>
          <a:sy n="70" d="100"/>
        </p:scale>
        <p:origin x="-115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3150" y="7048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704850"/>
            <a:ext cx="4699000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3150" y="704850"/>
            <a:ext cx="4699000" cy="3524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20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3150" y="704850"/>
            <a:ext cx="4699000" cy="3524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20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73150" y="704850"/>
            <a:ext cx="4699000" cy="3524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20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9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704850"/>
            <a:ext cx="4699000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681037"/>
            <a:ext cx="3890964" cy="1731963"/>
          </a:xfrm>
        </p:spPr>
        <p:txBody>
          <a:bodyPr/>
          <a:lstStyle>
            <a:lvl1pPr algn="ctr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3835400"/>
            <a:ext cx="3886200" cy="22352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 sz="3600">
                <a:solidFill>
                  <a:srgbClr val="A5002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6273800"/>
            <a:ext cx="12192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6273800"/>
            <a:ext cx="19050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260136" y="304800"/>
            <a:ext cx="3473664" cy="6255910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6273800"/>
            <a:ext cx="765174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381000"/>
            <a:ext cx="21145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1912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752601"/>
            <a:ext cx="7772400" cy="2171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4076701"/>
            <a:ext cx="7772400" cy="2171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467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03400"/>
            <a:ext cx="8534400" cy="444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6274316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6273800"/>
            <a:ext cx="4572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03400"/>
            <a:ext cx="8534400" cy="444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62738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6273800"/>
            <a:ext cx="2895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752600"/>
            <a:ext cx="3810000" cy="4495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752600"/>
            <a:ext cx="3810000" cy="4495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62738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248400"/>
            <a:ext cx="2895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671637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2311400"/>
            <a:ext cx="4040188" cy="3962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7" y="1671637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7" y="2311400"/>
            <a:ext cx="4041775" cy="3962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62738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6273800"/>
            <a:ext cx="2895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467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905000"/>
            <a:ext cx="3008313" cy="1162051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3124201"/>
            <a:ext cx="3008313" cy="30019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391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752600"/>
            <a:ext cx="8534400" cy="444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0" y="6261358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6261358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62738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55195" y="304800"/>
            <a:ext cx="1059656" cy="1066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323" y="11667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A4001D"/>
                </a:solidFill>
                <a:latin typeface="+mn-lt"/>
              </a:rPr>
              <a:t>Dan Jurafsky</a:t>
            </a:r>
            <a:endParaRPr lang="en-US" sz="1100" dirty="0">
              <a:solidFill>
                <a:srgbClr val="A4001D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2000" y="584200"/>
            <a:ext cx="3890964" cy="1828800"/>
          </a:xfrm>
        </p:spPr>
        <p:txBody>
          <a:bodyPr/>
          <a:lstStyle/>
          <a:p>
            <a:r>
              <a:rPr lang="en-US" dirty="0">
                <a:latin typeface="Calibri (Headings)"/>
                <a:cs typeface="Calibri (Headings)"/>
              </a:rPr>
              <a:t>Question Answering</a:t>
            </a:r>
            <a:endParaRPr lang="en-US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3505200"/>
            <a:ext cx="4495800" cy="2235200"/>
          </a:xfrm>
        </p:spPr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4000" dirty="0" smtClean="0">
                <a:latin typeface="Calibri (Headings)"/>
                <a:ea typeface="ＭＳ Ｐゴシック" charset="0"/>
                <a:cs typeface="Calibri (Headings)"/>
              </a:rPr>
              <a:t>Summarization in Question Answering</a:t>
            </a:r>
          </a:p>
          <a:p>
            <a:pPr eaLnBrk="1" hangingPunct="1">
              <a:buFont typeface="Times" charset="0"/>
              <a:buNone/>
            </a:pP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8733" y="152400"/>
            <a:ext cx="7391400" cy="990600"/>
          </a:xfrm>
        </p:spPr>
        <p:txBody>
          <a:bodyPr/>
          <a:lstStyle/>
          <a:p>
            <a:r>
              <a:rPr lang="en-US" dirty="0" smtClean="0"/>
              <a:t>Text Summarization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27200"/>
            <a:ext cx="8458200" cy="4597400"/>
          </a:xfrm>
        </p:spPr>
        <p:txBody>
          <a:bodyPr/>
          <a:lstStyle/>
          <a:p>
            <a:r>
              <a:rPr lang="en-US" b="1" dirty="0" smtClean="0"/>
              <a:t>Goal</a:t>
            </a:r>
            <a:r>
              <a:rPr lang="en-US" dirty="0" smtClean="0"/>
              <a:t>: produce </a:t>
            </a:r>
            <a:r>
              <a:rPr lang="en-US" dirty="0"/>
              <a:t>an </a:t>
            </a:r>
            <a:r>
              <a:rPr lang="en-US" dirty="0" smtClean="0"/>
              <a:t>abridged version </a:t>
            </a:r>
            <a:r>
              <a:rPr lang="en-US" dirty="0"/>
              <a:t>of a text that contains </a:t>
            </a:r>
            <a:r>
              <a:rPr lang="en-US" dirty="0" smtClean="0"/>
              <a:t>information that is important </a:t>
            </a:r>
            <a:r>
              <a:rPr lang="en-US" dirty="0"/>
              <a:t>or relevant </a:t>
            </a:r>
            <a:r>
              <a:rPr lang="en-US" dirty="0" smtClean="0"/>
              <a:t>to a user.</a:t>
            </a:r>
          </a:p>
          <a:p>
            <a:pPr marL="0" indent="0">
              <a:buNone/>
            </a:pPr>
            <a:r>
              <a:rPr lang="en-US" dirty="0" smtClean="0"/>
              <a:t>				</a:t>
            </a:r>
            <a:endParaRPr lang="en-US" b="1" dirty="0" smtClean="0"/>
          </a:p>
          <a:p>
            <a:r>
              <a:rPr lang="en-US" sz="2800" b="1" dirty="0" smtClean="0"/>
              <a:t>Summarization Applications</a:t>
            </a:r>
          </a:p>
          <a:p>
            <a:pPr lvl="1"/>
            <a:r>
              <a:rPr lang="en-US" sz="2400" b="1" dirty="0" smtClean="0">
                <a:solidFill>
                  <a:srgbClr val="0000FF"/>
                </a:solidFill>
              </a:rPr>
              <a:t>outlines or abstracts </a:t>
            </a:r>
            <a:r>
              <a:rPr lang="en-US" sz="2400" dirty="0" smtClean="0"/>
              <a:t>of </a:t>
            </a:r>
            <a:r>
              <a:rPr lang="en-US" sz="2400" dirty="0"/>
              <a:t>any </a:t>
            </a:r>
            <a:r>
              <a:rPr lang="en-US" sz="2400" dirty="0" smtClean="0"/>
              <a:t>document, article, </a:t>
            </a:r>
            <a:r>
              <a:rPr lang="en-US" sz="2400" dirty="0" err="1" smtClean="0"/>
              <a:t>etc</a:t>
            </a:r>
            <a:endParaRPr lang="en-US" sz="2400" dirty="0" smtClean="0"/>
          </a:p>
          <a:p>
            <a:pPr lvl="1"/>
            <a:r>
              <a:rPr lang="en-US" sz="2400" b="1" dirty="0">
                <a:solidFill>
                  <a:srgbClr val="0000FF"/>
                </a:solidFill>
              </a:rPr>
              <a:t>summaries</a:t>
            </a:r>
            <a:r>
              <a:rPr lang="en-US" sz="2400" b="1" dirty="0"/>
              <a:t> </a:t>
            </a:r>
            <a:r>
              <a:rPr lang="en-US" sz="2400" dirty="0"/>
              <a:t>of email </a:t>
            </a:r>
            <a:r>
              <a:rPr lang="en-US" sz="2400" dirty="0" smtClean="0"/>
              <a:t>threads</a:t>
            </a:r>
          </a:p>
          <a:p>
            <a:pPr lvl="1"/>
            <a:r>
              <a:rPr lang="en-US" sz="2400" b="1" dirty="0">
                <a:solidFill>
                  <a:srgbClr val="0000FF"/>
                </a:solidFill>
              </a:rPr>
              <a:t>action items </a:t>
            </a:r>
            <a:r>
              <a:rPr lang="en-US" sz="2400" dirty="0" smtClean="0"/>
              <a:t>from </a:t>
            </a:r>
            <a:r>
              <a:rPr lang="en-US" sz="2400" dirty="0"/>
              <a:t>a </a:t>
            </a:r>
            <a:r>
              <a:rPr lang="en-US" sz="2400" dirty="0" smtClean="0"/>
              <a:t>meeting</a:t>
            </a:r>
          </a:p>
          <a:p>
            <a:pPr lvl="1"/>
            <a:r>
              <a:rPr lang="en-US" sz="2400" b="1" dirty="0" smtClean="0">
                <a:solidFill>
                  <a:srgbClr val="0000FF"/>
                </a:solidFill>
              </a:rPr>
              <a:t>simplifying</a:t>
            </a:r>
            <a:r>
              <a:rPr lang="en-US" sz="2400" dirty="0" smtClean="0"/>
              <a:t> text by compressing sentences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9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summarize? </a:t>
            </a:r>
            <a:br>
              <a:rPr lang="en-US" dirty="0" smtClean="0"/>
            </a:br>
            <a:r>
              <a:rPr lang="en-US" dirty="0" smtClean="0"/>
              <a:t>Single vs. multiple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00FF"/>
                </a:solidFill>
              </a:rPr>
              <a:t>S</a:t>
            </a:r>
            <a:r>
              <a:rPr lang="en-US" sz="2800" b="1" dirty="0" smtClean="0">
                <a:solidFill>
                  <a:srgbClr val="0000FF"/>
                </a:solidFill>
              </a:rPr>
              <a:t>ingle</a:t>
            </a:r>
            <a:r>
              <a:rPr lang="en-US" sz="2800" b="1" dirty="0">
                <a:solidFill>
                  <a:srgbClr val="0000FF"/>
                </a:solidFill>
              </a:rPr>
              <a:t>-document </a:t>
            </a:r>
            <a:r>
              <a:rPr lang="en-US" sz="2800" b="1" dirty="0" smtClean="0">
                <a:solidFill>
                  <a:srgbClr val="0000FF"/>
                </a:solidFill>
              </a:rPr>
              <a:t>summarization</a:t>
            </a:r>
          </a:p>
          <a:p>
            <a:pPr lvl="1"/>
            <a:r>
              <a:rPr lang="en-US" sz="2400" dirty="0" smtClean="0"/>
              <a:t>Given a single document, produce</a:t>
            </a:r>
          </a:p>
          <a:p>
            <a:pPr lvl="2"/>
            <a:r>
              <a:rPr lang="en-US" sz="2400" dirty="0" smtClean="0"/>
              <a:t>abstract</a:t>
            </a:r>
          </a:p>
          <a:p>
            <a:pPr lvl="2"/>
            <a:r>
              <a:rPr lang="en-US" sz="2400" dirty="0" smtClean="0"/>
              <a:t>outline</a:t>
            </a:r>
          </a:p>
          <a:p>
            <a:pPr lvl="2"/>
            <a:r>
              <a:rPr lang="en-US" sz="2400" dirty="0" smtClean="0"/>
              <a:t>headline</a:t>
            </a:r>
          </a:p>
          <a:p>
            <a:r>
              <a:rPr lang="en-US" sz="2800" dirty="0" smtClean="0">
                <a:solidFill>
                  <a:srgbClr val="0000FF"/>
                </a:solidFill>
              </a:rPr>
              <a:t>M</a:t>
            </a:r>
            <a:r>
              <a:rPr lang="en-US" sz="2800" b="1" dirty="0" smtClean="0">
                <a:solidFill>
                  <a:srgbClr val="0000FF"/>
                </a:solidFill>
              </a:rPr>
              <a:t>ultiple</a:t>
            </a:r>
            <a:r>
              <a:rPr lang="en-US" sz="2800" b="1" dirty="0">
                <a:solidFill>
                  <a:srgbClr val="0000FF"/>
                </a:solidFill>
              </a:rPr>
              <a:t>-document </a:t>
            </a:r>
            <a:r>
              <a:rPr lang="en-US" sz="2800" b="1" dirty="0" smtClean="0">
                <a:solidFill>
                  <a:srgbClr val="0000FF"/>
                </a:solidFill>
              </a:rPr>
              <a:t>summarization</a:t>
            </a:r>
            <a:endParaRPr lang="en-US" sz="2800" dirty="0" smtClean="0">
              <a:solidFill>
                <a:srgbClr val="0000FF"/>
              </a:solidFill>
            </a:endParaRPr>
          </a:p>
          <a:p>
            <a:pPr lvl="1"/>
            <a:r>
              <a:rPr lang="en-US" sz="2400" dirty="0" smtClean="0"/>
              <a:t>Given a group </a:t>
            </a:r>
            <a:r>
              <a:rPr lang="en-US" sz="2400" dirty="0"/>
              <a:t>of documents, </a:t>
            </a:r>
            <a:r>
              <a:rPr lang="en-US" sz="2400" dirty="0" smtClean="0"/>
              <a:t>produce a gist of the content:</a:t>
            </a:r>
          </a:p>
          <a:p>
            <a:pPr lvl="2"/>
            <a:r>
              <a:rPr lang="en-US" sz="2400" dirty="0" smtClean="0"/>
              <a:t>a </a:t>
            </a:r>
            <a:r>
              <a:rPr lang="en-US" sz="2400" dirty="0"/>
              <a:t>series of news </a:t>
            </a:r>
            <a:r>
              <a:rPr lang="en-US" sz="2400" dirty="0" smtClean="0"/>
              <a:t>stories on </a:t>
            </a:r>
            <a:r>
              <a:rPr lang="en-US" sz="2400" dirty="0"/>
              <a:t>the same </a:t>
            </a:r>
            <a:r>
              <a:rPr lang="en-US" sz="2400" dirty="0" smtClean="0"/>
              <a:t>event</a:t>
            </a:r>
          </a:p>
          <a:p>
            <a:pPr lvl="2"/>
            <a:r>
              <a:rPr lang="en-US" sz="2400" dirty="0" smtClean="0"/>
              <a:t>a set of web pages about some topic or question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4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Q</a:t>
            </a:r>
            <a:r>
              <a:rPr lang="en-US" sz="3600" dirty="0" smtClean="0"/>
              <a:t>uery-focused Summarization</a:t>
            </a:r>
            <a:br>
              <a:rPr lang="en-US" sz="3600" dirty="0" smtClean="0"/>
            </a:br>
            <a:r>
              <a:rPr lang="en-US" sz="3600" dirty="0" smtClean="0"/>
              <a:t>&amp;  Generic </a:t>
            </a:r>
            <a:r>
              <a:rPr lang="en-US" sz="3600" dirty="0"/>
              <a:t>S</a:t>
            </a:r>
            <a:r>
              <a:rPr lang="en-US" sz="3600" dirty="0" smtClean="0"/>
              <a:t>ummarization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0000FF"/>
                </a:solidFill>
              </a:rPr>
              <a:t>Generic summarization:</a:t>
            </a:r>
          </a:p>
          <a:p>
            <a:pPr lvl="1"/>
            <a:r>
              <a:rPr lang="en-US" sz="2800" dirty="0" smtClean="0"/>
              <a:t> Summarize the content of a document</a:t>
            </a:r>
          </a:p>
          <a:p>
            <a:r>
              <a:rPr lang="en-US" sz="3200" dirty="0" smtClean="0">
                <a:solidFill>
                  <a:srgbClr val="0000FF"/>
                </a:solidFill>
              </a:rPr>
              <a:t>Query-focused summarization:</a:t>
            </a:r>
          </a:p>
          <a:p>
            <a:pPr lvl="1"/>
            <a:r>
              <a:rPr lang="en-US" sz="2800" dirty="0" smtClean="0"/>
              <a:t> summarize a document with respect to an information need expressed in a user query.</a:t>
            </a:r>
          </a:p>
          <a:p>
            <a:pPr lvl="1"/>
            <a:r>
              <a:rPr lang="en-US" sz="2800" dirty="0"/>
              <a:t>a</a:t>
            </a:r>
            <a:r>
              <a:rPr lang="en-US" sz="2800" dirty="0" smtClean="0"/>
              <a:t> kind of complex question answering:</a:t>
            </a:r>
          </a:p>
          <a:p>
            <a:pPr lvl="2"/>
            <a:r>
              <a:rPr lang="en-US" sz="2800" dirty="0" smtClean="0"/>
              <a:t>Answer a question by summarizing a document that has the information to construct the answer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0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8733" y="152400"/>
            <a:ext cx="7391400" cy="990600"/>
          </a:xfrm>
        </p:spPr>
        <p:txBody>
          <a:bodyPr/>
          <a:lstStyle/>
          <a:p>
            <a:r>
              <a:rPr lang="en-US" dirty="0"/>
              <a:t>Summarization for Question </a:t>
            </a:r>
            <a:r>
              <a:rPr lang="en-US" dirty="0" smtClean="0"/>
              <a:t>Answering: Snippets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98600"/>
            <a:ext cx="8839200" cy="5054600"/>
          </a:xfrm>
        </p:spPr>
        <p:txBody>
          <a:bodyPr/>
          <a:lstStyle/>
          <a:p>
            <a:r>
              <a:rPr lang="en-US" sz="2800" b="1" dirty="0" smtClean="0"/>
              <a:t>Create</a:t>
            </a:r>
            <a:r>
              <a:rPr lang="en-US" sz="2800" b="1" dirty="0" smtClean="0">
                <a:solidFill>
                  <a:srgbClr val="0000FF"/>
                </a:solidFill>
              </a:rPr>
              <a:t> snippets</a:t>
            </a:r>
            <a:r>
              <a:rPr lang="en-US" sz="2800" b="1" dirty="0" smtClean="0"/>
              <a:t> </a:t>
            </a:r>
            <a:r>
              <a:rPr lang="en-US" sz="2800" dirty="0" smtClean="0"/>
              <a:t>summarizing a web page for a query</a:t>
            </a:r>
          </a:p>
          <a:p>
            <a:pPr lvl="1"/>
            <a:r>
              <a:rPr lang="en-US" dirty="0" smtClean="0"/>
              <a:t>Google: 156 characters (about 26 words) plus title and link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211" y="2590800"/>
            <a:ext cx="6529683" cy="408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67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8733" y="152400"/>
            <a:ext cx="7391400" cy="990600"/>
          </a:xfrm>
        </p:spPr>
        <p:txBody>
          <a:bodyPr/>
          <a:lstStyle/>
          <a:p>
            <a:r>
              <a:rPr lang="en-US" dirty="0"/>
              <a:t>Summarization for Question </a:t>
            </a:r>
            <a:r>
              <a:rPr lang="en-US" dirty="0" smtClean="0"/>
              <a:t>Answering: Multiple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03400"/>
            <a:ext cx="8458200" cy="4749800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000000"/>
                </a:solidFill>
              </a:rPr>
              <a:t>Create</a:t>
            </a:r>
            <a:r>
              <a:rPr lang="en-US" sz="3200" b="1" dirty="0" smtClean="0">
                <a:solidFill>
                  <a:srgbClr val="0000FF"/>
                </a:solidFill>
              </a:rPr>
              <a:t> answers</a:t>
            </a:r>
            <a:r>
              <a:rPr lang="en-US" sz="3200" b="1" dirty="0" smtClean="0"/>
              <a:t> </a:t>
            </a:r>
            <a:r>
              <a:rPr lang="en-US" sz="3200" dirty="0" smtClean="0"/>
              <a:t>to complex questions summarizing multiple documents.</a:t>
            </a:r>
          </a:p>
          <a:p>
            <a:pPr lvl="1"/>
            <a:r>
              <a:rPr lang="en-US" sz="2800" dirty="0" smtClean="0"/>
              <a:t>Instead of giving a snippet for each document</a:t>
            </a:r>
          </a:p>
          <a:p>
            <a:pPr lvl="1"/>
            <a:r>
              <a:rPr lang="en-US" sz="2800" dirty="0" smtClean="0"/>
              <a:t>Create a cohesive answer that combines information from each document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8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Extractive summarization &amp; </a:t>
            </a:r>
            <a:br>
              <a:rPr lang="en-US" dirty="0" smtClean="0"/>
            </a:br>
            <a:r>
              <a:rPr lang="en-US" dirty="0" smtClean="0"/>
              <a:t>Abstractive summarization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rgbClr val="0000FF"/>
                </a:solidFill>
              </a:rPr>
              <a:t>Extractive summarization:</a:t>
            </a:r>
          </a:p>
          <a:p>
            <a:pPr lvl="1"/>
            <a:r>
              <a:rPr lang="en-US" sz="2400" dirty="0" smtClean="0"/>
              <a:t>create the summary from phrases or sentences in the source document(s)</a:t>
            </a:r>
          </a:p>
          <a:p>
            <a:r>
              <a:rPr lang="en-US" sz="2800" dirty="0" smtClean="0">
                <a:solidFill>
                  <a:srgbClr val="0000FF"/>
                </a:solidFill>
              </a:rPr>
              <a:t>Abstractive summarization:</a:t>
            </a:r>
          </a:p>
          <a:p>
            <a:pPr lvl="1"/>
            <a:r>
              <a:rPr lang="en-US" sz="2400" dirty="0" smtClean="0"/>
              <a:t>express the ideas in the source documents using (at least in part) different words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2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7391400" cy="990600"/>
          </a:xfrm>
        </p:spPr>
        <p:txBody>
          <a:bodyPr/>
          <a:lstStyle/>
          <a:p>
            <a:r>
              <a:rPr lang="en-US" dirty="0" smtClean="0"/>
              <a:t>Simple baseline: take the first sentence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47390"/>
          <a:stretch/>
        </p:blipFill>
        <p:spPr>
          <a:xfrm>
            <a:off x="1524000" y="1600200"/>
            <a:ext cx="5943600" cy="19568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216257"/>
            <a:ext cx="7391400" cy="267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015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2000" y="584200"/>
            <a:ext cx="3890964" cy="1828800"/>
          </a:xfrm>
        </p:spPr>
        <p:txBody>
          <a:bodyPr/>
          <a:lstStyle/>
          <a:p>
            <a:r>
              <a:rPr lang="en-US" dirty="0">
                <a:latin typeface="Calibri (Headings)"/>
                <a:cs typeface="Calibri (Headings)"/>
              </a:rPr>
              <a:t>Question Answering</a:t>
            </a:r>
            <a:endParaRPr lang="en-US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3505200"/>
            <a:ext cx="4495800" cy="2235200"/>
          </a:xfrm>
        </p:spPr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4000" dirty="0" smtClean="0">
                <a:latin typeface="Calibri (Headings)"/>
                <a:ea typeface="ＭＳ Ｐゴシック" charset="0"/>
                <a:cs typeface="Calibri (Headings)"/>
              </a:rPr>
              <a:t>Summarization in Question Answering</a:t>
            </a:r>
          </a:p>
          <a:p>
            <a:pPr eaLnBrk="1" hangingPunct="1">
              <a:buFont typeface="Times" charset="0"/>
              <a:buNone/>
            </a:pP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4511938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LP3x4-jurafsky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NLP3x4-jurafsky.potx</Template>
  <TotalTime>8961</TotalTime>
  <Words>255</Words>
  <Application>Microsoft Office PowerPoint</Application>
  <PresentationFormat>On-screen Show (4:3)</PresentationFormat>
  <Paragraphs>54</Paragraphs>
  <Slides>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NLP3x4-jurafsky</vt:lpstr>
      <vt:lpstr>Question Answering</vt:lpstr>
      <vt:lpstr>Text Summarization</vt:lpstr>
      <vt:lpstr>What to summarize?  Single vs. multiple documents</vt:lpstr>
      <vt:lpstr>Query-focused Summarization &amp;  Generic Summarization</vt:lpstr>
      <vt:lpstr>Summarization for Question Answering: Snippets</vt:lpstr>
      <vt:lpstr>Summarization for Question Answering: Multiple documents</vt:lpstr>
      <vt:lpstr>Extractive summarization &amp;  Abstractive summarization</vt:lpstr>
      <vt:lpstr>Simple baseline: take the first sentence</vt:lpstr>
      <vt:lpstr>Question Answering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aotimme</cp:lastModifiedBy>
  <cp:revision>174</cp:revision>
  <cp:lastPrinted>2009-04-20T16:46:08Z</cp:lastPrinted>
  <dcterms:created xsi:type="dcterms:W3CDTF">2010-04-19T15:31:24Z</dcterms:created>
  <dcterms:modified xsi:type="dcterms:W3CDTF">2012-04-26T20:50:27Z</dcterms:modified>
</cp:coreProperties>
</file>