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10"/>
  </p:notesMasterIdLst>
  <p:handoutMasterIdLst>
    <p:handoutMasterId r:id="rId11"/>
  </p:handoutMasterIdLst>
  <p:sldIdLst>
    <p:sldId id="396" r:id="rId2"/>
    <p:sldId id="397" r:id="rId3"/>
    <p:sldId id="398" r:id="rId4"/>
    <p:sldId id="435" r:id="rId5"/>
    <p:sldId id="384" r:id="rId6"/>
    <p:sldId id="432" r:id="rId7"/>
    <p:sldId id="386" r:id="rId8"/>
    <p:sldId id="427" r:id="rId9"/>
  </p:sldIdLst>
  <p:sldSz cx="9144000" cy="6858000" type="screen4x3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406" autoAdjust="0"/>
    <p:restoredTop sz="86867" autoAdjust="0"/>
  </p:normalViewPr>
  <p:slideViewPr>
    <p:cSldViewPr>
      <p:cViewPr varScale="1">
        <p:scale>
          <a:sx n="64" d="100"/>
          <a:sy n="64" d="100"/>
        </p:scale>
        <p:origin x="-13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704850"/>
            <a:ext cx="4699000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73150" y="704850"/>
            <a:ext cx="4699000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681037"/>
            <a:ext cx="3890964" cy="1731963"/>
          </a:xfrm>
        </p:spPr>
        <p:txBody>
          <a:bodyPr/>
          <a:lstStyle>
            <a:lvl1pPr algn="ctr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3835400"/>
            <a:ext cx="3886200" cy="22352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 sz="3600">
                <a:solidFill>
                  <a:srgbClr val="A5002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6273800"/>
            <a:ext cx="12192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6273800"/>
            <a:ext cx="19050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260136" y="304800"/>
            <a:ext cx="3473664" cy="6255910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6273800"/>
            <a:ext cx="765174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381000"/>
            <a:ext cx="21145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1912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52601"/>
            <a:ext cx="7772400" cy="2171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076701"/>
            <a:ext cx="7772400" cy="2171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467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03400"/>
            <a:ext cx="8534400" cy="444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6274316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6273800"/>
            <a:ext cx="4572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03400"/>
            <a:ext cx="8534400" cy="444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62738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273800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52600"/>
            <a:ext cx="3810000" cy="4495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752600"/>
            <a:ext cx="3810000" cy="4495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62738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6248400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71637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311400"/>
            <a:ext cx="4040188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7" y="1671637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7" y="2311400"/>
            <a:ext cx="4041775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62738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273800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467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905000"/>
            <a:ext cx="3008313" cy="116205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3124201"/>
            <a:ext cx="3008313" cy="30019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391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752600"/>
            <a:ext cx="8534400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0" y="6261358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6261358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62738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5195" y="304800"/>
            <a:ext cx="1059656" cy="1066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323" y="11667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Dan Jurafsky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584200"/>
            <a:ext cx="3890964" cy="1828800"/>
          </a:xfrm>
        </p:spPr>
        <p:txBody>
          <a:bodyPr/>
          <a:lstStyle/>
          <a:p>
            <a:r>
              <a:rPr lang="en-US" dirty="0">
                <a:latin typeface="Calibri (Headings)"/>
                <a:cs typeface="Calibri (Headings)"/>
              </a:rPr>
              <a:t>Question Answering</a:t>
            </a: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3505200"/>
            <a:ext cx="5029200" cy="27432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ea typeface="ＭＳ Ｐゴシック" charset="0"/>
                <a:cs typeface="Calibri (Headings)"/>
              </a:rPr>
              <a:t>Generating Snippets and other Single-Document Answers</a:t>
            </a:r>
            <a:endParaRPr lang="en-US" sz="3200" dirty="0">
              <a:latin typeface="Calibri (Headings)"/>
              <a:ea typeface="ＭＳ Ｐゴシック" charset="0"/>
              <a:cs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38648577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Snippets: query-focused summaries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 descr="cast-met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05000"/>
            <a:ext cx="601382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165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Summarization: Three Stages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27200"/>
            <a:ext cx="8077200" cy="4445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solidFill>
                  <a:srgbClr val="0000FF"/>
                </a:solidFill>
              </a:rPr>
              <a:t>content selection</a:t>
            </a:r>
            <a:r>
              <a:rPr lang="en-US" sz="2800" dirty="0" smtClean="0"/>
              <a:t>: choose sentences to extract from the document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solidFill>
                  <a:srgbClr val="0000FF"/>
                </a:solidFill>
              </a:rPr>
              <a:t>information ordering</a:t>
            </a:r>
            <a:r>
              <a:rPr lang="en-US" sz="2800" dirty="0" smtClean="0"/>
              <a:t>: choose an order to place them in the summary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solidFill>
                  <a:srgbClr val="0000FF"/>
                </a:solidFill>
              </a:rPr>
              <a:t>sentence realization</a:t>
            </a:r>
            <a:r>
              <a:rPr lang="en-US" sz="2800" dirty="0" smtClean="0"/>
              <a:t>: clean up the sentences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 descr="sdsum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3" y="4660320"/>
            <a:ext cx="9144000" cy="158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58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Summarization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27200"/>
            <a:ext cx="8077200" cy="44450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solidFill>
                  <a:srgbClr val="0000FF"/>
                </a:solidFill>
              </a:rPr>
              <a:t>content selection</a:t>
            </a:r>
            <a:r>
              <a:rPr lang="en-US" sz="2800" dirty="0" smtClean="0"/>
              <a:t>: choose sentences to extract from the document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information ordering: just use document order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</a:rPr>
              <a:t>sentence realization: keep original sentences</a:t>
            </a:r>
            <a:endParaRPr 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 descr="sdsum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3" y="4660320"/>
            <a:ext cx="9144000" cy="158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64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76200"/>
            <a:ext cx="7391400" cy="990600"/>
          </a:xfrm>
        </p:spPr>
        <p:txBody>
          <a:bodyPr/>
          <a:lstStyle/>
          <a:p>
            <a:r>
              <a:rPr lang="en-US" dirty="0" smtClean="0"/>
              <a:t>Unsupervised content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Intuition dating back to </a:t>
            </a:r>
            <a:r>
              <a:rPr lang="en-US" sz="2800" dirty="0" err="1" smtClean="0"/>
              <a:t>Luhn</a:t>
            </a:r>
            <a:r>
              <a:rPr lang="en-US" sz="2800" dirty="0" smtClean="0"/>
              <a:t> (1958):</a:t>
            </a:r>
          </a:p>
          <a:p>
            <a:pPr lvl="1"/>
            <a:r>
              <a:rPr lang="en-US" sz="2400" dirty="0" smtClean="0"/>
              <a:t>Choose sentences that have </a:t>
            </a:r>
            <a:r>
              <a:rPr lang="en-US" sz="2400" dirty="0" smtClean="0">
                <a:solidFill>
                  <a:srgbClr val="0000FF"/>
                </a:solidFill>
              </a:rPr>
              <a:t>salient</a:t>
            </a:r>
            <a:r>
              <a:rPr lang="en-US" sz="2400" dirty="0" smtClean="0"/>
              <a:t> or </a:t>
            </a:r>
            <a:r>
              <a:rPr lang="en-US" sz="2400" dirty="0" smtClean="0">
                <a:solidFill>
                  <a:srgbClr val="0000FF"/>
                </a:solidFill>
              </a:rPr>
              <a:t>informative</a:t>
            </a:r>
            <a:r>
              <a:rPr lang="en-US" sz="2400" dirty="0" smtClean="0"/>
              <a:t> words</a:t>
            </a:r>
            <a:endParaRPr lang="en-US" sz="2800" dirty="0" smtClean="0"/>
          </a:p>
          <a:p>
            <a:r>
              <a:rPr lang="en-US" sz="2800" dirty="0" smtClean="0"/>
              <a:t>Two approaches to defining salient words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err="1">
                <a:solidFill>
                  <a:srgbClr val="0000FF"/>
                </a:solidFill>
              </a:rPr>
              <a:t>tf-</a:t>
            </a:r>
            <a:r>
              <a:rPr lang="en-US" sz="2400" dirty="0" err="1" smtClean="0">
                <a:solidFill>
                  <a:srgbClr val="0000FF"/>
                </a:solidFill>
              </a:rPr>
              <a:t>idf</a:t>
            </a:r>
            <a:r>
              <a:rPr lang="en-US" sz="2400" dirty="0" smtClean="0">
                <a:solidFill>
                  <a:srgbClr val="0000FF"/>
                </a:solidFill>
              </a:rPr>
              <a:t>: </a:t>
            </a:r>
            <a:r>
              <a:rPr lang="en-US" sz="2400" dirty="0" smtClean="0"/>
              <a:t>weigh each word </a:t>
            </a:r>
            <a:r>
              <a:rPr lang="en-US" sz="2400" dirty="0" err="1" smtClean="0">
                <a:latin typeface="Times New Roman"/>
                <a:cs typeface="Times New Roman"/>
              </a:rPr>
              <a:t>w</a:t>
            </a:r>
            <a:r>
              <a:rPr lang="en-US" sz="2400" baseline="-25000" dirty="0" err="1" smtClean="0">
                <a:latin typeface="Times New Roman"/>
                <a:cs typeface="Times New Roman"/>
              </a:rPr>
              <a:t>i</a:t>
            </a:r>
            <a:r>
              <a:rPr lang="en-US" sz="2400" dirty="0" smtClean="0"/>
              <a:t> in document </a:t>
            </a:r>
            <a:r>
              <a:rPr lang="en-US" sz="2400" i="1" dirty="0" smtClean="0">
                <a:latin typeface="Times New Roman"/>
                <a:cs typeface="Times New Roman"/>
              </a:rPr>
              <a:t>j</a:t>
            </a:r>
            <a:r>
              <a:rPr lang="en-US" sz="2400" dirty="0" smtClean="0"/>
              <a:t> by </a:t>
            </a:r>
            <a:r>
              <a:rPr lang="en-US" sz="2400" dirty="0" err="1" smtClean="0"/>
              <a:t>tf</a:t>
            </a:r>
            <a:r>
              <a:rPr lang="en-US" sz="2400" dirty="0" err="1"/>
              <a:t>-</a:t>
            </a:r>
            <a:r>
              <a:rPr lang="en-US" sz="2400" dirty="0" err="1" smtClean="0"/>
              <a:t>idf</a:t>
            </a:r>
            <a:endParaRPr lang="en-US" sz="2400" dirty="0" smtClean="0"/>
          </a:p>
          <a:p>
            <a:pPr lvl="2"/>
            <a:endParaRPr lang="en-US" sz="2400" dirty="0" smtClean="0">
              <a:solidFill>
                <a:srgbClr val="0000FF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>
                <a:solidFill>
                  <a:srgbClr val="0000FF"/>
                </a:solidFill>
              </a:rPr>
              <a:t>topic signature</a:t>
            </a:r>
            <a:r>
              <a:rPr lang="en-US" sz="2400" dirty="0" smtClean="0"/>
              <a:t>: choose a smaller set of salient words</a:t>
            </a:r>
          </a:p>
          <a:p>
            <a:pPr lvl="2"/>
            <a:r>
              <a:rPr lang="en-US" sz="2400" dirty="0" smtClean="0"/>
              <a:t>mutual information</a:t>
            </a:r>
          </a:p>
          <a:p>
            <a:pPr lvl="2"/>
            <a:r>
              <a:rPr lang="en-US" sz="2400" dirty="0" smtClean="0"/>
              <a:t>log</a:t>
            </a:r>
            <a:r>
              <a:rPr lang="en-US" sz="2400" dirty="0"/>
              <a:t>-</a:t>
            </a:r>
            <a:r>
              <a:rPr lang="en-US" sz="2400" dirty="0" smtClean="0"/>
              <a:t>likelihood ratio </a:t>
            </a:r>
            <a:r>
              <a:rPr lang="en-US" sz="2400" dirty="0"/>
              <a:t>(</a:t>
            </a:r>
            <a:r>
              <a:rPr lang="en-US" sz="2400" dirty="0" smtClean="0"/>
              <a:t>LLR)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  Dunning (1993), Lin and </a:t>
            </a:r>
            <a:r>
              <a:rPr lang="en-US" sz="1800" dirty="0" err="1" smtClean="0">
                <a:solidFill>
                  <a:schemeClr val="bg1">
                    <a:lumMod val="50000"/>
                  </a:schemeClr>
                </a:solidFill>
              </a:rPr>
              <a:t>Hovy</a:t>
            </a:r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 (2000)</a:t>
            </a:r>
            <a:endParaRPr lang="en-US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971641"/>
              </p:ext>
            </p:extLst>
          </p:nvPr>
        </p:nvGraphicFramePr>
        <p:xfrm>
          <a:off x="2237317" y="3733800"/>
          <a:ext cx="294428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name="Equation" r:id="rId3" imgW="1358900" imgH="228600" progId="Equation.3">
                  <p:embed/>
                </p:oleObj>
              </mc:Choice>
              <mc:Fallback>
                <p:oleObj name="Equation" r:id="rId3" imgW="135890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37317" y="3733800"/>
                        <a:ext cx="2944283" cy="495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6386584"/>
              </p:ext>
            </p:extLst>
          </p:nvPr>
        </p:nvGraphicFramePr>
        <p:xfrm>
          <a:off x="2286000" y="5638800"/>
          <a:ext cx="4724400" cy="1028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Equation" r:id="rId5" imgW="2451100" imgH="533400" progId="Equation.3">
                  <p:embed/>
                </p:oleObj>
              </mc:Choice>
              <mc:Fallback>
                <p:oleObj name="Equation" r:id="rId5" imgW="2451100" imgH="533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6000" y="5638800"/>
                        <a:ext cx="4724400" cy="1028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200400" y="1143000"/>
            <a:ext cx="558488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H. P.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Luhn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. 1958. The Automatic Creation of Literature Abstracts.</a:t>
            </a:r>
          </a:p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IBM Journal of Research and Development. 2:2, 159-165. 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162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opic signature-based content selection with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03400"/>
            <a:ext cx="8686800" cy="4445000"/>
          </a:xfrm>
        </p:spPr>
        <p:txBody>
          <a:bodyPr/>
          <a:lstStyle/>
          <a:p>
            <a:r>
              <a:rPr lang="en-US" sz="2800" dirty="0" smtClean="0"/>
              <a:t>choose words that are informative either </a:t>
            </a:r>
          </a:p>
          <a:p>
            <a:pPr lvl="1"/>
            <a:r>
              <a:rPr lang="en-US" sz="2400" dirty="0" smtClean="0"/>
              <a:t>by log</a:t>
            </a:r>
            <a:r>
              <a:rPr lang="en-US" sz="2400" dirty="0"/>
              <a:t>-likelihood ratio (LLR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or by appearing in the query</a:t>
            </a:r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  <a:p>
            <a:pPr lvl="1"/>
            <a:endParaRPr lang="en-US" sz="2400" dirty="0" smtClean="0"/>
          </a:p>
          <a:p>
            <a:r>
              <a:rPr lang="en-US" sz="2800" dirty="0" smtClean="0"/>
              <a:t>Weigh a sentence (or window) by weight of its words: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48200" y="1143000"/>
            <a:ext cx="3781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Conroy, Schlesinger, and O’Leary 2006</a:t>
            </a:r>
            <a:endParaRPr lang="en-US" sz="1800" dirty="0">
              <a:latin typeface="+mn-lt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345418"/>
              </p:ext>
            </p:extLst>
          </p:nvPr>
        </p:nvGraphicFramePr>
        <p:xfrm>
          <a:off x="1676400" y="3352800"/>
          <a:ext cx="4724400" cy="156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Equation" r:id="rId3" imgW="2451100" imgH="812800" progId="Equation.3">
                  <p:embed/>
                </p:oleObj>
              </mc:Choice>
              <mc:Fallback>
                <p:oleObj name="Equation" r:id="rId3" imgW="2451100" imgH="812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6400" y="3352800"/>
                        <a:ext cx="4724400" cy="1566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1917590"/>
              </p:ext>
            </p:extLst>
          </p:nvPr>
        </p:nvGraphicFramePr>
        <p:xfrm>
          <a:off x="1905000" y="5715000"/>
          <a:ext cx="3397250" cy="861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2" name="Equation" r:id="rId5" imgW="1752600" imgH="444500" progId="Equation.3">
                  <p:embed/>
                </p:oleObj>
              </mc:Choice>
              <mc:Fallback>
                <p:oleObj name="Equation" r:id="rId5" imgW="1752600" imgH="444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05000" y="5715000"/>
                        <a:ext cx="3397250" cy="8614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140937" y="3733800"/>
            <a:ext cx="2003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latin typeface="+mn-lt"/>
              </a:rPr>
              <a:t>(could learn more complex weights)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520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52400"/>
            <a:ext cx="7391400" cy="990600"/>
          </a:xfrm>
        </p:spPr>
        <p:txBody>
          <a:bodyPr/>
          <a:lstStyle/>
          <a:p>
            <a:r>
              <a:rPr lang="en-US" dirty="0" smtClean="0"/>
              <a:t>Supervised content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4572000" cy="4445000"/>
          </a:xfrm>
        </p:spPr>
        <p:txBody>
          <a:bodyPr/>
          <a:lstStyle/>
          <a:p>
            <a:r>
              <a:rPr lang="en-US" dirty="0" smtClean="0"/>
              <a:t>Given: </a:t>
            </a:r>
          </a:p>
          <a:p>
            <a:pPr lvl="1"/>
            <a:r>
              <a:rPr lang="en-US" dirty="0" smtClean="0"/>
              <a:t>a labeled training set of good summaries for each document</a:t>
            </a:r>
          </a:p>
          <a:p>
            <a:r>
              <a:rPr lang="en-US" dirty="0" smtClean="0"/>
              <a:t>Align:</a:t>
            </a:r>
          </a:p>
          <a:p>
            <a:pPr lvl="1"/>
            <a:r>
              <a:rPr lang="en-US" dirty="0" smtClean="0"/>
              <a:t>the sentences in the document with sentences in the summary</a:t>
            </a:r>
          </a:p>
          <a:p>
            <a:r>
              <a:rPr lang="en-US" dirty="0" smtClean="0"/>
              <a:t>Extract features</a:t>
            </a:r>
          </a:p>
          <a:p>
            <a:pPr lvl="1"/>
            <a:r>
              <a:rPr lang="en-US" dirty="0" smtClean="0"/>
              <a:t>position (first sentence?) </a:t>
            </a:r>
          </a:p>
          <a:p>
            <a:pPr lvl="1"/>
            <a:r>
              <a:rPr lang="en-US" dirty="0" smtClean="0"/>
              <a:t>length of sentence</a:t>
            </a:r>
            <a:endParaRPr lang="en-US" dirty="0"/>
          </a:p>
          <a:p>
            <a:pPr lvl="1"/>
            <a:r>
              <a:rPr lang="en-US" dirty="0" smtClean="0"/>
              <a:t>word </a:t>
            </a:r>
            <a:r>
              <a:rPr lang="en-US" dirty="0" err="1" smtClean="0"/>
              <a:t>informativeness</a:t>
            </a:r>
            <a:r>
              <a:rPr lang="en-US" dirty="0" smtClean="0"/>
              <a:t>, cue phrases</a:t>
            </a:r>
            <a:endParaRPr lang="en-US" dirty="0"/>
          </a:p>
          <a:p>
            <a:pPr lvl="1"/>
            <a:r>
              <a:rPr lang="en-US" dirty="0" smtClean="0"/>
              <a:t>cohesion</a:t>
            </a:r>
          </a:p>
          <a:p>
            <a:r>
              <a:rPr lang="en-US" dirty="0" smtClean="0"/>
              <a:t>Train</a:t>
            </a:r>
          </a:p>
          <a:p>
            <a:pPr lvl="1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953000" y="1752600"/>
            <a:ext cx="4114800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r>
              <a:rPr lang="en-US" dirty="0" smtClean="0"/>
              <a:t>Problems:</a:t>
            </a:r>
          </a:p>
          <a:p>
            <a:pPr lvl="1"/>
            <a:r>
              <a:rPr lang="en-US" dirty="0" smtClean="0"/>
              <a:t>hard to get labeled training data</a:t>
            </a:r>
          </a:p>
          <a:p>
            <a:pPr lvl="1"/>
            <a:r>
              <a:rPr lang="en-US" dirty="0" smtClean="0"/>
              <a:t>alignment difficult</a:t>
            </a:r>
          </a:p>
          <a:p>
            <a:pPr lvl="1"/>
            <a:r>
              <a:rPr lang="en-US" dirty="0" smtClean="0"/>
              <a:t>performance not better than unsupervised algorithms</a:t>
            </a:r>
          </a:p>
          <a:p>
            <a:r>
              <a:rPr lang="en-US" dirty="0" smtClean="0"/>
              <a:t>So in practice: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</a:rPr>
              <a:t>Unsupervised content selection is more common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6248400"/>
            <a:ext cx="664708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2" indent="-342900">
              <a:buFont typeface="Arial"/>
              <a:buChar char="•"/>
            </a:pPr>
            <a:r>
              <a:rPr lang="en-US" sz="2000" dirty="0">
                <a:latin typeface="Calibri"/>
                <a:cs typeface="Calibri"/>
              </a:rPr>
              <a:t>a binary classifier (put sentence in summary</a:t>
            </a:r>
            <a:r>
              <a:rPr lang="en-US" sz="2000" dirty="0" smtClean="0">
                <a:latin typeface="Calibri"/>
                <a:cs typeface="Calibri"/>
              </a:rPr>
              <a:t>? yes or no)</a:t>
            </a:r>
            <a:endParaRPr lang="en-US" sz="2000" dirty="0">
              <a:latin typeface="Calibri"/>
              <a:cs typeface="Calibri"/>
            </a:endParaRPr>
          </a:p>
          <a:p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11857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572000" y="584200"/>
            <a:ext cx="3890964" cy="1828800"/>
          </a:xfrm>
        </p:spPr>
        <p:txBody>
          <a:bodyPr/>
          <a:lstStyle/>
          <a:p>
            <a:r>
              <a:rPr lang="en-US" dirty="0">
                <a:latin typeface="Calibri (Headings)"/>
                <a:cs typeface="Calibri (Headings)"/>
              </a:rPr>
              <a:t>Question Answering</a:t>
            </a:r>
            <a:endParaRPr lang="en-US" dirty="0">
              <a:latin typeface="Lucida Sans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3505200"/>
            <a:ext cx="5029200" cy="27432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ea typeface="ＭＳ Ｐゴシック" charset="0"/>
                <a:cs typeface="Calibri (Headings)"/>
              </a:rPr>
              <a:t>Generating Snippets and other Single-Document Answers</a:t>
            </a:r>
            <a:endParaRPr lang="en-US" sz="3200" dirty="0">
              <a:latin typeface="Calibri (Headings)"/>
              <a:ea typeface="ＭＳ Ｐゴシック" charset="0"/>
              <a:cs typeface="Calibri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6846480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LP3x4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NLP3x4-jurafsky.potx</Template>
  <TotalTime>8961</TotalTime>
  <Words>309</Words>
  <Application>Microsoft Office PowerPoint</Application>
  <PresentationFormat>On-screen Show (4:3)</PresentationFormat>
  <Paragraphs>60</Paragraphs>
  <Slides>8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NLP3x4-jurafsky</vt:lpstr>
      <vt:lpstr>Equation</vt:lpstr>
      <vt:lpstr>Question Answering</vt:lpstr>
      <vt:lpstr>Snippets: query-focused summaries</vt:lpstr>
      <vt:lpstr>Summarization: Three Stages</vt:lpstr>
      <vt:lpstr>Basic Summarization Algorithm</vt:lpstr>
      <vt:lpstr>Unsupervised content selection</vt:lpstr>
      <vt:lpstr>Topic signature-based content selection with queries</vt:lpstr>
      <vt:lpstr>Supervised content selection</vt:lpstr>
      <vt:lpstr>Question Answering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aotimme</cp:lastModifiedBy>
  <cp:revision>174</cp:revision>
  <cp:lastPrinted>2009-04-20T16:46:08Z</cp:lastPrinted>
  <dcterms:created xsi:type="dcterms:W3CDTF">2010-04-19T15:31:24Z</dcterms:created>
  <dcterms:modified xsi:type="dcterms:W3CDTF">2012-04-26T20:51:08Z</dcterms:modified>
</cp:coreProperties>
</file>