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6"/>
  </p:notesMasterIdLst>
  <p:handoutMasterIdLst>
    <p:handoutMasterId r:id="rId7"/>
  </p:handoutMasterIdLst>
  <p:sldIdLst>
    <p:sldId id="438" r:id="rId2"/>
    <p:sldId id="440" r:id="rId3"/>
    <p:sldId id="441" r:id="rId4"/>
    <p:sldId id="439" r:id="rId5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06" autoAdjust="0"/>
    <p:restoredTop sz="86867" autoAdjust="0"/>
  </p:normalViewPr>
  <p:slideViewPr>
    <p:cSldViewPr>
      <p:cViewPr varScale="1">
        <p:scale>
          <a:sx n="64" d="100"/>
          <a:sy n="64" d="100"/>
        </p:scale>
        <p:origin x="-13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 sz="3600">
                <a:solidFill>
                  <a:srgbClr val="A5002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260136" y="304800"/>
            <a:ext cx="3473664" cy="625591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81000"/>
            <a:ext cx="2114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7772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7772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274316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6273800"/>
            <a:ext cx="4572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38100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752600"/>
            <a:ext cx="38100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7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7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05000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3124201"/>
            <a:ext cx="3008313" cy="30019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391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261358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261358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273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5195" y="304800"/>
            <a:ext cx="1059656" cy="106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23" y="11667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77800"/>
            <a:ext cx="4800600" cy="18288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Question Answering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2413000"/>
            <a:ext cx="4572000" cy="1609344"/>
          </a:xfrm>
        </p:spPr>
        <p:txBody>
          <a:bodyPr/>
          <a:lstStyle/>
          <a:p>
            <a:r>
              <a:rPr lang="en-US" sz="3600" dirty="0" smtClean="0">
                <a:solidFill>
                  <a:srgbClr val="A4001D"/>
                </a:solidFill>
                <a:ea typeface="ＭＳ Ｐゴシック" charset="0"/>
                <a:cs typeface="Calibri"/>
              </a:rPr>
              <a:t>Evaluating Summaries: ROUGE</a:t>
            </a:r>
            <a:endParaRPr lang="en-US" sz="3600" dirty="0">
              <a:solidFill>
                <a:srgbClr val="A4001D"/>
              </a:solidFill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473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ROUGE (Recall </a:t>
            </a:r>
            <a:r>
              <a:rPr lang="en-US" dirty="0" smtClean="0"/>
              <a:t>Oriented Understudy </a:t>
            </a:r>
            <a:r>
              <a:rPr lang="en-US" dirty="0"/>
              <a:t>for </a:t>
            </a:r>
            <a:r>
              <a:rPr lang="en-US" dirty="0" err="1"/>
              <a:t>Gisting</a:t>
            </a:r>
            <a:r>
              <a:rPr lang="en-US" dirty="0"/>
              <a:t> </a:t>
            </a:r>
            <a:r>
              <a:rPr lang="en-US" dirty="0" smtClean="0"/>
              <a:t>Evaluation)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Intrinsic metric for automatically evaluating summaries</a:t>
            </a:r>
          </a:p>
          <a:p>
            <a:pPr lvl="1"/>
            <a:r>
              <a:rPr lang="en-US" dirty="0" smtClean="0"/>
              <a:t>Based on BLEU (a metric used for machine translation)</a:t>
            </a:r>
          </a:p>
          <a:p>
            <a:pPr lvl="1"/>
            <a:r>
              <a:rPr lang="en-US" dirty="0" smtClean="0"/>
              <a:t>Not as good as human evaluation (“Did this answer the user’s question?”)</a:t>
            </a:r>
          </a:p>
          <a:p>
            <a:pPr lvl="1"/>
            <a:r>
              <a:rPr lang="en-US" dirty="0" smtClean="0"/>
              <a:t>But much more convenient</a:t>
            </a:r>
          </a:p>
          <a:p>
            <a:r>
              <a:rPr lang="en-US" dirty="0" smtClean="0"/>
              <a:t>Given a document D, and an automatic summary X: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Have N humans produce a set of reference summaries  of 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Run system, giving automatic summary 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What percentage of the bigrams from the reference summaries appear in X?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1066800"/>
            <a:ext cx="228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Lin and </a:t>
            </a:r>
            <a:r>
              <a:rPr lang="en-US" sz="1800" dirty="0" err="1" smtClean="0"/>
              <a:t>Hovy</a:t>
            </a:r>
            <a:r>
              <a:rPr lang="en-US" sz="1800" dirty="0" smtClean="0"/>
              <a:t> 2003</a:t>
            </a:r>
            <a:endParaRPr lang="en-US" sz="1800" dirty="0">
              <a:latin typeface="+mn-lt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872371"/>
              </p:ext>
            </p:extLst>
          </p:nvPr>
        </p:nvGraphicFramePr>
        <p:xfrm>
          <a:off x="990600" y="5410200"/>
          <a:ext cx="716021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3" imgW="3911600" imgH="749300" progId="Equation.3">
                  <p:embed/>
                </p:oleObj>
              </mc:Choice>
              <mc:Fallback>
                <p:oleObj name="Equation" r:id="rId3" imgW="3911600" imgH="749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5410200"/>
                        <a:ext cx="7160217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497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ROUGE example:</a:t>
            </a:r>
            <a:br>
              <a:rPr lang="en-US" dirty="0" smtClean="0"/>
            </a:br>
            <a:r>
              <a:rPr lang="en-US" dirty="0" smtClean="0"/>
              <a:t>Q: “What is water spinach?”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839200" cy="3987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Human 1: Water spinach is a green leafy vegetable grown in the tropics.</a:t>
            </a:r>
          </a:p>
          <a:p>
            <a:pPr marL="0" indent="0">
              <a:buNone/>
            </a:pPr>
            <a:r>
              <a:rPr lang="en-US" dirty="0" smtClean="0"/>
              <a:t>Human 2:  Water spinach is a semi-aquatic tropical plant grown as a vegetable.</a:t>
            </a:r>
          </a:p>
          <a:p>
            <a:pPr marL="0" indent="0">
              <a:buNone/>
            </a:pPr>
            <a:r>
              <a:rPr lang="en-US" dirty="0" smtClean="0"/>
              <a:t>Human 3: Water spinach is a commonly eaten leaf vegetable of Asia.</a:t>
            </a:r>
          </a:p>
          <a:p>
            <a:endParaRPr lang="en-US" dirty="0"/>
          </a:p>
          <a:p>
            <a:r>
              <a:rPr lang="en-US" dirty="0" smtClean="0"/>
              <a:t>System answer: Water spinach is a leaf vegetable commonly eaten in tropical areas of Asia.</a:t>
            </a:r>
          </a:p>
          <a:p>
            <a:endParaRPr lang="en-US" dirty="0"/>
          </a:p>
          <a:p>
            <a:r>
              <a:rPr lang="en-US" dirty="0" smtClean="0"/>
              <a:t>ROUGE-2  =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59314" y="6106180"/>
            <a:ext cx="159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10 + 9 + 9</a:t>
            </a:r>
            <a:endParaRPr lang="en-US" sz="2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800" y="5699781"/>
            <a:ext cx="141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3 + 3 + 6</a:t>
            </a:r>
            <a:endParaRPr lang="en-US" sz="2800" dirty="0">
              <a:latin typeface="+mn-lt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895600" y="6156981"/>
            <a:ext cx="15240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724400" y="5928381"/>
            <a:ext cx="2107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= 12/28 = .43 </a:t>
            </a:r>
            <a:endParaRPr lang="en-US" sz="28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676400" y="1905000"/>
            <a:ext cx="1828800" cy="3810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600200" y="2743200"/>
            <a:ext cx="1828800" cy="3810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514600" y="1905000"/>
            <a:ext cx="1295400" cy="3048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667000" y="2743200"/>
            <a:ext cx="1143000" cy="3048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657600" y="2667000"/>
            <a:ext cx="381000" cy="3810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581400" y="1905000"/>
            <a:ext cx="381000" cy="3810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752600" y="3505200"/>
            <a:ext cx="1828800" cy="3810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819400" y="3505200"/>
            <a:ext cx="1143000" cy="3048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581400" y="3505200"/>
            <a:ext cx="381000" cy="3810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038600" y="3429000"/>
            <a:ext cx="2057400" cy="3810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172200" y="3429000"/>
            <a:ext cx="1752600" cy="3810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772400" y="3505200"/>
            <a:ext cx="1143000" cy="304800"/>
          </a:xfrm>
          <a:prstGeom prst="rect">
            <a:avLst/>
          </a:prstGeom>
          <a:solidFill>
            <a:srgbClr val="FFFF00">
              <a:alpha val="39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77800"/>
            <a:ext cx="4800600" cy="18288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Question Answering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2413000"/>
            <a:ext cx="4572000" cy="1609344"/>
          </a:xfrm>
        </p:spPr>
        <p:txBody>
          <a:bodyPr/>
          <a:lstStyle/>
          <a:p>
            <a:r>
              <a:rPr lang="en-US" sz="3600" dirty="0" smtClean="0">
                <a:solidFill>
                  <a:srgbClr val="A4001D"/>
                </a:solidFill>
                <a:ea typeface="ＭＳ Ｐゴシック" charset="0"/>
                <a:cs typeface="Calibri"/>
              </a:rPr>
              <a:t>Evaluating Summaries: ROUGE</a:t>
            </a:r>
            <a:endParaRPr lang="en-US" sz="3600" dirty="0">
              <a:solidFill>
                <a:srgbClr val="A4001D"/>
              </a:solidFill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960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3x4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NLP3x4-jurafsky.potx</Template>
  <TotalTime>8961</TotalTime>
  <Words>188</Words>
  <Application>Microsoft Office PowerPoint</Application>
  <PresentationFormat>On-screen Show (4:3)</PresentationFormat>
  <Paragraphs>29</Paragraphs>
  <Slides>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NLP3x4-jurafsky</vt:lpstr>
      <vt:lpstr>Equation</vt:lpstr>
      <vt:lpstr>Question Answering</vt:lpstr>
      <vt:lpstr>ROUGE (Recall Oriented Understudy for Gisting Evaluation) </vt:lpstr>
      <vt:lpstr>A ROUGE example: Q: “What is water spinach?”</vt:lpstr>
      <vt:lpstr>Question Answering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aotimme</cp:lastModifiedBy>
  <cp:revision>174</cp:revision>
  <cp:lastPrinted>2009-04-20T16:46:08Z</cp:lastPrinted>
  <dcterms:created xsi:type="dcterms:W3CDTF">2010-04-19T15:31:24Z</dcterms:created>
  <dcterms:modified xsi:type="dcterms:W3CDTF">2012-04-26T20:51:47Z</dcterms:modified>
</cp:coreProperties>
</file>