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401" r:id="rId2"/>
    <p:sldId id="442" r:id="rId3"/>
    <p:sldId id="443" r:id="rId4"/>
    <p:sldId id="445" r:id="rId5"/>
    <p:sldId id="444" r:id="rId6"/>
    <p:sldId id="403" r:id="rId7"/>
    <p:sldId id="447" r:id="rId8"/>
    <p:sldId id="404" r:id="rId9"/>
    <p:sldId id="436" r:id="rId10"/>
    <p:sldId id="405" r:id="rId11"/>
    <p:sldId id="411" r:id="rId12"/>
    <p:sldId id="412" r:id="rId13"/>
    <p:sldId id="413" r:id="rId14"/>
    <p:sldId id="448" r:id="rId15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4316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4572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6135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6135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Complex Questions:  Summarizing Multiple Documents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40734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Chronological ordering:</a:t>
            </a:r>
          </a:p>
          <a:p>
            <a:pPr lvl="1"/>
            <a:r>
              <a:rPr lang="en-US" dirty="0" smtClean="0"/>
              <a:t>Order sentences by the date of the document (for summarizing news)..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Barzilay</a:t>
            </a:r>
            <a:r>
              <a:rPr lang="en-US" dirty="0" smtClean="0"/>
              <a:t>, </a:t>
            </a:r>
            <a:r>
              <a:rPr lang="en-US" dirty="0" err="1"/>
              <a:t>Elhadad</a:t>
            </a:r>
            <a:r>
              <a:rPr lang="en-US" dirty="0"/>
              <a:t>, </a:t>
            </a:r>
            <a:r>
              <a:rPr lang="en-US" dirty="0" smtClean="0"/>
              <a:t>and </a:t>
            </a:r>
            <a:r>
              <a:rPr lang="en-US" dirty="0" err="1" smtClean="0"/>
              <a:t>McKeown</a:t>
            </a:r>
            <a:r>
              <a:rPr lang="en-US" dirty="0" smtClean="0"/>
              <a:t> 2002)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Coherence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Choose orderings that make neighboring sentences similar (by cosine).</a:t>
            </a:r>
          </a:p>
          <a:p>
            <a:pPr lvl="1"/>
            <a:r>
              <a:rPr lang="en-US" dirty="0" smtClean="0"/>
              <a:t>Choose orderings in which neighboring sentences discuss the same entity (</a:t>
            </a:r>
            <a:r>
              <a:rPr lang="en-US" dirty="0" err="1" smtClean="0"/>
              <a:t>Barzilay</a:t>
            </a:r>
            <a:r>
              <a:rPr lang="en-US" dirty="0" smtClean="0"/>
              <a:t> and </a:t>
            </a:r>
            <a:r>
              <a:rPr lang="en-US" dirty="0" err="1" smtClean="0"/>
              <a:t>Lapata</a:t>
            </a:r>
            <a:r>
              <a:rPr lang="en-US" dirty="0" smtClean="0"/>
              <a:t> 2007)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Topical ordering</a:t>
            </a:r>
          </a:p>
          <a:p>
            <a:pPr lvl="1"/>
            <a:r>
              <a:rPr lang="en-US" dirty="0" smtClean="0"/>
              <a:t>Learn the ordering of topics in the source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8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answering: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Information Extraction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534400" cy="4775200"/>
          </a:xfrm>
        </p:spPr>
        <p:txBody>
          <a:bodyPr/>
          <a:lstStyle/>
          <a:p>
            <a:r>
              <a:rPr lang="en-US" dirty="0" smtClean="0"/>
              <a:t>a good </a:t>
            </a:r>
            <a:r>
              <a:rPr lang="en-US" b="1" dirty="0" smtClean="0"/>
              <a:t>biography </a:t>
            </a:r>
            <a:r>
              <a:rPr lang="en-US" dirty="0" smtClean="0"/>
              <a:t>of a person contains:</a:t>
            </a:r>
          </a:p>
          <a:p>
            <a:pPr lvl="1"/>
            <a:r>
              <a:rPr lang="en-US" dirty="0" smtClean="0"/>
              <a:t>a person’s </a:t>
            </a:r>
            <a:r>
              <a:rPr lang="en-US" b="1" dirty="0" smtClean="0">
                <a:solidFill>
                  <a:srgbClr val="3366FF"/>
                </a:solidFill>
              </a:rPr>
              <a:t>birth/death, fame factor, education, nationality </a:t>
            </a:r>
            <a:r>
              <a:rPr lang="en-US" dirty="0" smtClean="0"/>
              <a:t>and so on</a:t>
            </a:r>
          </a:p>
          <a:p>
            <a:r>
              <a:rPr lang="en-US" dirty="0" smtClean="0"/>
              <a:t>a good </a:t>
            </a:r>
            <a:r>
              <a:rPr lang="en-US" b="1" dirty="0" smtClean="0"/>
              <a:t>definition </a:t>
            </a:r>
            <a:r>
              <a:rPr lang="en-US" dirty="0" smtClean="0"/>
              <a:t>contains: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genus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3366FF"/>
                </a:solidFill>
              </a:rPr>
              <a:t>hypernym</a:t>
            </a:r>
            <a:endParaRPr lang="en-US" b="1" dirty="0" smtClean="0">
              <a:solidFill>
                <a:srgbClr val="3366FF"/>
              </a:solidFill>
            </a:endParaRPr>
          </a:p>
          <a:p>
            <a:pPr lvl="2"/>
            <a:r>
              <a:rPr lang="en-US" i="1" dirty="0" smtClean="0"/>
              <a:t>The Hajj is a type of ritual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medical answer about </a:t>
            </a:r>
            <a:r>
              <a:rPr lang="en-US" b="1" dirty="0"/>
              <a:t>a</a:t>
            </a:r>
            <a:r>
              <a:rPr lang="en-US" b="1" dirty="0" smtClean="0"/>
              <a:t> drug’s use </a:t>
            </a:r>
            <a:r>
              <a:rPr lang="en-US" dirty="0" smtClean="0"/>
              <a:t>contains</a:t>
            </a:r>
            <a:r>
              <a:rPr lang="en-US" b="1" i="1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problem </a:t>
            </a:r>
            <a:r>
              <a:rPr lang="en-US" dirty="0" smtClean="0"/>
              <a:t>(the medical condition),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intervention </a:t>
            </a:r>
            <a:r>
              <a:rPr lang="en-US" dirty="0" smtClean="0"/>
              <a:t>(the drug or procedure), and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outcome</a:t>
            </a:r>
            <a:r>
              <a:rPr lang="en-US" b="1" dirty="0" smtClean="0"/>
              <a:t> </a:t>
            </a:r>
            <a:r>
              <a:rPr lang="en-US" dirty="0" smtClean="0"/>
              <a:t>(the result of the study)</a:t>
            </a:r>
            <a:r>
              <a:rPr lang="en-US" b="1" dirty="0" smtClean="0"/>
              <a:t>.</a:t>
            </a:r>
            <a:endParaRPr lang="en-US" b="1" i="1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0626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that should be in the answer for 3 kinds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006601"/>
            <a:ext cx="8877442" cy="4089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57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" y="2514600"/>
            <a:ext cx="9044178" cy="3140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96200" cy="1143000"/>
          </a:xfrm>
        </p:spPr>
        <p:txBody>
          <a:bodyPr/>
          <a:lstStyle/>
          <a:p>
            <a:r>
              <a:rPr lang="en-US" sz="3000" dirty="0"/>
              <a:t>Architecture for complex question answering: definition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5400" y="1143000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S. Blair-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Goldensohn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K.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McKeown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A.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Schlaikjer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. 2004. Answering Definition Questions: A Hybrid Approach</a:t>
            </a:r>
            <a:r>
              <a:rPr lang="en-US" sz="1400" dirty="0" smtClean="0">
                <a:latin typeface="+mn-lt"/>
              </a:rPr>
              <a:t>.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6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Answering Questions by Summarizing Multiple Documents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89966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7272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</a:t>
            </a:r>
            <a:r>
              <a:rPr lang="en-US" dirty="0"/>
              <a:t>is </a:t>
            </a:r>
            <a:r>
              <a:rPr lang="en-US" i="1" dirty="0" smtClean="0"/>
              <a:t>water spinach?</a:t>
            </a:r>
          </a:p>
          <a:p>
            <a:pPr marL="0" indent="0">
              <a:buNone/>
            </a:pPr>
            <a:r>
              <a:rPr lang="en-US" b="1" i="1" dirty="0" smtClean="0"/>
              <a:t>A: </a:t>
            </a:r>
            <a:r>
              <a:rPr lang="en-US" dirty="0" smtClean="0"/>
              <a:t>Water spinach (ipomoea </a:t>
            </a:r>
            <a:r>
              <a:rPr lang="en-US" dirty="0" err="1" smtClean="0"/>
              <a:t>aquatica</a:t>
            </a:r>
            <a:r>
              <a:rPr lang="en-US" dirty="0" smtClean="0"/>
              <a:t>) is a semi-aquatic leafy green plant with long hollow stems and spear- or heart-shaped leaves, widely grown throughout Asia as a leaf vegetable. The leaves and stems are often eaten stir-fried flavored with salt or in soups. Other common names include </a:t>
            </a:r>
            <a:r>
              <a:rPr lang="en-US" i="1" dirty="0" smtClean="0"/>
              <a:t>morning glory vegetable, </a:t>
            </a:r>
            <a:r>
              <a:rPr lang="en-US" i="1" dirty="0" err="1" smtClean="0"/>
              <a:t>kangkong</a:t>
            </a:r>
            <a:r>
              <a:rPr lang="en-US" i="1" dirty="0" smtClean="0"/>
              <a:t> </a:t>
            </a:r>
            <a:r>
              <a:rPr lang="en-US" dirty="0" smtClean="0"/>
              <a:t>(Malay), </a:t>
            </a:r>
            <a:r>
              <a:rPr lang="en-US" i="1" dirty="0" err="1" smtClean="0"/>
              <a:t>rau</a:t>
            </a:r>
            <a:r>
              <a:rPr lang="en-US" i="1" dirty="0" smtClean="0"/>
              <a:t> </a:t>
            </a:r>
            <a:r>
              <a:rPr lang="en-US" i="1" dirty="0" err="1" smtClean="0"/>
              <a:t>muong</a:t>
            </a:r>
            <a:r>
              <a:rPr lang="en-US" i="1" dirty="0" smtClean="0"/>
              <a:t> (Viet.), </a:t>
            </a:r>
            <a:r>
              <a:rPr lang="en-US" i="1" dirty="0" err="1" smtClean="0"/>
              <a:t>ong</a:t>
            </a:r>
            <a:r>
              <a:rPr lang="en-US" i="1" dirty="0" smtClean="0"/>
              <a:t> </a:t>
            </a:r>
            <a:r>
              <a:rPr lang="en-US" i="1" dirty="0" err="1" smtClean="0"/>
              <a:t>choi</a:t>
            </a:r>
            <a:r>
              <a:rPr lang="en-US" i="1" dirty="0" smtClean="0"/>
              <a:t> (Cant.), and </a:t>
            </a:r>
            <a:r>
              <a:rPr lang="en-US" i="1" dirty="0" err="1" smtClean="0"/>
              <a:t>kong</a:t>
            </a:r>
            <a:r>
              <a:rPr lang="en-US" i="1" dirty="0" smtClean="0"/>
              <a:t> </a:t>
            </a:r>
            <a:r>
              <a:rPr lang="en-US" i="1" dirty="0" err="1" smtClean="0"/>
              <a:t>xin</a:t>
            </a:r>
            <a:r>
              <a:rPr lang="en-US" i="1" dirty="0" smtClean="0"/>
              <a:t> </a:t>
            </a:r>
            <a:r>
              <a:rPr lang="en-US" i="1" dirty="0" err="1" smtClean="0"/>
              <a:t>cai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Mand</a:t>
            </a:r>
            <a:r>
              <a:rPr lang="en-US" dirty="0" smtClean="0"/>
              <a:t>.). It is not related to spinach, but is closely related to sweet potato and convolvulus</a:t>
            </a:r>
            <a:r>
              <a:rPr lang="en-US" sz="2800" dirty="0" smtClean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1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01800"/>
            <a:ext cx="7772400" cy="4445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Q: </a:t>
            </a:r>
            <a:r>
              <a:rPr lang="en-US" sz="2800" dirty="0" smtClean="0"/>
              <a:t>In children with an acute febrile illness, what is the efficacy of single medication therapy with acetaminophen or ibuprofen in reducing fever?</a:t>
            </a:r>
          </a:p>
          <a:p>
            <a:pPr marL="0" indent="0">
              <a:buNone/>
            </a:pPr>
            <a:r>
              <a:rPr lang="en-US" sz="2800" b="1" dirty="0" smtClean="0"/>
              <a:t>A: </a:t>
            </a:r>
            <a:r>
              <a:rPr lang="en-US" sz="2800" dirty="0" smtClean="0"/>
              <a:t>Ibuprofen provided greater temperature decrement and longer duration of </a:t>
            </a:r>
            <a:r>
              <a:rPr lang="en-US" sz="2800" dirty="0" err="1" smtClean="0"/>
              <a:t>antipyresis</a:t>
            </a:r>
            <a:r>
              <a:rPr lang="en-US" sz="2800" dirty="0" smtClean="0"/>
              <a:t> than acetaminophen when the two drugs were administered in approximately equal doses. (</a:t>
            </a:r>
            <a:r>
              <a:rPr lang="en-US" sz="2800" i="1" dirty="0" err="1" smtClean="0">
                <a:solidFill>
                  <a:schemeClr val="bg1">
                    <a:lumMod val="50000"/>
                  </a:schemeClr>
                </a:solidFill>
              </a:rPr>
              <a:t>PubMedID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</a:rPr>
              <a:t>: 1621668, Evidence Strength: 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295400"/>
            <a:ext cx="325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+mn-lt"/>
              </a:rPr>
              <a:t>Demner-</a:t>
            </a:r>
            <a:r>
              <a:rPr lang="en-US" sz="1800" dirty="0" err="1" smtClean="0">
                <a:latin typeface="+mn-lt"/>
              </a:rPr>
              <a:t>Fushman</a:t>
            </a:r>
            <a:r>
              <a:rPr lang="en-US" sz="1800" dirty="0" smtClean="0">
                <a:latin typeface="+mn-lt"/>
              </a:rPr>
              <a:t> and Lin (2007) 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3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complex </a:t>
            </a:r>
            <a:r>
              <a:rPr lang="en-US" dirty="0"/>
              <a:t>q</a:t>
            </a:r>
            <a:r>
              <a:rPr lang="en-US" dirty="0" smtClean="0"/>
              <a:t>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902200"/>
          </a:xfrm>
        </p:spPr>
        <p:txBody>
          <a:bodyPr/>
          <a:lstStyle/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is compost made and used for gardening (including different </a:t>
            </a:r>
            <a:r>
              <a:rPr lang="en-US" dirty="0"/>
              <a:t>types of compost, their uses, origins and </a:t>
            </a:r>
            <a:r>
              <a:rPr lang="en-US" dirty="0" smtClean="0"/>
              <a:t>beneﬁts)?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causes train wrecks and what can be </a:t>
            </a:r>
            <a:r>
              <a:rPr lang="en-US" dirty="0" smtClean="0"/>
              <a:t>done to </a:t>
            </a:r>
            <a:r>
              <a:rPr lang="en-US" dirty="0"/>
              <a:t>prevent them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Where have poachers endangered wildlife, what wildlife has been endangered and what steps have been taken to prevent poaching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has been the human toll in death or </a:t>
            </a:r>
            <a:r>
              <a:rPr lang="en-US" dirty="0" smtClean="0"/>
              <a:t>injury of </a:t>
            </a:r>
            <a:r>
              <a:rPr lang="en-US" dirty="0"/>
              <a:t>tropical storms in recent years?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6228" y="1552150"/>
            <a:ext cx="63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Modified from the DUC 2005 competition (</a:t>
            </a:r>
            <a:r>
              <a:rPr lang="en-US" sz="1800" dirty="0" err="1" smtClean="0">
                <a:latin typeface="+mn-lt"/>
              </a:rPr>
              <a:t>Hoa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Trang</a:t>
            </a:r>
            <a:r>
              <a:rPr lang="en-US" sz="1800" dirty="0" smtClean="0">
                <a:latin typeface="+mn-lt"/>
              </a:rPr>
              <a:t> Dang 2005)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36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696200" cy="990600"/>
          </a:xfrm>
        </p:spPr>
        <p:txBody>
          <a:bodyPr/>
          <a:lstStyle/>
          <a:p>
            <a:r>
              <a:rPr lang="en-US" sz="3000" dirty="0" smtClean="0"/>
              <a:t>Answering harder questions:</a:t>
            </a:r>
            <a:br>
              <a:rPr lang="en-US" sz="3000" dirty="0" smtClean="0"/>
            </a:br>
            <a:r>
              <a:rPr lang="en-US" sz="3000" dirty="0" smtClean="0"/>
              <a:t>Query</a:t>
            </a:r>
            <a:r>
              <a:rPr lang="en-US" sz="3000" dirty="0"/>
              <a:t>-focused </a:t>
            </a:r>
            <a:r>
              <a:rPr lang="en-US" sz="3000" dirty="0" smtClean="0"/>
              <a:t>multi-document summarization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The (bottom-up) snippet </a:t>
            </a:r>
            <a:r>
              <a:rPr lang="en-US" sz="2800" dirty="0"/>
              <a:t>method</a:t>
            </a:r>
          </a:p>
          <a:p>
            <a:pPr lvl="1"/>
            <a:r>
              <a:rPr lang="en-US" sz="2400" dirty="0" smtClean="0"/>
              <a:t>Find a set of relevant documents</a:t>
            </a:r>
          </a:p>
          <a:p>
            <a:pPr lvl="1"/>
            <a:r>
              <a:rPr lang="en-US" sz="2400" dirty="0" smtClean="0"/>
              <a:t>Extract informative sentences from the documents</a:t>
            </a:r>
          </a:p>
          <a:p>
            <a:pPr lvl="1"/>
            <a:r>
              <a:rPr lang="en-US" sz="2400" dirty="0" smtClean="0"/>
              <a:t>Order and modify the sentences into an answer</a:t>
            </a:r>
          </a:p>
          <a:p>
            <a:r>
              <a:rPr lang="en-US" sz="2800" dirty="0" smtClean="0"/>
              <a:t>The (top-down) information </a:t>
            </a:r>
            <a:r>
              <a:rPr lang="en-US" sz="2800" dirty="0"/>
              <a:t>extraction method</a:t>
            </a:r>
          </a:p>
          <a:p>
            <a:pPr lvl="1"/>
            <a:r>
              <a:rPr lang="en-US" sz="2400" dirty="0"/>
              <a:t>build specific answerers for different question types:</a:t>
            </a:r>
          </a:p>
          <a:p>
            <a:pPr lvl="2"/>
            <a:r>
              <a:rPr lang="en-US" sz="2400" dirty="0" smtClean="0"/>
              <a:t>definition questions</a:t>
            </a:r>
          </a:p>
          <a:p>
            <a:pPr lvl="2"/>
            <a:r>
              <a:rPr lang="en-US" sz="2400" dirty="0" smtClean="0"/>
              <a:t>biography questions </a:t>
            </a:r>
          </a:p>
          <a:p>
            <a:pPr lvl="2"/>
            <a:r>
              <a:rPr lang="en-US" sz="2400" dirty="0" smtClean="0"/>
              <a:t>certain medical questions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Query-Focused Multi-Document 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76400"/>
            <a:ext cx="857477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391400" cy="990600"/>
          </a:xfrm>
        </p:spPr>
        <p:txBody>
          <a:bodyPr/>
          <a:lstStyle/>
          <a:p>
            <a:r>
              <a:rPr lang="en-US" dirty="0" smtClean="0"/>
              <a:t>Simplifying sentences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78215"/>
              </p:ext>
            </p:extLst>
          </p:nvPr>
        </p:nvGraphicFramePr>
        <p:xfrm>
          <a:off x="457200" y="2758440"/>
          <a:ext cx="8534400" cy="34137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2004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appositives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Rajam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 an artist who was living at the time in Philadelphia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found the inspiration in the back of city magazines.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attribution</a:t>
                      </a:r>
                      <a:r>
                        <a:rPr lang="en-US" sz="2400" b="1" baseline="0" dirty="0" smtClean="0"/>
                        <a:t> clauses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Rebels agreed to talks with government officials, 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international observers said Tuesday.</a:t>
                      </a:r>
                      <a:endParaRPr lang="en-US" sz="20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PPs </a:t>
                      </a:r>
                    </a:p>
                    <a:p>
                      <a:r>
                        <a:rPr lang="en-US" sz="2400" b="1" dirty="0" smtClean="0"/>
                        <a:t>without named</a:t>
                      </a:r>
                      <a:r>
                        <a:rPr lang="en-US" sz="2400" b="1" baseline="0" dirty="0" smtClean="0"/>
                        <a:t> </a:t>
                      </a:r>
                      <a:r>
                        <a:rPr lang="en-US" sz="2400" b="1" dirty="0" smtClean="0"/>
                        <a:t>entities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commercial fishing restrictions in Washington will not be lifted unless the salmon population increases [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 to a sustainable numbe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r]]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initial adverbials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example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other hand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 matter of fact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US" sz="2000" b="0" i="0" u="none" strike="sng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this point</a:t>
                      </a: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52115" y="1143000"/>
            <a:ext cx="635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Zajic</a:t>
            </a:r>
            <a:r>
              <a:rPr lang="en-US" sz="1800" dirty="0" smtClean="0">
                <a:latin typeface="+mn-lt"/>
              </a:rPr>
              <a:t> et al. (2007), Conroy et al. (2006), </a:t>
            </a:r>
            <a:r>
              <a:rPr lang="en-US" sz="1800" dirty="0" err="1" smtClean="0">
                <a:latin typeface="+mn-lt"/>
              </a:rPr>
              <a:t>Vanderwende</a:t>
            </a:r>
            <a:r>
              <a:rPr lang="en-US" sz="1800" dirty="0" smtClean="0">
                <a:latin typeface="+mn-lt"/>
              </a:rPr>
              <a:t> et al. (2007)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714" y="1832429"/>
            <a:ext cx="8525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Simplest method: parse sentences, use rules to decide which modifiers to prune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(more recently a wide variety of machine-learning methods)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825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391400" cy="990600"/>
          </a:xfrm>
        </p:spPr>
        <p:txBody>
          <a:bodyPr/>
          <a:lstStyle/>
          <a:p>
            <a:r>
              <a:rPr lang="en-US" dirty="0" smtClean="0"/>
              <a:t>Maximal Marginal Relevance (MMR)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749800"/>
          </a:xfrm>
        </p:spPr>
        <p:txBody>
          <a:bodyPr/>
          <a:lstStyle/>
          <a:p>
            <a:r>
              <a:rPr lang="en-US" dirty="0" smtClean="0"/>
              <a:t>An iterative method for content selection from multiple documents</a:t>
            </a:r>
          </a:p>
          <a:p>
            <a:r>
              <a:rPr lang="en-US" dirty="0" smtClean="0"/>
              <a:t>Iteratively (greedily) choose the best sentence to insert in the summary/answer so far: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Relevant</a:t>
            </a:r>
            <a:r>
              <a:rPr lang="en-US" sz="2400" dirty="0" smtClean="0"/>
              <a:t>:  Maximally relevant to the user’s query</a:t>
            </a:r>
          </a:p>
          <a:p>
            <a:pPr lvl="2"/>
            <a:r>
              <a:rPr lang="en-US" sz="2400" dirty="0" smtClean="0"/>
              <a:t>high cosine similarity to the query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Novel</a:t>
            </a:r>
            <a:r>
              <a:rPr lang="en-US" sz="2400" dirty="0" smtClean="0"/>
              <a:t>:  Minimally redundant with the summary/answer so far</a:t>
            </a:r>
          </a:p>
          <a:p>
            <a:pPr lvl="2"/>
            <a:r>
              <a:rPr lang="en-US" sz="2400" dirty="0" smtClean="0"/>
              <a:t>low cosine similarity to the summary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Stop when desired length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32605"/>
              </p:ext>
            </p:extLst>
          </p:nvPr>
        </p:nvGraphicFramePr>
        <p:xfrm>
          <a:off x="1371600" y="5334000"/>
          <a:ext cx="6481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3" imgW="3060700" imgH="215900" progId="Equation.3">
                  <p:embed/>
                </p:oleObj>
              </mc:Choice>
              <mc:Fallback>
                <p:oleObj name="Equation" r:id="rId3" imgW="3060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5334000"/>
                        <a:ext cx="648176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10668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Jaime </a:t>
            </a:r>
            <a:r>
              <a:rPr lang="en-US" sz="1400" dirty="0" err="1">
                <a:latin typeface="+mn-lt"/>
              </a:rPr>
              <a:t>Carbonell</a:t>
            </a:r>
            <a:r>
              <a:rPr lang="en-US" sz="1400" dirty="0">
                <a:latin typeface="+mn-lt"/>
              </a:rPr>
              <a:t> and Jade Goldstein, The Use of MMR, Diversity-based </a:t>
            </a:r>
            <a:r>
              <a:rPr lang="en-US" sz="1400" dirty="0" err="1">
                <a:latin typeface="+mn-lt"/>
              </a:rPr>
              <a:t>Reranking</a:t>
            </a:r>
            <a:r>
              <a:rPr lang="en-US" sz="1400" dirty="0">
                <a:latin typeface="+mn-lt"/>
              </a:rPr>
              <a:t> for Reordering Documents and Producing Summaries, SIGIR-98</a:t>
            </a:r>
          </a:p>
        </p:txBody>
      </p:sp>
    </p:spTree>
    <p:extLst>
      <p:ext uri="{BB962C8B-B14F-4D97-AF65-F5344CB8AC3E}">
        <p14:creationId xmlns:p14="http://schemas.microsoft.com/office/powerpoint/2010/main" val="15710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477000" cy="990600"/>
          </a:xfrm>
        </p:spPr>
        <p:txBody>
          <a:bodyPr/>
          <a:lstStyle/>
          <a:p>
            <a:r>
              <a:rPr lang="en-US" dirty="0" smtClean="0"/>
              <a:t>LLR+MMR:  Choosing informative yet non-redundant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One of many ways to combine the intuitions of LLR and MMR:</a:t>
            </a:r>
            <a:br>
              <a:rPr lang="en-US" sz="2800" dirty="0" smtClean="0"/>
            </a:b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Score each sentence based on LLR</a:t>
            </a:r>
            <a:r>
              <a:rPr lang="en-US" sz="2800" dirty="0"/>
              <a:t> </a:t>
            </a:r>
            <a:r>
              <a:rPr lang="en-US" sz="2800" dirty="0" smtClean="0"/>
              <a:t>(including query words)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Include the sentence with highest score in the summary.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Iteratively add into the summary high-scoring sentences that are not redundant with summary so far.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NLP3x4-jurafsky.potx</Template>
  <TotalTime>8961</TotalTime>
  <Words>756</Words>
  <Application>Microsoft Office PowerPoint</Application>
  <PresentationFormat>On-screen Show (4:3)</PresentationFormat>
  <Paragraphs>89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NLP3x4-jurafsky</vt:lpstr>
      <vt:lpstr>Equation</vt:lpstr>
      <vt:lpstr>Question Answering</vt:lpstr>
      <vt:lpstr>Definition questions</vt:lpstr>
      <vt:lpstr>Medical questions</vt:lpstr>
      <vt:lpstr>Other complex questions</vt:lpstr>
      <vt:lpstr>Answering harder questions: Query-focused multi-document summarization</vt:lpstr>
      <vt:lpstr>Query-Focused Multi-Document Summarization</vt:lpstr>
      <vt:lpstr>Simplifying sentences</vt:lpstr>
      <vt:lpstr>Maximal Marginal Relevance (MMR)</vt:lpstr>
      <vt:lpstr>LLR+MMR:  Choosing informative yet non-redundant sentences</vt:lpstr>
      <vt:lpstr>Information Ordering</vt:lpstr>
      <vt:lpstr>Domain-specific answering: The Information Extraction method</vt:lpstr>
      <vt:lpstr>Information that should be in the answer for 3 kinds of questions</vt:lpstr>
      <vt:lpstr>Architecture for complex question answering: definition questions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174</cp:revision>
  <cp:lastPrinted>2009-04-20T16:46:08Z</cp:lastPrinted>
  <dcterms:created xsi:type="dcterms:W3CDTF">2010-04-19T15:31:24Z</dcterms:created>
  <dcterms:modified xsi:type="dcterms:W3CDTF">2012-04-26T20:52:35Z</dcterms:modified>
</cp:coreProperties>
</file>