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452" r:id="rId2"/>
    <p:sldId id="405" r:id="rId3"/>
    <p:sldId id="406" r:id="rId4"/>
    <p:sldId id="442" r:id="rId5"/>
    <p:sldId id="444" r:id="rId6"/>
    <p:sldId id="408" r:id="rId7"/>
    <p:sldId id="409" r:id="rId8"/>
    <p:sldId id="411" r:id="rId9"/>
    <p:sldId id="412" r:id="rId10"/>
    <p:sldId id="413" r:id="rId11"/>
    <p:sldId id="415" r:id="rId12"/>
    <p:sldId id="451" r:id="rId13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06" autoAdjust="0"/>
    <p:restoredTop sz="86867" autoAdjust="0"/>
  </p:normalViewPr>
  <p:slideViewPr>
    <p:cSldViewPr>
      <p:cViewPr varScale="1">
        <p:scale>
          <a:sx n="104" d="100"/>
          <a:sy n="104" d="100"/>
        </p:scale>
        <p:origin x="-192" y="-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4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4" Type="http://schemas.openxmlformats.org/officeDocument/2006/relationships/slide" Target="slides/slide6.xml"/><Relationship Id="rId5" Type="http://schemas.openxmlformats.org/officeDocument/2006/relationships/slide" Target="slides/slide7.xml"/><Relationship Id="rId1" Type="http://schemas.openxmlformats.org/officeDocument/2006/relationships/slide" Target="slides/slide3.xml"/><Relationship Id="rId2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10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7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8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486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cont.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NLP we are always dealing with these kinds of errors.</a:t>
            </a:r>
          </a:p>
          <a:p>
            <a:r>
              <a:rPr lang="en-US" sz="2800" dirty="0" smtClean="0"/>
              <a:t>Reducing the error rate for an application often involves two antagonistic efforts: 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Increasing accuracy or precision </a:t>
            </a:r>
            <a:r>
              <a:rPr lang="en-US" sz="2400" dirty="0" smtClean="0"/>
              <a:t>(minimizing false positives)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Increasing coverage or recall </a:t>
            </a:r>
            <a:r>
              <a:rPr lang="en-US" sz="2400" dirty="0" smtClean="0"/>
              <a:t>(minimizing false negatives).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6071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 smtClean="0"/>
              <a:t>Sophisticated sequences </a:t>
            </a:r>
            <a:r>
              <a:rPr lang="en-US" dirty="0"/>
              <a:t>of regular expressions are often the first model </a:t>
            </a:r>
            <a:r>
              <a:rPr lang="en-US" dirty="0" smtClean="0"/>
              <a:t>for any text processing text</a:t>
            </a:r>
          </a:p>
          <a:p>
            <a:r>
              <a:rPr lang="en-US" dirty="0"/>
              <a:t>For many hard tasks, we use machine learning </a:t>
            </a:r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But regular expressions are used as features in the classifiers</a:t>
            </a:r>
          </a:p>
          <a:p>
            <a:pPr lvl="1"/>
            <a:r>
              <a:rPr lang="en-US" dirty="0" smtClean="0"/>
              <a:t>Can be very useful in capturing generalizations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90920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00150"/>
            <a:ext cx="8534400" cy="3543300"/>
          </a:xfrm>
        </p:spPr>
        <p:txBody>
          <a:bodyPr/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 smtClean="0"/>
              <a:t>Woodchucks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19075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4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</a:t>
            </a:r>
            <a:r>
              <a:rPr lang="en-US" dirty="0" smtClean="0"/>
              <a:t>Expressions: Disjunctions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73969"/>
            <a:ext cx="7786688" cy="3659981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 smtClean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/>
              <a:t>Ranges</a:t>
            </a:r>
            <a:r>
              <a:rPr lang="en-US" sz="2000" dirty="0" smtClean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87836"/>
              </p:ext>
            </p:extLst>
          </p:nvPr>
        </p:nvGraphicFramePr>
        <p:xfrm>
          <a:off x="1524000" y="180975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Woodchuck,</a:t>
                      </a:r>
                      <a:r>
                        <a:rPr lang="en-US" baseline="0" dirty="0" smtClean="0"/>
                        <a:t> woodchuck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digit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1915"/>
              </p:ext>
            </p:extLst>
          </p:nvPr>
        </p:nvGraphicFramePr>
        <p:xfrm>
          <a:off x="762000" y="3516630"/>
          <a:ext cx="8000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/>
                <a:gridCol w="2122715"/>
                <a:gridCol w="4571999"/>
              </a:tblGrid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Pattern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Matches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 upper case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renched Blossoms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lower case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y beans were impatient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single</a:t>
                      </a:r>
                      <a:r>
                        <a:rPr lang="en-US" sz="1800" baseline="0" dirty="0" smtClean="0"/>
                        <a:t> digit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: Down the Rabbit Hole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22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 smtClean="0"/>
              <a:t>Regular Expressions: Negation in Disjunction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 smtClean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 smtClean="0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 smtClean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Caret </a:t>
            </a:r>
            <a:r>
              <a:rPr lang="en-US" dirty="0" smtClean="0">
                <a:latin typeface="Calibri"/>
                <a:cs typeface="Calibri"/>
              </a:rPr>
              <a:t>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164919"/>
              </p:ext>
            </p:extLst>
          </p:nvPr>
        </p:nvGraphicFramePr>
        <p:xfrm>
          <a:off x="609600" y="2495550"/>
          <a:ext cx="792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245364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an </a:t>
                      </a:r>
                      <a:r>
                        <a:rPr lang="en-US" dirty="0" smtClean="0"/>
                        <a:t>upper case letter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pripetchik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[^e^]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Neither e nor 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Look 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re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pattern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a</a:t>
                      </a:r>
                      <a:r>
                        <a:rPr lang="en-US" smtClean="0"/>
                        <a:t> </a:t>
                      </a:r>
                      <a:r>
                        <a:rPr lang="en-US" smtClean="0"/>
                        <a:t>caret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Look up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now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354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 smtClean="0"/>
              <a:t>Regular Expressions: More Disjunction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Woodchucks is another name for groundhog</a:t>
            </a:r>
            <a:r>
              <a:rPr lang="en-US" dirty="0" smtClean="0"/>
              <a:t>!</a:t>
            </a:r>
          </a:p>
          <a:p>
            <a:pPr eaLnBrk="1" hangingPunct="1"/>
            <a:r>
              <a:rPr lang="en-US" dirty="0" smtClean="0"/>
              <a:t>The pipe | for disjunction</a:t>
            </a:r>
          </a:p>
          <a:p>
            <a:pPr eaLnBrk="1" hangingPunct="1"/>
            <a:endParaRPr lang="en-US" dirty="0" smtClean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35603"/>
              </p:ext>
            </p:extLst>
          </p:nvPr>
        </p:nvGraphicFramePr>
        <p:xfrm>
          <a:off x="228600" y="2505710"/>
          <a:ext cx="5334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  <a:endParaRPr 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b="1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220px-Groundhog3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43150"/>
            <a:ext cx="3098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4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588" y="2445544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219200" y="3714750"/>
            <a:ext cx="7010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charset="2"/>
              <a:buNone/>
            </a:pPr>
            <a:endParaRPr lang="en-US" sz="2400" b="1" dirty="0">
              <a:solidFill>
                <a:srgbClr val="CC0000"/>
              </a:solidFill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10400" y="3943350"/>
            <a:ext cx="182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Stephen C </a:t>
            </a:r>
            <a:r>
              <a:rPr lang="en-US" sz="1800" dirty="0" err="1" smtClean="0">
                <a:latin typeface="+mn-lt"/>
              </a:rPr>
              <a:t>Kleene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63564"/>
              </p:ext>
            </p:extLst>
          </p:nvPr>
        </p:nvGraphicFramePr>
        <p:xfrm>
          <a:off x="304800" y="1733550"/>
          <a:ext cx="6477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5240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Optional</a:t>
                      </a:r>
                      <a:r>
                        <a:rPr lang="en-US" baseline="0" dirty="0" smtClean="0"/>
                        <a:t> previous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u="none" dirty="0" smtClean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dirty="0" err="1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previous char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u="sng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34200" y="4476750"/>
            <a:ext cx="20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Kleene</a:t>
            </a:r>
            <a:r>
              <a:rPr lang="en-US" sz="1800" dirty="0" smtClean="0">
                <a:latin typeface="+mn-lt"/>
              </a:rPr>
              <a:t> *,   </a:t>
            </a:r>
            <a:r>
              <a:rPr lang="en-US" sz="1800" dirty="0" err="1" smtClean="0">
                <a:latin typeface="+mn-lt"/>
              </a:rPr>
              <a:t>Kleene</a:t>
            </a:r>
            <a:r>
              <a:rPr lang="en-US" sz="1800" dirty="0" smtClean="0">
                <a:latin typeface="+mn-lt"/>
              </a:rPr>
              <a:t> +   </a:t>
            </a:r>
            <a:endParaRPr lang="en-US" sz="1800" dirty="0">
              <a:latin typeface="+mn-lt"/>
            </a:endParaRPr>
          </a:p>
        </p:txBody>
      </p:sp>
      <p:pic>
        <p:nvPicPr>
          <p:cNvPr id="7" name="Picture 6" descr="225px-Kleene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" b="19108"/>
          <a:stretch/>
        </p:blipFill>
        <p:spPr>
          <a:xfrm>
            <a:off x="6934200" y="1733550"/>
            <a:ext cx="1920048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38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</a:t>
            </a:r>
            <a:r>
              <a:rPr lang="en-US" dirty="0" smtClean="0"/>
              <a:t>Expressions: Anchors  </a:t>
            </a:r>
            <a:r>
              <a:rPr lang="en-US" dirty="0" smtClean="0">
                <a:solidFill>
                  <a:srgbClr val="FF0000"/>
                </a:solidFill>
              </a:rPr>
              <a:t>^   $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14450"/>
            <a:ext cx="7848600" cy="3543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400" dirty="0">
              <a:latin typeface="Courier New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83843"/>
              </p:ext>
            </p:extLst>
          </p:nvPr>
        </p:nvGraphicFramePr>
        <p:xfrm>
          <a:off x="1905000" y="1809750"/>
          <a:ext cx="4953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[A-Z]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u="none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u="sng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u="sng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607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  <a:endParaRPr lang="en-US" dirty="0">
              <a:solidFill>
                <a:srgbClr val="A50021"/>
              </a:solidFill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capitalized examples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</a:t>
            </a:r>
            <a:r>
              <a:rPr lang="en-US" dirty="0" smtClean="0">
                <a:solidFill>
                  <a:srgbClr val="009900"/>
                </a:solidFill>
                <a:latin typeface="Courier"/>
                <a:cs typeface="Courier"/>
              </a:rPr>
              <a:t>he</a:t>
            </a:r>
            <a:endParaRPr lang="en-US" dirty="0">
              <a:solidFill>
                <a:srgbClr val="009900"/>
              </a:solidFill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latin typeface="Calibri"/>
                <a:cs typeface="Calibri"/>
              </a:rPr>
              <a:t>                                               </a:t>
            </a:r>
            <a:r>
              <a:rPr lang="en-US" smtClean="0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</a:rPr>
              <a:t>I</a:t>
            </a:r>
            <a:r>
              <a:rPr lang="en-US" smtClean="0">
                <a:latin typeface="Calibri"/>
                <a:cs typeface="Calibri"/>
              </a:rPr>
              <a:t>ncorrectly </a:t>
            </a:r>
            <a:r>
              <a:rPr lang="en-US" dirty="0">
                <a:latin typeface="Calibri"/>
                <a:cs typeface="Calibri"/>
              </a:rPr>
              <a:t>r</a:t>
            </a:r>
            <a:r>
              <a:rPr lang="en-US" dirty="0" smtClean="0">
                <a:latin typeface="Calibri"/>
                <a:cs typeface="Calibri"/>
              </a:rPr>
              <a:t>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0066FF"/>
                </a:solidFill>
                <a:latin typeface="Courier"/>
                <a:cs typeface="Courier"/>
              </a:rPr>
              <a:t>[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</a:t>
            </a:r>
            <a:r>
              <a:rPr lang="en-US" dirty="0" smtClean="0">
                <a:solidFill>
                  <a:srgbClr val="0066FF"/>
                </a:solidFill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7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process we just went through was based on </a:t>
            </a:r>
            <a:r>
              <a:rPr lang="en-US" sz="2800" dirty="0" smtClean="0">
                <a:solidFill>
                  <a:srgbClr val="A50021"/>
                </a:solidFill>
              </a:rPr>
              <a:t>fixing two kinds </a:t>
            </a:r>
            <a:r>
              <a:rPr lang="en-US" sz="2800" dirty="0">
                <a:solidFill>
                  <a:srgbClr val="A50021"/>
                </a:solidFill>
              </a:rPr>
              <a:t>of errors</a:t>
            </a:r>
          </a:p>
          <a:p>
            <a:pPr lvl="1" eaLnBrk="1" hangingPunct="1"/>
            <a:r>
              <a:rPr lang="en-US" sz="2400" dirty="0"/>
              <a:t>Matching strings that we should not have matched (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re, 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n, o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positives (Type I)</a:t>
            </a:r>
          </a:p>
          <a:p>
            <a:pPr lvl="1" eaLnBrk="1" hangingPunct="1"/>
            <a:r>
              <a:rPr lang="en-US" sz="2400" dirty="0"/>
              <a:t>Not matching things that we should have matched (The)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negatives (Type II)</a:t>
            </a:r>
          </a:p>
        </p:txBody>
      </p:sp>
    </p:spTree>
    <p:extLst>
      <p:ext uri="{BB962C8B-B14F-4D97-AF65-F5344CB8AC3E}">
        <p14:creationId xmlns:p14="http://schemas.microsoft.com/office/powerpoint/2010/main" val="5825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10328</TotalTime>
  <Words>554</Words>
  <Application>Microsoft Macintosh PowerPoint</Application>
  <PresentationFormat>On-screen Show (16:9)</PresentationFormat>
  <Paragraphs>130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NLP-jurafsky</vt:lpstr>
      <vt:lpstr>Basic Text Processing</vt:lpstr>
      <vt:lpstr>Regular expressions</vt:lpstr>
      <vt:lpstr>Regular Expressions: Disjunctions</vt:lpstr>
      <vt:lpstr>Regular Expressions: Negation in Disjunction</vt:lpstr>
      <vt:lpstr>Regular Expressions: More Disjunction</vt:lpstr>
      <vt:lpstr>Regular Expressions: ?    *  +  .</vt:lpstr>
      <vt:lpstr>Regular Expressions: Anchors  ^   $</vt:lpstr>
      <vt:lpstr>Example</vt:lpstr>
      <vt:lpstr>Errors</vt:lpstr>
      <vt:lpstr>Errors cont.</vt:lpstr>
      <vt:lpstr>Summary</vt:lpstr>
      <vt:lpstr>Basic Text Processing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Dan Jurafsky</cp:lastModifiedBy>
  <cp:revision>143</cp:revision>
  <cp:lastPrinted>2011-11-15T22:45:48Z</cp:lastPrinted>
  <dcterms:created xsi:type="dcterms:W3CDTF">2010-04-19T15:31:24Z</dcterms:created>
  <dcterms:modified xsi:type="dcterms:W3CDTF">2012-03-07T05:49:59Z</dcterms:modified>
</cp:coreProperties>
</file>