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5" r:id="rId12"/>
    <p:sldId id="396" r:id="rId13"/>
    <p:sldId id="480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67" autoAdjust="0"/>
  </p:normalViewPr>
  <p:slideViewPr>
    <p:cSldViewPr>
      <p:cViewPr varScale="1">
        <p:scale>
          <a:sx n="56" d="100"/>
          <a:sy n="56" d="100"/>
        </p:scale>
        <p:origin x="72" y="5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14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1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D14ED-9F17-3C4B-92FE-F8C6D73CA7E0}" type="slidenum">
              <a:rPr lang="en-US"/>
              <a:pPr/>
              <a:t>13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3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7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4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6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P(A|B) = P(A,B)/P(B)</a:t>
            </a:r>
            <a:r>
              <a:rPr lang="en-US" baseline="0" dirty="0" smtClean="0"/>
              <a:t>  rewriting  P(A|B) P(B) = P(A,B)  P(A,B) = P(A|B) P(B);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34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2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Can’t do this.</a:t>
            </a:r>
          </a:p>
          <a:p>
            <a:pPr eaLnBrk="1" hangingPunct="1"/>
            <a:r>
              <a:rPr lang="en-US" dirty="0" smtClean="0"/>
              <a:t>Cant</a:t>
            </a:r>
            <a:r>
              <a:rPr lang="en-US" baseline="0" dirty="0" smtClean="0"/>
              <a:t>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3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63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9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1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285750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419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17761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792670"/>
            <a:ext cx="8077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thrift, did, eighty, said, hard, 'm, </a:t>
            </a:r>
            <a:r>
              <a:rPr lang="en-US" sz="2000" dirty="0" err="1" smtClean="0">
                <a:latin typeface="Courier"/>
                <a:cs typeface="Courier"/>
              </a:rPr>
              <a:t>july</a:t>
            </a:r>
            <a:r>
              <a:rPr lang="en-US" sz="2000" dirty="0" smtClean="0">
                <a:latin typeface="Courier"/>
                <a:cs typeface="Courier"/>
              </a:rPr>
              <a:t>, bullish</a:t>
            </a:r>
          </a:p>
          <a:p>
            <a:endParaRPr lang="en-US" sz="2400" dirty="0" smtClean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that, or, limited, the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247840"/>
            <a:ext cx="6835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Some automatically generated sentences from a unigram model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48198"/>
              </p:ext>
            </p:extLst>
          </p:nvPr>
        </p:nvGraphicFramePr>
        <p:xfrm>
          <a:off x="1731963" y="1130300"/>
          <a:ext cx="46910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5" imgW="1587240" imgH="342720" progId="Equation.3">
                  <p:embed/>
                </p:oleObj>
              </mc:Choice>
              <mc:Fallback>
                <p:oleObj name="Equation" r:id="rId5" imgW="1587240" imgH="3427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130300"/>
                        <a:ext cx="4691062" cy="1033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257300"/>
            <a:ext cx="777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4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778026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ourier"/>
                <a:cs typeface="Courier"/>
              </a:rPr>
              <a:t>texaco</a:t>
            </a:r>
            <a:r>
              <a:rPr lang="en-US" sz="1800" dirty="0" smtClean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 smtClean="0">
                <a:latin typeface="Courier"/>
                <a:cs typeface="Courier"/>
              </a:rPr>
              <a:t>mr.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gurria</a:t>
            </a:r>
            <a:r>
              <a:rPr lang="en-US" sz="1800" dirty="0" smtClean="0">
                <a:latin typeface="Courier"/>
                <a:cs typeface="Courier"/>
              </a:rPr>
              <a:t>, </a:t>
            </a:r>
            <a:r>
              <a:rPr lang="en-US" sz="1800" dirty="0" err="1" smtClean="0">
                <a:latin typeface="Courier"/>
                <a:cs typeface="Courier"/>
              </a:rPr>
              <a:t>mexico</a:t>
            </a:r>
            <a:r>
              <a:rPr lang="en-US" sz="1800" dirty="0" smtClean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this, would, be, a, record, </a:t>
            </a:r>
            <a:r>
              <a:rPr lang="en-US" sz="1800" dirty="0" err="1" smtClean="0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762000" y="1885950"/>
          <a:ext cx="6745287" cy="596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5" imgW="2011320" imgH="164520" progId="Equation.3">
                  <p:embed/>
                </p:oleObj>
              </mc:Choice>
              <mc:Fallback>
                <p:oleObj name="Equation" r:id="rId5" imgW="2011320" imgH="1645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5950"/>
                        <a:ext cx="6745287" cy="59654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/>
              <a:t>We can extend to trigrams, 4-grams, 5-grams</a:t>
            </a:r>
          </a:p>
          <a:p>
            <a:r>
              <a:rPr lang="en-US" sz="2800" dirty="0" smtClean="0"/>
              <a:t>In general this is an insufficient model of language</a:t>
            </a:r>
          </a:p>
          <a:p>
            <a:pPr lvl="1"/>
            <a:r>
              <a:rPr lang="en-US" sz="2400" dirty="0" smtClean="0"/>
              <a:t>because language has </a:t>
            </a:r>
            <a:r>
              <a:rPr lang="en-US" sz="2400" b="1" dirty="0" smtClean="0">
                <a:solidFill>
                  <a:srgbClr val="008000"/>
                </a:solidFill>
              </a:rPr>
              <a:t>long-distance dependencies</a:t>
            </a:r>
            <a:r>
              <a:rPr lang="en-US" sz="2400" dirty="0" smtClean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 smtClean="0"/>
              <a:t>“The computer which I had just put into the machine room on the fifth floor crashed.”</a:t>
            </a:r>
          </a:p>
          <a:p>
            <a:pPr lvl="1"/>
            <a:endParaRPr lang="en-US" sz="800" dirty="0" smtClean="0"/>
          </a:p>
          <a:p>
            <a:r>
              <a:rPr lang="en-US" sz="2800" dirty="0" smtClean="0"/>
              <a:t>But we can often get away with N-gram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>
                <a:solidFill>
                  <a:srgbClr val="A50021"/>
                </a:solidFill>
                <a:latin typeface="Calibri" charset="0"/>
              </a:rPr>
              <a:t>Introduction to N-grams</a:t>
            </a:r>
            <a:endParaRPr lang="en-US" sz="3200">
              <a:latin typeface="Calibri" charset="0"/>
            </a:endParaRPr>
          </a:p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1200150"/>
            <a:ext cx="3810000" cy="1143000"/>
          </a:xfrm>
        </p:spPr>
        <p:txBody>
          <a:bodyPr/>
          <a:lstStyle/>
          <a:p>
            <a:pPr eaLnBrk="1" hangingPunct="1"/>
            <a:r>
              <a:rPr sz="4400"/>
              <a:t/>
            </a:r>
            <a:br>
              <a:rPr sz="4400"/>
            </a:br>
            <a:r>
              <a:rPr lang="en-US" sz="4400"/>
              <a:t>Language Modeling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81786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349" y="1352550"/>
            <a:ext cx="8534400" cy="3790950"/>
          </a:xfrm>
        </p:spPr>
        <p:txBody>
          <a:bodyPr/>
          <a:lstStyle/>
          <a:p>
            <a:r>
              <a:rPr lang="en-US" sz="2800" dirty="0"/>
              <a:t>Today’s goal: assign a probability to a sentence</a:t>
            </a:r>
          </a:p>
          <a:p>
            <a:pPr lvl="3"/>
            <a:r>
              <a:rPr lang="en-US" sz="2400" dirty="0" smtClean="0"/>
              <a:t>Machine </a:t>
            </a:r>
            <a:r>
              <a:rPr lang="en-US" sz="2400" dirty="0"/>
              <a:t>Translation:</a:t>
            </a:r>
          </a:p>
          <a:p>
            <a:pPr lvl="4"/>
            <a:r>
              <a:rPr lang="en-US" sz="2000" dirty="0"/>
              <a:t>P</a:t>
            </a:r>
            <a:r>
              <a:rPr lang="en-US" sz="2000" dirty="0" smtClean="0"/>
              <a:t>(</a:t>
            </a:r>
            <a:r>
              <a:rPr lang="en-US" sz="2000" b="1" dirty="0" smtClean="0"/>
              <a:t>high </a:t>
            </a:r>
            <a:r>
              <a:rPr lang="en-US" sz="2000" dirty="0" smtClean="0"/>
              <a:t>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 </a:t>
            </a:r>
            <a:r>
              <a:rPr lang="en-US" sz="2000" dirty="0"/>
              <a:t>&gt; P</a:t>
            </a:r>
            <a:r>
              <a:rPr lang="en-US" sz="2000" dirty="0" smtClean="0"/>
              <a:t>(</a:t>
            </a:r>
            <a:r>
              <a:rPr lang="en-US" sz="2000" b="1" dirty="0" smtClean="0"/>
              <a:t>large</a:t>
            </a:r>
            <a:r>
              <a:rPr lang="en-US" sz="2000" dirty="0" smtClean="0"/>
              <a:t> winds </a:t>
            </a:r>
            <a:r>
              <a:rPr lang="en-US" sz="2000" dirty="0" err="1" smtClean="0"/>
              <a:t>tonite</a:t>
            </a:r>
            <a:r>
              <a:rPr lang="en-US" sz="2000" dirty="0" smtClean="0"/>
              <a:t>)</a:t>
            </a:r>
            <a:endParaRPr lang="en-US" sz="2000" dirty="0"/>
          </a:p>
          <a:p>
            <a:pPr lvl="3"/>
            <a:r>
              <a:rPr lang="en-US" sz="2400" dirty="0" smtClean="0"/>
              <a:t>Spell </a:t>
            </a:r>
            <a:r>
              <a:rPr lang="en-US" sz="2400" dirty="0"/>
              <a:t>Correction</a:t>
            </a:r>
          </a:p>
          <a:p>
            <a:pPr lvl="4"/>
            <a:r>
              <a:rPr lang="en-US" sz="2000" dirty="0"/>
              <a:t>The office is about fifteen </a:t>
            </a:r>
            <a:r>
              <a:rPr lang="en-US" sz="2000" b="1" dirty="0"/>
              <a:t>minuets</a:t>
            </a:r>
            <a:r>
              <a:rPr lang="en-US" sz="2000" dirty="0"/>
              <a:t> from my </a:t>
            </a:r>
            <a:r>
              <a:rPr lang="en-US" sz="2000" dirty="0" smtClean="0"/>
              <a:t>house</a:t>
            </a:r>
          </a:p>
          <a:p>
            <a:pPr lvl="5"/>
            <a:r>
              <a:rPr lang="en-US" sz="1800" dirty="0" smtClean="0"/>
              <a:t>P(about fifteen </a:t>
            </a:r>
            <a:r>
              <a:rPr lang="en-US" sz="1800" b="1" dirty="0" smtClean="0"/>
              <a:t>minutes</a:t>
            </a:r>
            <a:r>
              <a:rPr lang="en-US" sz="1800" dirty="0" smtClean="0"/>
              <a:t> from) &gt; P(about fifteen </a:t>
            </a:r>
            <a:r>
              <a:rPr lang="en-US" sz="1800" b="1" dirty="0" smtClean="0"/>
              <a:t>minuets</a:t>
            </a:r>
            <a:r>
              <a:rPr lang="en-US" sz="1800" dirty="0" smtClean="0"/>
              <a:t> from)</a:t>
            </a:r>
            <a:endParaRPr lang="en-US" sz="2000" dirty="0"/>
          </a:p>
          <a:p>
            <a:pPr lvl="3"/>
            <a:r>
              <a:rPr lang="en-US" sz="2400" dirty="0"/>
              <a:t>Speech Recognition</a:t>
            </a:r>
          </a:p>
          <a:p>
            <a:pPr lvl="4"/>
            <a:r>
              <a:rPr lang="en-US" sz="2000" dirty="0"/>
              <a:t>P(I saw a van) &gt;&gt; P(eyes awe of an</a:t>
            </a:r>
            <a:r>
              <a:rPr lang="en-US" sz="2000" dirty="0" smtClean="0"/>
              <a:t>)</a:t>
            </a:r>
          </a:p>
          <a:p>
            <a:pPr lvl="3"/>
            <a:r>
              <a:rPr lang="en-US" sz="2400" dirty="0" smtClean="0"/>
              <a:t>+ Summarization, question-answering, etc., etc.!!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800350"/>
            <a:ext cx="1021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alibri"/>
                <a:cs typeface="Calibri"/>
              </a:rPr>
              <a:t>Why?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1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Probabilistic 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 smtClean="0">
                <a:latin typeface="Calibri" charset="0"/>
              </a:rPr>
              <a:t>)         </a:t>
            </a:r>
            <a:r>
              <a:rPr lang="en-US" sz="2400" dirty="0" smtClean="0">
                <a:latin typeface="Calibri" charset="0"/>
              </a:rPr>
              <a:t> is </a:t>
            </a:r>
            <a:r>
              <a:rPr lang="en-US" sz="2400" dirty="0">
                <a:latin typeface="Calibri" charset="0"/>
              </a:rPr>
              <a:t>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 smtClean="0">
                <a:latin typeface="Calibri" charset="0"/>
              </a:rPr>
              <a:t>Better: </a:t>
            </a:r>
            <a:r>
              <a:rPr lang="en-US" sz="2400" b="1" dirty="0" smtClean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 smtClean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</a:t>
            </a:r>
            <a:r>
              <a:rPr lang="en-US" sz="2800" dirty="0" smtClean="0">
                <a:latin typeface="Calibri" charset="0"/>
              </a:rPr>
              <a:t>probabilities</a:t>
            </a:r>
            <a:endParaRPr lang="en-US" sz="3600" dirty="0">
              <a:latin typeface="Calibri" charset="0"/>
            </a:endParaRPr>
          </a:p>
          <a:p>
            <a:pPr marL="457200" lvl="1" indent="0">
              <a:buNone/>
            </a:pPr>
            <a:r>
              <a:rPr lang="en-US" sz="3600" dirty="0">
                <a:latin typeface="Calibri" charset="0"/>
              </a:rPr>
              <a:t>	</a:t>
            </a:r>
            <a:r>
              <a:rPr lang="en-US" sz="3600" dirty="0" smtClean="0">
                <a:latin typeface="Calibri" charset="0"/>
              </a:rPr>
              <a:t>		     </a:t>
            </a:r>
            <a:r>
              <a:rPr lang="en-US" dirty="0" smtClean="0">
                <a:latin typeface="Calibri" charset="0"/>
              </a:rPr>
              <a:t>Rewriting:</a:t>
            </a:r>
          </a:p>
          <a:p>
            <a:pPr marL="457200" lvl="1" indent="0">
              <a:buNone/>
            </a:pPr>
            <a:endParaRPr lang="en-US" dirty="0" smtClean="0">
              <a:latin typeface="Calibri" charset="0"/>
            </a:endParaRPr>
          </a:p>
          <a:p>
            <a:r>
              <a:rPr lang="en-US" sz="2800" dirty="0" smtClean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charset="0"/>
              </a:rPr>
              <a:t> P</a:t>
            </a:r>
            <a:r>
              <a:rPr lang="en-US" sz="2400" dirty="0">
                <a:latin typeface="Calibri" charset="0"/>
              </a:rPr>
              <a:t>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38425"/>
              </p:ext>
            </p:extLst>
          </p:nvPr>
        </p:nvGraphicFramePr>
        <p:xfrm>
          <a:off x="1314450" y="1816100"/>
          <a:ext cx="651351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4" imgW="2361960" imgH="342720" progId="Equation.3">
                  <p:embed/>
                </p:oleObj>
              </mc:Choice>
              <mc:Fallback>
                <p:oleObj name="Equation" r:id="rId4" imgW="2361960" imgH="34272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816100"/>
                        <a:ext cx="6513513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209800"/>
          <a:ext cx="6019800" cy="199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4" imgW="2568960" imgH="840960" progId="Equation.3">
                  <p:embed/>
                </p:oleObj>
              </mc:Choice>
              <mc:Fallback>
                <p:oleObj name="Equation" r:id="rId4" imgW="2568960" imgH="84096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209800"/>
                        <a:ext cx="6019800" cy="19944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471251"/>
          <a:ext cx="7696200" cy="1014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Equation" r:id="rId4" imgW="3172320" imgH="411120" progId="Equation.3">
                  <p:embed/>
                </p:oleObj>
              </mc:Choice>
              <mc:Fallback>
                <p:oleObj name="Equation" r:id="rId4" imgW="3172320" imgH="411120" progId="Equation.3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71251"/>
                        <a:ext cx="7696200" cy="10148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4182281"/>
          <a:ext cx="8915400" cy="961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Equation" r:id="rId6" imgW="3885480" imgH="411120" progId="Equation.3">
                  <p:embed/>
                </p:oleObj>
              </mc:Choice>
              <mc:Fallback>
                <p:oleObj name="Equation" r:id="rId6" imgW="3885480" imgH="411120" progId="Equation.3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82281"/>
                        <a:ext cx="8915400" cy="961219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 descr="225px-AAMarkov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33350"/>
            <a:ext cx="1475075" cy="1920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69180" y="1928396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/>
                <a:cs typeface="Calibri"/>
              </a:rPr>
              <a:t>Andrei Markov</a:t>
            </a:r>
            <a:endParaRPr lang="en-US" sz="1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/>
          </a:p>
          <a:p>
            <a:endParaRPr lang="en-US" sz="3200" dirty="0" smtClean="0"/>
          </a:p>
          <a:p>
            <a:r>
              <a:rPr lang="en-US" sz="3200" dirty="0" smtClean="0"/>
              <a:t>In </a:t>
            </a:r>
            <a:r>
              <a:rPr lang="en-US" sz="3200" dirty="0"/>
              <a:t>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838200" y="1428750"/>
          <a:ext cx="710406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2" name="Equation" r:id="rId4" imgW="2322000" imgH="347400" progId="Equation.3">
                  <p:embed/>
                </p:oleObj>
              </mc:Choice>
              <mc:Fallback>
                <p:oleObj name="Equation" r:id="rId4" imgW="2322000" imgH="34740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28750"/>
                        <a:ext cx="7104063" cy="10874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539750" y="3790950"/>
          <a:ext cx="86042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Equation" r:id="rId6" imgW="2422800" imgH="164520" progId="Equation.3">
                  <p:embed/>
                </p:oleObj>
              </mc:Choice>
              <mc:Fallback>
                <p:oleObj name="Equation" r:id="rId6" imgW="2422800" imgH="164520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0950"/>
                        <a:ext cx="8604250" cy="6302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78AC3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8511</TotalTime>
  <Words>516</Words>
  <Application>Microsoft Office PowerPoint</Application>
  <PresentationFormat>On-screen Show (16:9)</PresentationFormat>
  <Paragraphs>111</Paragraphs>
  <Slides>13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ＭＳ Ｐゴシック</vt:lpstr>
      <vt:lpstr>Arial</vt:lpstr>
      <vt:lpstr>Calibri</vt:lpstr>
      <vt:lpstr>Courier</vt:lpstr>
      <vt:lpstr>Lucida Sans</vt:lpstr>
      <vt:lpstr>Symbol</vt:lpstr>
      <vt:lpstr>Tahoma</vt:lpstr>
      <vt:lpstr>Times</vt:lpstr>
      <vt:lpstr>Wingdings</vt:lpstr>
      <vt:lpstr>NLP-jurafsky</vt:lpstr>
      <vt:lpstr>Microsoft Equation 3.0</vt:lpstr>
      <vt:lpstr>Equation</vt:lpstr>
      <vt:lpstr> Language Modeling</vt:lpstr>
      <vt:lpstr>Probabilistic Language Models</vt:lpstr>
      <vt:lpstr>Probabilistic 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Bigram model</vt:lpstr>
      <vt:lpstr>N-gram models</vt:lpstr>
      <vt:lpstr> Language Modeling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Thy Chan</cp:lastModifiedBy>
  <cp:revision>174</cp:revision>
  <cp:lastPrinted>2009-04-20T16:46:08Z</cp:lastPrinted>
  <dcterms:created xsi:type="dcterms:W3CDTF">2010-04-19T15:31:24Z</dcterms:created>
  <dcterms:modified xsi:type="dcterms:W3CDTF">2014-12-10T12:45:23Z</dcterms:modified>
</cp:coreProperties>
</file>