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68" r:id="rId2"/>
    <p:sldId id="386" r:id="rId3"/>
    <p:sldId id="436" r:id="rId4"/>
    <p:sldId id="435" r:id="rId5"/>
    <p:sldId id="434" r:id="rId6"/>
    <p:sldId id="472" r:id="rId7"/>
    <p:sldId id="387" r:id="rId8"/>
    <p:sldId id="388" r:id="rId9"/>
    <p:sldId id="390" r:id="rId10"/>
    <p:sldId id="439" r:id="rId11"/>
    <p:sldId id="391" r:id="rId12"/>
    <p:sldId id="514" r:id="rId1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>
        <p:scale>
          <a:sx n="101" d="100"/>
          <a:sy n="101" d="100"/>
        </p:scale>
        <p:origin x="-8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#1: Saigon. Grey, Anthony</a:t>
            </a:r>
          </a:p>
          <a:p>
            <a:r>
              <a:rPr lang="en-US" dirty="0" smtClean="0"/>
              <a:t>#2: </a:t>
            </a:r>
            <a:r>
              <a:rPr lang="en-US" baseline="0" dirty="0" smtClean="0"/>
              <a:t> </a:t>
            </a:r>
            <a:r>
              <a:rPr lang="en-US" dirty="0" smtClean="0"/>
              <a:t>Jerusalem the Golden. Drabble, Margaret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shlomo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argamon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467600" cy="742950"/>
          </a:xfrm>
        </p:spPr>
        <p:txBody>
          <a:bodyPr/>
          <a:lstStyle/>
          <a:p>
            <a:r>
              <a:rPr lang="en-US" sz="3600" dirty="0"/>
              <a:t>Classification Methods:</a:t>
            </a:r>
            <a:br>
              <a:rPr lang="en-US" sz="3600" dirty="0"/>
            </a:br>
            <a:r>
              <a:rPr lang="en-US" sz="3600" dirty="0"/>
              <a:t>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Calibri" charset="0"/>
              </a:rPr>
              <a:t>Input: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a document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400" i="1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1800" i="1" dirty="0" smtClean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training set of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hand-labeled documents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(d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),....,(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r>
              <a:rPr lang="en-US" sz="2800" i="1" dirty="0">
                <a:latin typeface="Calibri" charset="0"/>
              </a:rPr>
              <a:t>Output: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</a:t>
            </a:r>
            <a:r>
              <a:rPr lang="en-US" sz="2400" dirty="0">
                <a:latin typeface="Calibri" charset="0"/>
              </a:rPr>
              <a:t>learned classifier </a:t>
            </a:r>
            <a:r>
              <a:rPr lang="en-US" sz="2400" i="1" dirty="0" err="1" smtClean="0">
                <a:solidFill>
                  <a:srgbClr val="FF0000"/>
                </a:solidFill>
                <a:latin typeface="Calibri" charset="0"/>
              </a:rPr>
              <a:t>γ:d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sym typeface="Wingdings" charset="2"/>
              </a:rPr>
              <a:t> c</a:t>
            </a:r>
            <a:endParaRPr lang="en-US" sz="24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3600" dirty="0" smtClean="0"/>
              <a:t>Classification Methods:</a:t>
            </a:r>
            <a:br>
              <a:rPr lang="en-US" sz="3600" dirty="0" smtClean="0"/>
            </a:br>
            <a:r>
              <a:rPr lang="en-US" sz="3600" dirty="0" smtClean="0"/>
              <a:t>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charset="0"/>
              </a:rPr>
              <a:t>Any kind of classifier</a:t>
            </a:r>
          </a:p>
          <a:p>
            <a:pPr lvl="1"/>
            <a:r>
              <a:rPr lang="en-US" sz="2400" dirty="0" smtClean="0">
                <a:latin typeface="Calibri" charset="0"/>
              </a:rPr>
              <a:t>Na</a:t>
            </a:r>
            <a:r>
              <a:rPr lang="fr-FR" sz="2400" dirty="0" err="1" smtClean="0">
                <a:latin typeface="Calibri" charset="0"/>
              </a:rPr>
              <a:t>ï</a:t>
            </a:r>
            <a:r>
              <a:rPr lang="en-US" sz="2400" dirty="0" err="1" smtClean="0">
                <a:latin typeface="Calibri" charset="0"/>
              </a:rPr>
              <a:t>ve</a:t>
            </a:r>
            <a:r>
              <a:rPr lang="en-US" sz="2400" dirty="0" smtClean="0">
                <a:latin typeface="Calibri" charset="0"/>
              </a:rPr>
              <a:t> Bayes</a:t>
            </a:r>
          </a:p>
          <a:p>
            <a:pPr lvl="1"/>
            <a:r>
              <a:rPr lang="en-US" sz="2400" dirty="0" smtClean="0">
                <a:latin typeface="Calibri" charset="0"/>
              </a:rPr>
              <a:t>Logistic regression</a:t>
            </a:r>
          </a:p>
          <a:p>
            <a:pPr lvl="1"/>
            <a:r>
              <a:rPr lang="en-US" sz="2400" dirty="0" smtClean="0">
                <a:latin typeface="Calibri" charset="0"/>
              </a:rPr>
              <a:t>Support-vector machines</a:t>
            </a:r>
          </a:p>
          <a:p>
            <a:pPr lvl="1"/>
            <a:r>
              <a:rPr lang="en-US" sz="2400" dirty="0">
                <a:latin typeface="Calibri" charset="0"/>
              </a:rPr>
              <a:t>k-Nearest Neighbors</a:t>
            </a:r>
          </a:p>
          <a:p>
            <a:pPr lvl="1"/>
            <a:endParaRPr lang="en-US" sz="2400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…</a:t>
            </a:r>
            <a:endParaRPr lang="en-US" sz="10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7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446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spam?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44713"/>
            <a:ext cx="7871720" cy="34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97106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50"/>
            <a:ext cx="7772400" cy="857250"/>
          </a:xfrm>
        </p:spPr>
        <p:txBody>
          <a:bodyPr/>
          <a:lstStyle/>
          <a:p>
            <a:r>
              <a:rPr lang="en-US" dirty="0" smtClean="0"/>
              <a:t>Who wrote which Federalist papers?</a:t>
            </a:r>
            <a:endParaRPr lang="en-US" dirty="0"/>
          </a:p>
        </p:txBody>
      </p:sp>
      <p:sp>
        <p:nvSpPr>
          <p:cNvPr id="135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2550"/>
            <a:ext cx="7162800" cy="30861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1787-8: anonymous essays try to convince New York to ratify U.S Constitution: </a:t>
            </a:r>
            <a:r>
              <a:rPr lang="en-US" dirty="0"/>
              <a:t> </a:t>
            </a:r>
            <a:r>
              <a:rPr lang="en-US" dirty="0" smtClean="0"/>
              <a:t>Jay, Madison, Hamilton. 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Authorship of 12 of the letters in dispute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1963: solved by </a:t>
            </a:r>
            <a:r>
              <a:rPr lang="en-US" dirty="0" err="1" smtClean="0"/>
              <a:t>Mosteller</a:t>
            </a:r>
            <a:r>
              <a:rPr lang="en-US" dirty="0" smtClean="0"/>
              <a:t> and Wallace using Bayesian methods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pic>
        <p:nvPicPr>
          <p:cNvPr id="12" name="Picture 11" descr="370px-Federa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133350"/>
            <a:ext cx="1270000" cy="2059459"/>
          </a:xfrm>
          <a:prstGeom prst="rect">
            <a:avLst/>
          </a:prstGeom>
        </p:spPr>
      </p:pic>
      <p:pic>
        <p:nvPicPr>
          <p:cNvPr id="2" name="Picture 1" descr="220px-James_Madis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3" y="3714750"/>
            <a:ext cx="907007" cy="1104900"/>
          </a:xfrm>
          <a:prstGeom prst="rect">
            <a:avLst/>
          </a:prstGeom>
        </p:spPr>
      </p:pic>
      <p:pic>
        <p:nvPicPr>
          <p:cNvPr id="3" name="Picture 2" descr="220px-Alexander_Hamilton_portrait_by_John_Trumbull_180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18" y="3657600"/>
            <a:ext cx="947391" cy="1123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774168"/>
            <a:ext cx="162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James Madison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4793218"/>
            <a:ext cx="20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Alexander Hamilton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5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Male or female author?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/>
              <a:t>1925 present-day Vietnam was divided into three parts under French colonial rule. The </a:t>
            </a:r>
            <a:r>
              <a:rPr lang="en-US" dirty="0" smtClean="0"/>
              <a:t>southern </a:t>
            </a:r>
            <a:r>
              <a:rPr lang="en-US" dirty="0"/>
              <a:t>region embracing Saigon and the Mekong delta was the colony of Cochin-China; the </a:t>
            </a:r>
            <a:r>
              <a:rPr lang="en-US" dirty="0" smtClean="0"/>
              <a:t>central </a:t>
            </a:r>
            <a:r>
              <a:rPr lang="en-US" dirty="0"/>
              <a:t>area with its imperial capital at Hue was the protectorate of </a:t>
            </a:r>
            <a:r>
              <a:rPr lang="en-US" dirty="0" smtClean="0"/>
              <a:t>Annam…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Clara </a:t>
            </a:r>
            <a:r>
              <a:rPr lang="en-US" dirty="0"/>
              <a:t>never failed to be astonished by the extraordinary felicity of her own name. She found it </a:t>
            </a:r>
            <a:r>
              <a:rPr lang="en-US" dirty="0" smtClean="0"/>
              <a:t>hard </a:t>
            </a:r>
            <a:r>
              <a:rPr lang="en-US" dirty="0"/>
              <a:t>to trust herself to the mercy of fate, which had managed over the years to convert </a:t>
            </a:r>
            <a:r>
              <a:rPr lang="en-US" dirty="0" smtClean="0"/>
              <a:t>her greatest </a:t>
            </a:r>
            <a:r>
              <a:rPr lang="en-US" dirty="0"/>
              <a:t>shame into one of her greatest </a:t>
            </a:r>
            <a:r>
              <a:rPr lang="en-US" dirty="0" smtClean="0"/>
              <a:t>assets…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412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S. </a:t>
            </a:r>
            <a:r>
              <a:rPr lang="en-US" sz="1200" dirty="0" err="1">
                <a:latin typeface="+mn-lt"/>
              </a:rPr>
              <a:t>Argamon</a:t>
            </a:r>
            <a:r>
              <a:rPr lang="en-US" sz="1200" dirty="0">
                <a:latin typeface="+mn-lt"/>
              </a:rPr>
              <a:t>, M. Koppel, J. Fine, A. R. </a:t>
            </a:r>
            <a:r>
              <a:rPr lang="en-US" sz="1200" dirty="0" err="1">
                <a:latin typeface="+mn-lt"/>
              </a:rPr>
              <a:t>Shimoni</a:t>
            </a:r>
            <a:r>
              <a:rPr lang="en-US" sz="1200" dirty="0">
                <a:latin typeface="+mn-lt"/>
              </a:rPr>
              <a:t>, 2003. “Gender, Genre, and Writing Style in Formal Written Texts,” Text, volume 23, number 3, pp. 321–346</a:t>
            </a:r>
          </a:p>
        </p:txBody>
      </p:sp>
    </p:spTree>
    <p:extLst>
      <p:ext uri="{BB962C8B-B14F-4D97-AF65-F5344CB8AC3E}">
        <p14:creationId xmlns:p14="http://schemas.microsoft.com/office/powerpoint/2010/main" val="26242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3124200" y="2571750"/>
            <a:ext cx="1219200" cy="1066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67600" cy="895350"/>
          </a:xfrm>
        </p:spPr>
        <p:txBody>
          <a:bodyPr/>
          <a:lstStyle/>
          <a:p>
            <a:r>
              <a:rPr lang="en-US" dirty="0" smtClean="0"/>
              <a:t>What is the subject of this article?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752600"/>
            <a:ext cx="3810000" cy="3333750"/>
          </a:xfrm>
        </p:spPr>
        <p:txBody>
          <a:bodyPr/>
          <a:lstStyle/>
          <a:p>
            <a:r>
              <a:rPr lang="en-US" dirty="0" err="1" smtClean="0"/>
              <a:t>Antogonists</a:t>
            </a:r>
            <a:r>
              <a:rPr lang="en-US" dirty="0" smtClean="0"/>
              <a:t> and Inhibitors</a:t>
            </a:r>
          </a:p>
          <a:p>
            <a:r>
              <a:rPr lang="en-US" dirty="0" smtClean="0"/>
              <a:t>Blood Supply</a:t>
            </a:r>
          </a:p>
          <a:p>
            <a:r>
              <a:rPr lang="en-US" dirty="0" smtClean="0"/>
              <a:t>Chemistry</a:t>
            </a:r>
          </a:p>
          <a:p>
            <a:r>
              <a:rPr lang="en-US" dirty="0" smtClean="0"/>
              <a:t>Drug Therapy</a:t>
            </a:r>
          </a:p>
          <a:p>
            <a:r>
              <a:rPr lang="en-US" dirty="0" smtClean="0"/>
              <a:t>Embryology</a:t>
            </a:r>
          </a:p>
          <a:p>
            <a:r>
              <a:rPr lang="en-US" dirty="0" smtClean="0"/>
              <a:t>Epidemiology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5141" y="1276350"/>
            <a:ext cx="5198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+mn-lt"/>
              </a:rPr>
              <a:t>MeSH</a:t>
            </a:r>
            <a:r>
              <a:rPr lang="en-US" sz="2800" b="1" dirty="0" smtClean="0">
                <a:latin typeface="+mn-lt"/>
              </a:rPr>
              <a:t> Subject Category Hierarchy</a:t>
            </a:r>
            <a:endParaRPr lang="en-US" sz="28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1" y="272415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3525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Sans" pitchFamily="-65" charset="0"/>
              </a:rPr>
              <a:t>MEDLINE Article</a:t>
            </a:r>
            <a:endParaRPr lang="en-US" sz="1800" dirty="0">
              <a:latin typeface="Lucida Sans" pitchFamily="-65" charset="0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10" name="Picture 9" descr="medl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09750"/>
            <a:ext cx="2009622" cy="2673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49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Text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28750"/>
            <a:ext cx="7467600" cy="371475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Assigning subject categories, topics, or genres</a:t>
            </a:r>
          </a:p>
          <a:p>
            <a:r>
              <a:rPr lang="en-US" sz="2800" dirty="0" smtClean="0">
                <a:latin typeface="Calibri" charset="0"/>
              </a:rPr>
              <a:t>Spam detection</a:t>
            </a:r>
          </a:p>
          <a:p>
            <a:r>
              <a:rPr lang="en-US" sz="2800" dirty="0" smtClean="0">
                <a:latin typeface="Calibri" charset="0"/>
              </a:rPr>
              <a:t>Authorship </a:t>
            </a:r>
            <a:r>
              <a:rPr lang="en-US" sz="2800" dirty="0">
                <a:latin typeface="Calibri" charset="0"/>
              </a:rPr>
              <a:t>identification</a:t>
            </a:r>
          </a:p>
          <a:p>
            <a:r>
              <a:rPr lang="en-US" sz="2800" dirty="0">
                <a:latin typeface="Calibri" charset="0"/>
              </a:rPr>
              <a:t>Age/gender identification</a:t>
            </a:r>
          </a:p>
          <a:p>
            <a:r>
              <a:rPr lang="en-US" sz="2800" dirty="0">
                <a:latin typeface="Calibri" charset="0"/>
              </a:rPr>
              <a:t>Language </a:t>
            </a:r>
            <a:r>
              <a:rPr lang="en-US" sz="2800" dirty="0" smtClean="0">
                <a:latin typeface="Calibri" charset="0"/>
              </a:rPr>
              <a:t>Identification</a:t>
            </a:r>
          </a:p>
          <a:p>
            <a:r>
              <a:rPr lang="en-US" sz="2800" dirty="0" smtClean="0">
                <a:latin typeface="Calibri" charset="0"/>
              </a:rPr>
              <a:t>Sentiment analysis</a:t>
            </a:r>
          </a:p>
          <a:p>
            <a:r>
              <a:rPr lang="en-US" sz="2800" dirty="0" smtClean="0">
                <a:latin typeface="Calibri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309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 smtClean="0">
                <a:latin typeface="Calibri" charset="0"/>
              </a:rPr>
              <a:t>Input</a:t>
            </a:r>
            <a:r>
              <a:rPr lang="en-US" sz="3200" dirty="0" smtClean="0">
                <a:latin typeface="Calibri" charset="0"/>
              </a:rPr>
              <a:t>:</a:t>
            </a:r>
          </a:p>
          <a:p>
            <a:pPr lvl="1"/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document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800" dirty="0">
                <a:latin typeface="Calibri" charset="0"/>
                <a:ea typeface="ＭＳ Ｐゴシック" charset="0"/>
              </a:rPr>
              <a:t>fixed set of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classes 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Classification Methods: </a:t>
            </a:r>
            <a:br>
              <a:rPr lang="en-US" sz="3600" dirty="0" smtClean="0"/>
            </a:br>
            <a:r>
              <a:rPr lang="en-US" sz="3600" dirty="0" smtClean="0"/>
              <a:t>Hand-coded 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Rules based on combinations of words or other features</a:t>
            </a:r>
          </a:p>
          <a:p>
            <a:pPr lvl="1"/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spam: black-list-address OR (“dollars” </a:t>
            </a:r>
            <a:r>
              <a:rPr lang="en-US" dirty="0" err="1" smtClean="0">
                <a:latin typeface="Calibri" charset="0"/>
              </a:rPr>
              <a:t>AND“have</a:t>
            </a:r>
            <a:r>
              <a:rPr lang="en-US" dirty="0" smtClean="0">
                <a:latin typeface="Calibri" charset="0"/>
              </a:rPr>
              <a:t> been selected”)</a:t>
            </a:r>
          </a:p>
          <a:p>
            <a:r>
              <a:rPr lang="en-US" dirty="0" smtClean="0">
                <a:latin typeface="Calibri" charset="0"/>
              </a:rPr>
              <a:t>Accuracy can be high</a:t>
            </a:r>
          </a:p>
          <a:p>
            <a:pPr lvl="1"/>
            <a:r>
              <a:rPr lang="en-US" dirty="0" smtClean="0">
                <a:latin typeface="Calibri" charset="0"/>
              </a:rPr>
              <a:t>If rules carefully refined by expert</a:t>
            </a:r>
          </a:p>
          <a:p>
            <a:r>
              <a:rPr lang="en-US" dirty="0" smtClean="0">
                <a:latin typeface="Calibri" charset="0"/>
              </a:rPr>
              <a:t>But building and maintaining these rules is expensive</a:t>
            </a:r>
          </a:p>
        </p:txBody>
      </p:sp>
    </p:spTree>
    <p:extLst>
      <p:ext uri="{BB962C8B-B14F-4D97-AF65-F5344CB8AC3E}">
        <p14:creationId xmlns:p14="http://schemas.microsoft.com/office/powerpoint/2010/main" val="190331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10859</TotalTime>
  <Words>473</Words>
  <Application>Microsoft Office PowerPoint</Application>
  <PresentationFormat>On-screen Show (16:9)</PresentationFormat>
  <Paragraphs>81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NLP-jurafsky</vt:lpstr>
      <vt:lpstr>Text Classification and Naïve Bayes</vt:lpstr>
      <vt:lpstr>Is this spam?</vt:lpstr>
      <vt:lpstr>Who wrote which Federalist papers?</vt:lpstr>
      <vt:lpstr>Male or female author?</vt:lpstr>
      <vt:lpstr>Positive or negative movie review?</vt:lpstr>
      <vt:lpstr>What is the subject of this article?</vt:lpstr>
      <vt:lpstr>Text Classification</vt:lpstr>
      <vt:lpstr>Text Classification: definition</vt:lpstr>
      <vt:lpstr>Classification Methods:  Hand-coded rules</vt:lpstr>
      <vt:lpstr>Classification Methods: Supervised Machine Learning</vt:lpstr>
      <vt:lpstr>Classification Methods: Supervised Machine Learning</vt:lpstr>
      <vt:lpstr>Text Classification and Naïve Bayes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210</cp:revision>
  <cp:lastPrinted>2009-04-20T16:46:08Z</cp:lastPrinted>
  <dcterms:created xsi:type="dcterms:W3CDTF">2010-04-19T15:31:24Z</dcterms:created>
  <dcterms:modified xsi:type="dcterms:W3CDTF">2012-03-21T18:04:09Z</dcterms:modified>
</cp:coreProperties>
</file>