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517" r:id="rId2"/>
    <p:sldId id="400" r:id="rId3"/>
    <p:sldId id="450" r:id="rId4"/>
    <p:sldId id="451" r:id="rId5"/>
    <p:sldId id="453" r:id="rId6"/>
    <p:sldId id="454" r:id="rId7"/>
    <p:sldId id="455" r:id="rId8"/>
    <p:sldId id="456" r:id="rId9"/>
    <p:sldId id="518" r:id="rId10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86867" autoAdjust="0"/>
  </p:normalViewPr>
  <p:slideViewPr>
    <p:cSldViewPr>
      <p:cViewPr varScale="1">
        <p:scale>
          <a:sx n="96" d="100"/>
          <a:sy n="96" d="100"/>
        </p:scale>
        <p:origin x="-23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Formalizing the 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Classifier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7135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Bayes’ Rule Applied to Documents and Classes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393601"/>
              </p:ext>
            </p:extLst>
          </p:nvPr>
        </p:nvGraphicFramePr>
        <p:xfrm>
          <a:off x="2479675" y="2759075"/>
          <a:ext cx="442118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3" imgW="1371600" imgH="419100" progId="Equation.3">
                  <p:embed/>
                </p:oleObj>
              </mc:Choice>
              <mc:Fallback>
                <p:oleObj name="Equation" r:id="rId3" imgW="137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759075"/>
                        <a:ext cx="4421188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04800" y="1428750"/>
            <a:ext cx="8229600" cy="2667000"/>
          </a:xfrm>
        </p:spPr>
        <p:txBody>
          <a:bodyPr/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sz="3200" dirty="0" smtClean="0"/>
              <a:t>For a document </a:t>
            </a:r>
            <a:r>
              <a:rPr lang="en-US" sz="3600" i="1" dirty="0" smtClean="0">
                <a:solidFill>
                  <a:srgbClr val="FF0000"/>
                </a:solidFill>
              </a:rPr>
              <a:t>d</a:t>
            </a:r>
            <a:r>
              <a:rPr lang="en-US" sz="4000" dirty="0" smtClean="0"/>
              <a:t> </a:t>
            </a:r>
            <a:r>
              <a:rPr lang="en-US" sz="3600" dirty="0" smtClean="0"/>
              <a:t>and a class </a:t>
            </a:r>
            <a:r>
              <a:rPr lang="en-US" sz="4000" i="1" dirty="0" smtClean="0">
                <a:solidFill>
                  <a:srgbClr val="FF0000"/>
                </a:solidFill>
              </a:rPr>
              <a:t>c</a:t>
            </a:r>
            <a:endParaRPr 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(I)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637004"/>
              </p:ext>
            </p:extLst>
          </p:nvPr>
        </p:nvGraphicFramePr>
        <p:xfrm>
          <a:off x="1672596" y="1633538"/>
          <a:ext cx="407256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5" name="Equation" r:id="rId3" imgW="1371600" imgH="292100" progId="Equation.3">
                  <p:embed/>
                </p:oleObj>
              </mc:Choice>
              <mc:Fallback>
                <p:oleObj name="Equation" r:id="rId3" imgW="1371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596" y="1633538"/>
                        <a:ext cx="407256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616719"/>
              </p:ext>
            </p:extLst>
          </p:nvPr>
        </p:nvGraphicFramePr>
        <p:xfrm>
          <a:off x="2542619" y="2495550"/>
          <a:ext cx="401058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6" name="Equation" r:id="rId5" imgW="1371600" imgH="419100" progId="Equation.3">
                  <p:embed/>
                </p:oleObj>
              </mc:Choice>
              <mc:Fallback>
                <p:oleObj name="Equation" r:id="rId5" imgW="137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19" y="2495550"/>
                        <a:ext cx="4010581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638856"/>
              </p:ext>
            </p:extLst>
          </p:nvPr>
        </p:nvGraphicFramePr>
        <p:xfrm>
          <a:off x="2511425" y="3867150"/>
          <a:ext cx="388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7" name="Equation" r:id="rId7" imgW="1346200" imgH="292100" progId="Equation.3">
                  <p:embed/>
                </p:oleObj>
              </mc:Choice>
              <mc:Fallback>
                <p:oleObj name="Equation" r:id="rId7" imgW="1346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3867150"/>
                        <a:ext cx="388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83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248400" y="1581150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MAP is “maximum a posteriori”  = most likely class</a:t>
            </a:r>
            <a:endParaRPr lang="en-US" altLang="zh-TW" sz="1600" dirty="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934200" y="2876550"/>
            <a:ext cx="16764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Bayes Rule</a:t>
            </a:r>
            <a:endParaRPr lang="en-US" altLang="zh-TW" sz="1600" dirty="0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010400" y="3943350"/>
            <a:ext cx="1676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Dropping the denominator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0971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1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(II)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248283"/>
              </p:ext>
            </p:extLst>
          </p:nvPr>
        </p:nvGraphicFramePr>
        <p:xfrm>
          <a:off x="381000" y="1581150"/>
          <a:ext cx="49006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5" name="Equation" r:id="rId3" imgW="1651000" imgH="292100" progId="Equation.3">
                  <p:embed/>
                </p:oleObj>
              </mc:Choice>
              <mc:Fallback>
                <p:oleObj name="Equation" r:id="rId3" imgW="1651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81150"/>
                        <a:ext cx="49006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239000" y="2571750"/>
            <a:ext cx="1676400" cy="1077218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Document d represented as features x1..xn</a:t>
            </a:r>
            <a:endParaRPr lang="en-US" altLang="zh-TW" sz="16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749968"/>
              </p:ext>
            </p:extLst>
          </p:nvPr>
        </p:nvGraphicFramePr>
        <p:xfrm>
          <a:off x="1295400" y="2724150"/>
          <a:ext cx="57689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6" name="Equation" r:id="rId5" imgW="1943100" imgH="292100" progId="Equation.3">
                  <p:embed/>
                </p:oleObj>
              </mc:Choice>
              <mc:Fallback>
                <p:oleObj name="Equation" r:id="rId5" imgW="19431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24150"/>
                        <a:ext cx="57689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460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 (IV)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324600" y="2655153"/>
            <a:ext cx="2438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How often does this class occur?</a:t>
            </a:r>
            <a:endParaRPr lang="en-US" altLang="zh-TW" sz="16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591522"/>
              </p:ext>
            </p:extLst>
          </p:nvPr>
        </p:nvGraphicFramePr>
        <p:xfrm>
          <a:off x="762000" y="1504950"/>
          <a:ext cx="6637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3" imgW="2235200" imgH="292100" progId="Equation.3">
                  <p:embed/>
                </p:oleObj>
              </mc:Choice>
              <mc:Fallback>
                <p:oleObj name="Equation" r:id="rId3" imgW="2235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04950"/>
                        <a:ext cx="66373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600200" y="2602290"/>
            <a:ext cx="4343400" cy="461665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eaLnBrk="1" hangingPunct="1"/>
            <a:r>
              <a:rPr lang="en-US" dirty="0">
                <a:latin typeface="Calibri" charset="0"/>
                <a:cs typeface="Arial" charset="0"/>
              </a:rPr>
              <a:t>O(|</a:t>
            </a:r>
            <a:r>
              <a:rPr lang="en-US" i="1" dirty="0" err="1">
                <a:latin typeface="Calibri" charset="0"/>
                <a:cs typeface="Arial" charset="0"/>
              </a:rPr>
              <a:t>X</a:t>
            </a:r>
            <a:r>
              <a:rPr lang="en-US" dirty="0" err="1">
                <a:latin typeface="Calibri" charset="0"/>
                <a:cs typeface="Arial" charset="0"/>
              </a:rPr>
              <a:t>|</a:t>
            </a:r>
            <a:r>
              <a:rPr lang="en-US" i="1" baseline="30000" dirty="0" err="1">
                <a:latin typeface="Calibri" charset="0"/>
                <a:cs typeface="Arial" charset="0"/>
              </a:rPr>
              <a:t>n</a:t>
            </a:r>
            <a:r>
              <a:rPr lang="en-US" dirty="0">
                <a:latin typeface="Calibri" charset="0"/>
                <a:cs typeface="Arial" charset="0"/>
                <a:sym typeface="Symbol" charset="0"/>
              </a:rPr>
              <a:t>•|</a:t>
            </a:r>
            <a:r>
              <a:rPr lang="en-US" i="1" dirty="0">
                <a:latin typeface="Calibri" charset="0"/>
                <a:cs typeface="Arial" charset="0"/>
                <a:sym typeface="Symbol" charset="0"/>
              </a:rPr>
              <a:t>C</a:t>
            </a:r>
            <a:r>
              <a:rPr lang="en-US" dirty="0">
                <a:latin typeface="Calibri" charset="0"/>
                <a:cs typeface="Arial" charset="0"/>
                <a:sym typeface="Symbol" charset="0"/>
              </a:rPr>
              <a:t>|) </a:t>
            </a:r>
            <a:r>
              <a:rPr lang="en-US" dirty="0" smtClean="0">
                <a:latin typeface="Calibri" charset="0"/>
                <a:cs typeface="Arial" charset="0"/>
                <a:sym typeface="Symbol" charset="0"/>
              </a:rPr>
              <a:t>parameters</a:t>
            </a:r>
            <a:endParaRPr lang="en-US" dirty="0">
              <a:latin typeface="Calibri" charset="0"/>
              <a:cs typeface="Arial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400800" y="3645753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 smtClean="0"/>
              <a:t>We can just count the relative frequencies in a corpus</a:t>
            </a:r>
            <a:endParaRPr lang="en-US" altLang="zh-TW" sz="1600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600200" y="3364290"/>
            <a:ext cx="4343400" cy="1569660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eaLnBrk="1" hangingPunct="1"/>
            <a:r>
              <a:rPr lang="en-US" dirty="0" smtClean="0">
                <a:latin typeface="Calibri" charset="0"/>
              </a:rPr>
              <a:t>Could </a:t>
            </a:r>
            <a:r>
              <a:rPr lang="en-US" dirty="0">
                <a:latin typeface="Calibri" charset="0"/>
              </a:rPr>
              <a:t>only be estimated if a very, very large number of training examples was available.</a:t>
            </a:r>
          </a:p>
        </p:txBody>
      </p:sp>
    </p:spTree>
    <p:extLst>
      <p:ext uri="{BB962C8B-B14F-4D97-AF65-F5344CB8AC3E}">
        <p14:creationId xmlns:p14="http://schemas.microsoft.com/office/powerpoint/2010/main" val="314871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620000" cy="1123950"/>
          </a:xfrm>
        </p:spPr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Independence Assumptions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51913"/>
              </p:ext>
            </p:extLst>
          </p:nvPr>
        </p:nvGraphicFramePr>
        <p:xfrm>
          <a:off x="2586038" y="1200150"/>
          <a:ext cx="32051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1" name="Equation" r:id="rId3" imgW="1079500" imgH="215900" progId="Equation.3">
                  <p:embed/>
                </p:oleObj>
              </mc:Choice>
              <mc:Fallback>
                <p:oleObj name="Equation" r:id="rId3" imgW="1079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200150"/>
                        <a:ext cx="320516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190750"/>
            <a:ext cx="8686800" cy="2590800"/>
          </a:xfrm>
        </p:spPr>
        <p:txBody>
          <a:bodyPr/>
          <a:lstStyle/>
          <a:p>
            <a:r>
              <a:rPr lang="en-US" sz="2800" b="1" dirty="0" smtClean="0">
                <a:latin typeface="Calibri" charset="0"/>
                <a:sym typeface="Symbol" charset="2"/>
              </a:rPr>
              <a:t>Bag of Words assumption</a:t>
            </a:r>
            <a:r>
              <a:rPr lang="en-US" sz="2800" dirty="0" smtClean="0">
                <a:latin typeface="Calibri" charset="0"/>
                <a:sym typeface="Symbol" charset="2"/>
              </a:rPr>
              <a:t>: Assume position doesn’t matter</a:t>
            </a:r>
          </a:p>
          <a:p>
            <a:r>
              <a:rPr lang="en-US" sz="2800" b="1" dirty="0" smtClean="0">
                <a:latin typeface="Calibri" charset="0"/>
                <a:sym typeface="Symbol" charset="2"/>
              </a:rPr>
              <a:t>Conditional Independence</a:t>
            </a:r>
            <a:r>
              <a:rPr lang="en-US" sz="2800" dirty="0" smtClean="0">
                <a:latin typeface="Calibri" charset="0"/>
                <a:sym typeface="Symbol" charset="2"/>
              </a:rPr>
              <a:t>: Assume the feature probabilities </a:t>
            </a:r>
            <a:r>
              <a:rPr lang="en-US" sz="2800" i="1" dirty="0" smtClean="0">
                <a:latin typeface="Calibri" charset="0"/>
                <a:sym typeface="Symbol" charset="2"/>
              </a:rPr>
              <a:t>P</a:t>
            </a:r>
            <a:r>
              <a:rPr lang="en-US" sz="2800" dirty="0" smtClean="0">
                <a:latin typeface="Calibri" charset="0"/>
                <a:sym typeface="Symbol" charset="2"/>
              </a:rPr>
              <a:t>(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x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i</a:t>
            </a:r>
            <a:r>
              <a:rPr lang="en-US" sz="2800" dirty="0" err="1" smtClean="0">
                <a:latin typeface="Calibri" charset="0"/>
                <a:sym typeface="Symbol" charset="2"/>
              </a:rPr>
              <a:t>|</a:t>
            </a:r>
            <a:r>
              <a:rPr lang="en-US" sz="2800" i="1" dirty="0" err="1" smtClean="0">
                <a:latin typeface="Calibri" charset="0"/>
                <a:sym typeface="Symbol" charset="2"/>
              </a:rPr>
              <a:t>c</a:t>
            </a:r>
            <a:r>
              <a:rPr lang="en-US" sz="2800" i="1" baseline="-25000" dirty="0" err="1" smtClean="0">
                <a:latin typeface="Calibri" charset="0"/>
                <a:sym typeface="Symbol" charset="2"/>
              </a:rPr>
              <a:t>j</a:t>
            </a:r>
            <a:r>
              <a:rPr lang="en-US" sz="2800" dirty="0" smtClean="0">
                <a:latin typeface="Calibri" charset="0"/>
                <a:sym typeface="Symbol" charset="2"/>
              </a:rPr>
              <a:t>) are independent given the class </a:t>
            </a:r>
            <a:r>
              <a:rPr lang="en-US" sz="2800" i="1" dirty="0" smtClean="0">
                <a:latin typeface="Calibri" charset="0"/>
                <a:sym typeface="Symbol" charset="2"/>
              </a:rPr>
              <a:t>c.</a:t>
            </a:r>
            <a:endParaRPr lang="en-US" sz="2800" i="1" dirty="0" smtClean="0">
              <a:latin typeface="Times New Roman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069037"/>
              </p:ext>
            </p:extLst>
          </p:nvPr>
        </p:nvGraphicFramePr>
        <p:xfrm>
          <a:off x="661988" y="4324350"/>
          <a:ext cx="7826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2" name="Equation" r:id="rId5" imgW="3492500" imgH="215900" progId="Equation.3">
                  <p:embed/>
                </p:oleObj>
              </mc:Choice>
              <mc:Fallback>
                <p:oleObj name="Equation" r:id="rId5" imgW="3492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324350"/>
                        <a:ext cx="78263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8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95911"/>
              </p:ext>
            </p:extLst>
          </p:nvPr>
        </p:nvGraphicFramePr>
        <p:xfrm>
          <a:off x="762000" y="1504950"/>
          <a:ext cx="6637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1" name="Equation" r:id="rId3" imgW="2235200" imgH="292100" progId="Equation.3">
                  <p:embed/>
                </p:oleObj>
              </mc:Choice>
              <mc:Fallback>
                <p:oleObj name="Equation" r:id="rId3" imgW="2235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04950"/>
                        <a:ext cx="66373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451346"/>
              </p:ext>
            </p:extLst>
          </p:nvPr>
        </p:nvGraphicFramePr>
        <p:xfrm>
          <a:off x="914400" y="2730500"/>
          <a:ext cx="56356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2" name="Equation" r:id="rId5" imgW="1828800" imgH="368300" progId="Equation.3">
                  <p:embed/>
                </p:oleObj>
              </mc:Choice>
              <mc:Fallback>
                <p:oleObj name="Equation" r:id="rId5" imgW="1828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30500"/>
                        <a:ext cx="56356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728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 smtClean="0"/>
              <a:t>Applying Multinomial </a:t>
            </a:r>
            <a:r>
              <a:rPr lang="en-US" dirty="0"/>
              <a:t>Naive Bayes Classifiers to </a:t>
            </a:r>
            <a:r>
              <a:rPr lang="en-US" dirty="0" smtClean="0"/>
              <a:t>Text Classification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24164"/>
              </p:ext>
            </p:extLst>
          </p:nvPr>
        </p:nvGraphicFramePr>
        <p:xfrm>
          <a:off x="1524000" y="3028950"/>
          <a:ext cx="60452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Equation" r:id="rId3" imgW="2146300" imgH="393700" progId="Equation.3">
                  <p:embed/>
                </p:oleObj>
              </mc:Choice>
              <mc:Fallback>
                <p:oleObj name="Equation" r:id="rId3" imgW="2146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28950"/>
                        <a:ext cx="60452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1" y="158115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800" dirty="0">
                <a:latin typeface="Times New Roman" charset="0"/>
              </a:rPr>
              <a:t>positions </a:t>
            </a:r>
            <a:r>
              <a:rPr lang="en-US" sz="2800" dirty="0">
                <a:latin typeface="Calibri" charset="0"/>
                <a:sym typeface="Symbol" charset="0"/>
              </a:rPr>
              <a:t> all word positions in </a:t>
            </a:r>
            <a:r>
              <a:rPr lang="en-US" sz="2800" dirty="0" smtClean="0">
                <a:latin typeface="Calibri" charset="0"/>
                <a:sym typeface="Symbol" charset="0"/>
              </a:rPr>
              <a:t>test document      </a:t>
            </a:r>
            <a:r>
              <a:rPr lang="en-US" sz="2800" dirty="0">
                <a:latin typeface="Calibri" charset="0"/>
                <a:sym typeface="Symbol" charset="0"/>
              </a:rPr>
              <a:t>			</a:t>
            </a:r>
            <a:endParaRPr lang="en-US" sz="28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Formalizing the 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Classifier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456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10860</TotalTime>
  <Words>189</Words>
  <Application>Microsoft Office PowerPoint</Application>
  <PresentationFormat>On-screen Show (16:9)</PresentationFormat>
  <Paragraphs>25</Paragraphs>
  <Slides>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NLP-jurafsky</vt:lpstr>
      <vt:lpstr>Equation</vt:lpstr>
      <vt:lpstr>Text Classification and Naïve Bayes</vt:lpstr>
      <vt:lpstr>Bayes’ Rule Applied to Documents and Classes</vt:lpstr>
      <vt:lpstr>Naïve Bayes Classifier (I)</vt:lpstr>
      <vt:lpstr>Naïve Bayes Classifier (II)</vt:lpstr>
      <vt:lpstr>Naïve Bayes Classifier (IV)</vt:lpstr>
      <vt:lpstr>Multinomial Naïve Bayes Independence Assumptions</vt:lpstr>
      <vt:lpstr>Multinomial Naïve Bayes Classifier</vt:lpstr>
      <vt:lpstr>Applying Multinomial Naive Bayes Classifiers to Text Classification</vt:lpstr>
      <vt:lpstr>Text Classification and Naïve Bayes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Robin</cp:lastModifiedBy>
  <cp:revision>210</cp:revision>
  <cp:lastPrinted>2009-04-20T16:46:08Z</cp:lastPrinted>
  <dcterms:created xsi:type="dcterms:W3CDTF">2010-04-19T15:31:24Z</dcterms:created>
  <dcterms:modified xsi:type="dcterms:W3CDTF">2012-03-21T18:18:16Z</dcterms:modified>
</cp:coreProperties>
</file>