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0"/>
  </p:notesMasterIdLst>
  <p:handoutMasterIdLst>
    <p:handoutMasterId r:id="rId11"/>
  </p:handoutMasterIdLst>
  <p:sldIdLst>
    <p:sldId id="519" r:id="rId2"/>
    <p:sldId id="458" r:id="rId3"/>
    <p:sldId id="477" r:id="rId4"/>
    <p:sldId id="459" r:id="rId5"/>
    <p:sldId id="409" r:id="rId6"/>
    <p:sldId id="410" r:id="rId7"/>
    <p:sldId id="544" r:id="rId8"/>
    <p:sldId id="520" r:id="rId9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49" autoAdjust="0"/>
    <p:restoredTop sz="86867" autoAdjust="0"/>
  </p:normalViewPr>
  <p:slideViewPr>
    <p:cSldViewPr>
      <p:cViewPr varScale="1">
        <p:scale>
          <a:sx n="62" d="100"/>
          <a:sy n="62" d="100"/>
        </p:scale>
        <p:origin x="-1688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9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1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Na</a:t>
            </a:r>
            <a:r>
              <a:rPr lang="fr-FR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Bayes: Learning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44563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/>
          <a:lstStyle/>
          <a:p>
            <a:pPr eaLnBrk="1" hangingPunct="1"/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Learning the </a:t>
            </a:r>
            <a:r>
              <a:rPr lang="en-US" sz="3000" dirty="0" smtClean="0">
                <a:latin typeface="Calibri" charset="0"/>
                <a:ea typeface="ＭＳ Ｐゴシック" charset="0"/>
                <a:cs typeface="ＭＳ Ｐゴシック" charset="0"/>
              </a:rPr>
              <a:t>Multinomial Na</a:t>
            </a:r>
            <a:r>
              <a:rPr lang="fr-FR" sz="3000" dirty="0" err="1" smtClean="0">
                <a:latin typeface="Calibri" charset="0"/>
                <a:ea typeface="ＭＳ Ｐゴシック" charset="0"/>
                <a:cs typeface="ＭＳ Ｐゴシック" charset="0"/>
              </a:rPr>
              <a:t>ï</a:t>
            </a:r>
            <a:r>
              <a:rPr lang="en-US" sz="3000" dirty="0" err="1" smtClean="0">
                <a:latin typeface="Calibri" charset="0"/>
                <a:ea typeface="ＭＳ Ｐゴシック" charset="0"/>
                <a:cs typeface="ＭＳ Ｐゴシック" charset="0"/>
              </a:rPr>
              <a:t>ve</a:t>
            </a:r>
            <a:r>
              <a:rPr lang="en-US" sz="3000" dirty="0" smtClean="0">
                <a:latin typeface="Calibri" charset="0"/>
                <a:ea typeface="ＭＳ Ｐゴシック" charset="0"/>
                <a:cs typeface="ＭＳ Ｐゴシック" charset="0"/>
              </a:rPr>
              <a:t> Bayes Model</a:t>
            </a:r>
            <a:endParaRPr lang="en-US" sz="30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52550"/>
            <a:ext cx="8077200" cy="14478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 charset="0"/>
                <a:ea typeface="ＭＳ Ｐゴシック" charset="0"/>
                <a:cs typeface="ＭＳ Ｐゴシック" charset="0"/>
              </a:rPr>
              <a:t>First attempt: maximum likelihood estimates</a:t>
            </a:r>
          </a:p>
          <a:p>
            <a:pPr lvl="1" eaLnBrk="1" hangingPunct="1"/>
            <a:r>
              <a:rPr lang="en-US" sz="2800" dirty="0">
                <a:latin typeface="Calibri" charset="0"/>
                <a:ea typeface="ＭＳ Ｐゴシック" charset="0"/>
              </a:rPr>
              <a:t>simply use the frequencies in the data</a:t>
            </a:r>
          </a:p>
        </p:txBody>
      </p:sp>
      <p:sp>
        <p:nvSpPr>
          <p:cNvPr id="41990" name="TextBox 20"/>
          <p:cNvSpPr txBox="1">
            <a:spLocks noChangeArrowheads="1"/>
          </p:cNvSpPr>
          <p:nvPr/>
        </p:nvSpPr>
        <p:spPr bwMode="auto">
          <a:xfrm>
            <a:off x="7620001" y="-67479"/>
            <a:ext cx="10336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Sec.13.3</a:t>
            </a:r>
          </a:p>
        </p:txBody>
      </p:sp>
      <p:graphicFrame>
        <p:nvGraphicFramePr>
          <p:cNvPr id="6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180986"/>
              </p:ext>
            </p:extLst>
          </p:nvPr>
        </p:nvGraphicFramePr>
        <p:xfrm>
          <a:off x="2530031" y="3666504"/>
          <a:ext cx="3870769" cy="1292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1" name="Equation" r:id="rId3" imgW="1739900" imgH="584200" progId="Equation.3">
                  <p:embed/>
                </p:oleObj>
              </mc:Choice>
              <mc:Fallback>
                <p:oleObj name="Equation" r:id="rId3" imgW="17399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031" y="3666504"/>
                        <a:ext cx="3870769" cy="12928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214483"/>
              </p:ext>
            </p:extLst>
          </p:nvPr>
        </p:nvGraphicFramePr>
        <p:xfrm>
          <a:off x="3009519" y="2592954"/>
          <a:ext cx="3524249" cy="98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2" name="Equation" r:id="rId5" imgW="1587500" imgH="444500" progId="Equation.3">
                  <p:embed/>
                </p:oleObj>
              </mc:Choice>
              <mc:Fallback>
                <p:oleObj name="Equation" r:id="rId5" imgW="15875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519" y="2592954"/>
                        <a:ext cx="3524249" cy="980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29770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028950"/>
            <a:ext cx="83058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charset="0"/>
                <a:cs typeface="Calibri"/>
              </a:rPr>
              <a:t>Create </a:t>
            </a:r>
            <a:r>
              <a:rPr lang="en-US" dirty="0">
                <a:ea typeface="ＭＳ Ｐゴシック" charset="0"/>
                <a:cs typeface="Calibri"/>
              </a:rPr>
              <a:t>mega-document for topic </a:t>
            </a:r>
            <a:r>
              <a:rPr lang="en-US" i="1" dirty="0">
                <a:ea typeface="ＭＳ Ｐゴシック" charset="0"/>
                <a:cs typeface="Calibri"/>
              </a:rPr>
              <a:t>j</a:t>
            </a:r>
            <a:r>
              <a:rPr lang="en-US" dirty="0">
                <a:ea typeface="ＭＳ Ｐゴシック" charset="0"/>
                <a:cs typeface="Calibri"/>
              </a:rPr>
              <a:t> by concatenating all docs in this topic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Calibri"/>
              </a:rPr>
              <a:t>Use frequency of </a:t>
            </a:r>
            <a:r>
              <a:rPr lang="en-US" sz="2400" i="1" dirty="0">
                <a:ea typeface="ＭＳ Ｐゴシック" charset="0"/>
                <a:cs typeface="Calibri"/>
              </a:rPr>
              <a:t>w</a:t>
            </a:r>
            <a:r>
              <a:rPr lang="en-US" sz="2400" dirty="0">
                <a:ea typeface="ＭＳ Ｐゴシック" charset="0"/>
                <a:cs typeface="Calibri"/>
              </a:rPr>
              <a:t> in mega-</a:t>
            </a:r>
            <a:r>
              <a:rPr lang="en-US" sz="2400" dirty="0" smtClean="0">
                <a:ea typeface="ＭＳ Ｐゴシック" charset="0"/>
                <a:cs typeface="Calibri"/>
              </a:rPr>
              <a:t>document</a:t>
            </a:r>
            <a:endParaRPr lang="en-US" sz="2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90000"/>
              </a:lnSpc>
            </a:pPr>
            <a:endParaRPr lang="en-US" sz="2200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Parameter estimation</a:t>
            </a:r>
          </a:p>
        </p:txBody>
      </p:sp>
      <p:sp>
        <p:nvSpPr>
          <p:cNvPr id="58373" name="Text Box 6"/>
          <p:cNvSpPr txBox="1">
            <a:spLocks noChangeArrowheads="1"/>
          </p:cNvSpPr>
          <p:nvPr/>
        </p:nvSpPr>
        <p:spPr bwMode="auto">
          <a:xfrm>
            <a:off x="3657600" y="1733550"/>
            <a:ext cx="5257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Calibri"/>
                <a:cs typeface="Calibri"/>
              </a:rPr>
              <a:t>fraction of times </a:t>
            </a:r>
            <a:r>
              <a:rPr lang="en-US" dirty="0" smtClean="0">
                <a:latin typeface="Calibri"/>
                <a:cs typeface="Calibri"/>
              </a:rPr>
              <a:t>word </a:t>
            </a:r>
            <a:r>
              <a:rPr lang="en-US" i="1" dirty="0" err="1" smtClean="0">
                <a:latin typeface="Calibri"/>
                <a:cs typeface="Calibri"/>
              </a:rPr>
              <a:t>w</a:t>
            </a:r>
            <a:r>
              <a:rPr lang="en-US" i="1" baseline="-25000" dirty="0" err="1" smtClean="0">
                <a:latin typeface="Calibri"/>
                <a:cs typeface="Calibri"/>
              </a:rPr>
              <a:t>i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appears </a:t>
            </a:r>
            <a:endParaRPr lang="en-US" dirty="0" smtClean="0">
              <a:latin typeface="Calibri"/>
              <a:cs typeface="Calibri"/>
            </a:endParaRPr>
          </a:p>
          <a:p>
            <a:pPr algn="ctr"/>
            <a:r>
              <a:rPr lang="en-US" dirty="0" smtClean="0">
                <a:latin typeface="Calibri"/>
                <a:cs typeface="Calibri"/>
              </a:rPr>
              <a:t>among all words </a:t>
            </a:r>
            <a:r>
              <a:rPr lang="en-US" dirty="0">
                <a:latin typeface="Calibri"/>
                <a:cs typeface="Calibri"/>
              </a:rPr>
              <a:t>in documents of topic </a:t>
            </a:r>
            <a:r>
              <a:rPr lang="en-US" i="1" dirty="0" err="1">
                <a:latin typeface="Calibri"/>
                <a:cs typeface="Calibri"/>
              </a:rPr>
              <a:t>c</a:t>
            </a:r>
            <a:r>
              <a:rPr lang="en-US" i="1" baseline="-25000" dirty="0" err="1">
                <a:latin typeface="Calibri"/>
                <a:cs typeface="Calibri"/>
              </a:rPr>
              <a:t>j</a:t>
            </a:r>
            <a:endParaRPr lang="en-US" i="1" baseline="-25000" dirty="0">
              <a:latin typeface="Calibri"/>
              <a:cs typeface="Calibri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023520"/>
              </p:ext>
            </p:extLst>
          </p:nvPr>
        </p:nvGraphicFramePr>
        <p:xfrm>
          <a:off x="304800" y="1733550"/>
          <a:ext cx="3192462" cy="1066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6" name="Equation" r:id="rId3" imgW="1739900" imgH="584200" progId="Equation.3">
                  <p:embed/>
                </p:oleObj>
              </mc:Choice>
              <mc:Fallback>
                <p:oleObj name="Equation" r:id="rId3" imgW="17399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733550"/>
                        <a:ext cx="3192462" cy="1066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0686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Problem with Maximum Likelihood</a:t>
            </a:r>
          </a:p>
        </p:txBody>
      </p:sp>
      <p:sp>
        <p:nvSpPr>
          <p:cNvPr id="4301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428750"/>
            <a:ext cx="8077200" cy="1771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What if we have seen no training documents with the word </a:t>
            </a:r>
            <a:r>
              <a:rPr lang="en-US" b="1" i="1" dirty="0" smtClean="0">
                <a:latin typeface="Calibri" charset="0"/>
                <a:ea typeface="ＭＳ Ｐゴシック" charset="0"/>
                <a:cs typeface="ＭＳ Ｐゴシック" charset="0"/>
              </a:rPr>
              <a:t>fantastic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and classified in the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topic 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positive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(</a:t>
            </a:r>
            <a:r>
              <a:rPr lang="en-US" b="1" i="1" dirty="0" smtClean="0">
                <a:latin typeface="Calibri" charset="0"/>
                <a:ea typeface="ＭＳ Ｐゴシック" charset="0"/>
                <a:cs typeface="ＭＳ Ｐゴシック" charset="0"/>
              </a:rPr>
              <a:t>thumbs-up)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dirty="0">
              <a:latin typeface="Calibri" charset="0"/>
              <a:ea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>
              <a:latin typeface="Calibri" charset="0"/>
              <a:ea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6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Zero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probabilities cannot be conditioned away, no matter the other evidence!</a:t>
            </a:r>
          </a:p>
        </p:txBody>
      </p:sp>
      <p:graphicFrame>
        <p:nvGraphicFramePr>
          <p:cNvPr id="43011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028936193"/>
              </p:ext>
            </p:extLst>
          </p:nvPr>
        </p:nvGraphicFramePr>
        <p:xfrm>
          <a:off x="1828800" y="2370138"/>
          <a:ext cx="55086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7" name="Equation" r:id="rId3" imgW="3683000" imgH="571500" progId="Equation.3">
                  <p:embed/>
                </p:oleObj>
              </mc:Choice>
              <mc:Fallback>
                <p:oleObj name="Equation" r:id="rId3" imgW="3683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370138"/>
                        <a:ext cx="550862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014982"/>
              </p:ext>
            </p:extLst>
          </p:nvPr>
        </p:nvGraphicFramePr>
        <p:xfrm>
          <a:off x="2195513" y="4248150"/>
          <a:ext cx="41941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8" name="Equation" r:id="rId5" imgW="1968500" imgH="292100" progId="Equation.3">
                  <p:embed/>
                </p:oleObj>
              </mc:Choice>
              <mc:Fallback>
                <p:oleObj name="Equation" r:id="rId5" imgW="19685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248150"/>
                        <a:ext cx="41941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TextBox 24"/>
          <p:cNvSpPr txBox="1">
            <a:spLocks noChangeArrowheads="1"/>
          </p:cNvSpPr>
          <p:nvPr/>
        </p:nvSpPr>
        <p:spPr bwMode="auto">
          <a:xfrm>
            <a:off x="7620001" y="-67479"/>
            <a:ext cx="10336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Sec.13.3</a:t>
            </a:r>
          </a:p>
        </p:txBody>
      </p:sp>
    </p:spTree>
    <p:extLst>
      <p:ext uri="{BB962C8B-B14F-4D97-AF65-F5344CB8AC3E}">
        <p14:creationId xmlns:p14="http://schemas.microsoft.com/office/powerpoint/2010/main" val="383828327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/>
          <a:lstStyle/>
          <a:p>
            <a:r>
              <a:rPr lang="en-US" dirty="0" smtClean="0"/>
              <a:t>Laplace (add-1) smoothing for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</a:t>
            </a: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682244"/>
              </p:ext>
            </p:extLst>
          </p:nvPr>
        </p:nvGraphicFramePr>
        <p:xfrm>
          <a:off x="1306513" y="1581150"/>
          <a:ext cx="4505325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8" name="Equation" r:id="rId3" imgW="1905000" imgH="571500" progId="Equation.3">
                  <p:embed/>
                </p:oleObj>
              </mc:Choice>
              <mc:Fallback>
                <p:oleObj name="Equation" r:id="rId3" imgW="19050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1581150"/>
                        <a:ext cx="4505325" cy="1350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567934"/>
              </p:ext>
            </p:extLst>
          </p:nvPr>
        </p:nvGraphicFramePr>
        <p:xfrm>
          <a:off x="2508250" y="3176588"/>
          <a:ext cx="3816350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9" name="Equation" r:id="rId5" imgW="1612900" imgH="711200" progId="Equation.3">
                  <p:embed/>
                </p:oleObj>
              </mc:Choice>
              <mc:Fallback>
                <p:oleObj name="Equation" r:id="rId5" imgW="16129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3176588"/>
                        <a:ext cx="3816350" cy="16811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791014"/>
              </p:ext>
            </p:extLst>
          </p:nvPr>
        </p:nvGraphicFramePr>
        <p:xfrm>
          <a:off x="1311720" y="1579109"/>
          <a:ext cx="4084638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0" name="Equation" r:id="rId7" imgW="1727200" imgH="571500" progId="Equation.3">
                  <p:embed/>
                </p:oleObj>
              </mc:Choice>
              <mc:Fallback>
                <p:oleObj name="Equation" r:id="rId7" imgW="17272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720" y="1579109"/>
                        <a:ext cx="4084638" cy="13509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238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114300"/>
            <a:ext cx="7772400" cy="857250"/>
          </a:xfrm>
        </p:spPr>
        <p:txBody>
          <a:bodyPr/>
          <a:lstStyle/>
          <a:p>
            <a:r>
              <a:rPr lang="en-US" dirty="0" smtClean="0"/>
              <a:t>Multinomial Naïve Bayes: Learning</a:t>
            </a:r>
          </a:p>
        </p:txBody>
      </p:sp>
      <p:sp>
        <p:nvSpPr>
          <p:cNvPr id="52230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152400" y="2132543"/>
            <a:ext cx="4572000" cy="264900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 smtClean="0">
                <a:latin typeface="Calibri"/>
                <a:cs typeface="Calibri"/>
              </a:rPr>
              <a:t>Calculate </a:t>
            </a:r>
            <a:r>
              <a:rPr lang="en-US" sz="2200" i="1" dirty="0" smtClean="0">
                <a:latin typeface="Calibri"/>
                <a:cs typeface="Calibri"/>
              </a:rPr>
              <a:t>P</a:t>
            </a:r>
            <a:r>
              <a:rPr lang="en-US" sz="2200" dirty="0" smtClean="0">
                <a:latin typeface="Calibri"/>
                <a:cs typeface="Calibri"/>
              </a:rPr>
              <a:t>(</a:t>
            </a:r>
            <a:r>
              <a:rPr lang="en-US" sz="2200" i="1" dirty="0" err="1" smtClean="0">
                <a:latin typeface="Calibri"/>
                <a:cs typeface="Calibri"/>
              </a:rPr>
              <a:t>c</a:t>
            </a:r>
            <a:r>
              <a:rPr lang="en-US" sz="2200" i="1" baseline="-25000" dirty="0" err="1" smtClean="0">
                <a:latin typeface="Calibri"/>
                <a:cs typeface="Calibri"/>
              </a:rPr>
              <a:t>j</a:t>
            </a:r>
            <a:r>
              <a:rPr lang="en-US" sz="2200" dirty="0" smtClean="0">
                <a:latin typeface="Calibri"/>
                <a:cs typeface="Calibri"/>
              </a:rPr>
              <a:t>)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terms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/>
                <a:cs typeface="Calibri"/>
              </a:rPr>
              <a:t>For each </a:t>
            </a:r>
            <a:r>
              <a:rPr lang="en-US" sz="2000" i="1" dirty="0" err="1" smtClean="0">
                <a:latin typeface="Calibri"/>
                <a:cs typeface="Calibri"/>
              </a:rPr>
              <a:t>c</a:t>
            </a:r>
            <a:r>
              <a:rPr lang="en-US" sz="2000" i="1" baseline="-25000" dirty="0" err="1" smtClean="0">
                <a:latin typeface="Calibri"/>
                <a:cs typeface="Calibri"/>
              </a:rPr>
              <a:t>j</a:t>
            </a:r>
            <a:r>
              <a:rPr lang="en-US" sz="2000" i="1" baseline="-25000" dirty="0" smtClean="0">
                <a:latin typeface="Calibri"/>
                <a:cs typeface="Calibri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in </a:t>
            </a:r>
            <a:r>
              <a:rPr lang="en-US" sz="2000" i="1" dirty="0" smtClean="0">
                <a:latin typeface="Calibri"/>
                <a:cs typeface="Calibri"/>
              </a:rPr>
              <a:t>C</a:t>
            </a:r>
            <a:r>
              <a:rPr lang="en-US" sz="2000" dirty="0" smtClean="0">
                <a:latin typeface="Calibri"/>
                <a:cs typeface="Calibri"/>
              </a:rPr>
              <a:t> do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i="1" dirty="0" smtClean="0">
                <a:latin typeface="Calibri"/>
                <a:cs typeface="Calibri"/>
              </a:rPr>
              <a:t> </a:t>
            </a:r>
            <a:r>
              <a:rPr lang="en-US" i="1" dirty="0" err="1" smtClean="0">
                <a:latin typeface="Calibri"/>
                <a:cs typeface="Calibri"/>
              </a:rPr>
              <a:t>docs</a:t>
            </a:r>
            <a:r>
              <a:rPr lang="en-US" i="1" baseline="-25000" dirty="0" err="1" smtClean="0">
                <a:latin typeface="Calibri"/>
                <a:cs typeface="Calibri"/>
              </a:rPr>
              <a:t>j</a:t>
            </a:r>
            <a:r>
              <a:rPr lang="en-US" i="1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  <a:sym typeface="Symbol" charset="2"/>
              </a:rPr>
              <a:t></a:t>
            </a:r>
            <a:r>
              <a:rPr lang="en-US" i="1" dirty="0" smtClean="0">
                <a:latin typeface="Calibri"/>
                <a:cs typeface="Calibri"/>
                <a:sym typeface="Symbol" charset="2"/>
              </a:rPr>
              <a:t> </a:t>
            </a:r>
            <a:r>
              <a:rPr lang="en-US" dirty="0" smtClean="0">
                <a:latin typeface="Calibri"/>
                <a:cs typeface="Calibri"/>
                <a:sym typeface="Symbol" charset="2"/>
              </a:rPr>
              <a:t>all docs with  class =</a:t>
            </a:r>
            <a:r>
              <a:rPr lang="en-US" i="1" dirty="0" err="1" smtClean="0">
                <a:latin typeface="Calibri"/>
                <a:cs typeface="Calibri"/>
              </a:rPr>
              <a:t>c</a:t>
            </a:r>
            <a:r>
              <a:rPr lang="en-US" i="1" baseline="-25000" dirty="0" err="1" smtClean="0">
                <a:latin typeface="Calibri"/>
                <a:cs typeface="Calibri"/>
              </a:rPr>
              <a:t>j</a:t>
            </a:r>
            <a:endParaRPr lang="en-US" i="1" baseline="-25000" dirty="0" smtClean="0">
              <a:latin typeface="Calibri"/>
              <a:cs typeface="Calibri"/>
            </a:endParaRPr>
          </a:p>
          <a:p>
            <a:pPr>
              <a:spcBef>
                <a:spcPts val="0"/>
              </a:spcBef>
            </a:pPr>
            <a:endParaRPr lang="en-US" sz="2200" dirty="0" smtClean="0">
              <a:latin typeface="Calibri"/>
              <a:cs typeface="Calibri"/>
            </a:endParaRP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552574"/>
              </p:ext>
            </p:extLst>
          </p:nvPr>
        </p:nvGraphicFramePr>
        <p:xfrm>
          <a:off x="5233147" y="3486150"/>
          <a:ext cx="3606053" cy="78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6" name="Equation" r:id="rId3" imgW="1981200" imgH="431800" progId="Equation.3">
                  <p:embed/>
                </p:oleObj>
              </mc:Choice>
              <mc:Fallback>
                <p:oleObj name="Equation" r:id="rId3" imgW="1981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147" y="3486150"/>
                        <a:ext cx="3606053" cy="78593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097549"/>
              </p:ext>
            </p:extLst>
          </p:nvPr>
        </p:nvGraphicFramePr>
        <p:xfrm>
          <a:off x="1066800" y="3257550"/>
          <a:ext cx="3200400" cy="742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7" name="Equation" r:id="rId5" imgW="1752600" imgH="406400" progId="Equation.3">
                  <p:embed/>
                </p:oleObj>
              </mc:Choice>
              <mc:Fallback>
                <p:oleObj name="Equation" r:id="rId5" imgW="1752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57550"/>
                        <a:ext cx="3200400" cy="7421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4038600" y="2114550"/>
            <a:ext cx="5791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dirty="0" smtClean="0">
                <a:latin typeface="Calibri"/>
                <a:cs typeface="Calibri"/>
              </a:rPr>
              <a:t>Calculate </a:t>
            </a:r>
            <a:r>
              <a:rPr lang="en-US" sz="2200" i="1" dirty="0" smtClean="0">
                <a:latin typeface="Calibri"/>
                <a:cs typeface="Calibri"/>
              </a:rPr>
              <a:t>P</a:t>
            </a:r>
            <a:r>
              <a:rPr lang="en-US" sz="2200" dirty="0" smtClean="0">
                <a:latin typeface="Calibri"/>
                <a:cs typeface="Calibri"/>
              </a:rPr>
              <a:t>(</a:t>
            </a:r>
            <a:r>
              <a:rPr lang="en-US" sz="2200" i="1" dirty="0" err="1" smtClean="0">
                <a:latin typeface="Calibri"/>
                <a:cs typeface="Calibri"/>
              </a:rPr>
              <a:t>w</a:t>
            </a:r>
            <a:r>
              <a:rPr lang="en-US" sz="2200" i="1" baseline="-25000" dirty="0" err="1" smtClean="0">
                <a:latin typeface="Calibri"/>
                <a:cs typeface="Calibri"/>
              </a:rPr>
              <a:t>k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|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i="1" dirty="0" err="1" smtClean="0">
                <a:latin typeface="Calibri"/>
                <a:cs typeface="Calibri"/>
              </a:rPr>
              <a:t>c</a:t>
            </a:r>
            <a:r>
              <a:rPr lang="en-US" sz="2200" i="1" baseline="-25000" dirty="0" err="1" smtClean="0">
                <a:latin typeface="Calibri"/>
                <a:cs typeface="Calibri"/>
              </a:rPr>
              <a:t>j</a:t>
            </a:r>
            <a:r>
              <a:rPr lang="en-US" sz="2200" dirty="0" smtClean="0">
                <a:latin typeface="Calibri"/>
                <a:cs typeface="Calibri"/>
              </a:rPr>
              <a:t>)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terms</a:t>
            </a:r>
          </a:p>
          <a:p>
            <a:pPr lvl="1">
              <a:spcBef>
                <a:spcPts val="0"/>
              </a:spcBef>
            </a:pPr>
            <a:r>
              <a:rPr lang="en-US" i="1" dirty="0" err="1" smtClean="0">
                <a:latin typeface="Calibri"/>
                <a:ea typeface="ＭＳ Ｐゴシック" charset="-128"/>
                <a:cs typeface="Calibri"/>
              </a:rPr>
              <a:t>Text</a:t>
            </a:r>
            <a:r>
              <a:rPr lang="en-US" i="1" baseline="-25000" dirty="0" err="1" smtClean="0">
                <a:latin typeface="Calibri"/>
                <a:ea typeface="ＭＳ Ｐゴシック" charset="-128"/>
                <a:cs typeface="Calibri"/>
              </a:rPr>
              <a:t>j</a:t>
            </a:r>
            <a:r>
              <a:rPr lang="en-US" i="1" dirty="0" smtClean="0">
                <a:latin typeface="Calibri"/>
                <a:ea typeface="ＭＳ Ｐゴシック" charset="-128"/>
                <a:cs typeface="Calibri"/>
              </a:rPr>
              <a:t> </a:t>
            </a:r>
            <a:r>
              <a:rPr lang="en-US" dirty="0" smtClean="0">
                <a:latin typeface="Calibri"/>
                <a:ea typeface="ＭＳ Ｐゴシック" charset="-128"/>
                <a:cs typeface="Calibri"/>
                <a:sym typeface="Symbol" charset="2"/>
              </a:rPr>
              <a:t> single doc containing all </a:t>
            </a:r>
            <a:r>
              <a:rPr lang="en-US" i="1" dirty="0" err="1" smtClean="0">
                <a:latin typeface="Calibri"/>
                <a:ea typeface="ＭＳ Ｐゴシック" charset="-128"/>
                <a:cs typeface="Calibri"/>
              </a:rPr>
              <a:t>docs</a:t>
            </a:r>
            <a:r>
              <a:rPr lang="en-US" i="1" baseline="-25000" dirty="0" err="1" smtClean="0">
                <a:latin typeface="Calibri"/>
                <a:ea typeface="ＭＳ Ｐゴシック" charset="-128"/>
                <a:cs typeface="Calibri"/>
              </a:rPr>
              <a:t>j</a:t>
            </a:r>
            <a:endParaRPr lang="en-US" i="1" baseline="-25000" dirty="0" smtClean="0">
              <a:latin typeface="Calibri"/>
              <a:ea typeface="ＭＳ Ｐゴシック" charset="-128"/>
              <a:cs typeface="Calibri"/>
            </a:endParaRPr>
          </a:p>
          <a:p>
            <a:pPr lvl="1">
              <a:spcBef>
                <a:spcPts val="0"/>
              </a:spcBef>
            </a:pPr>
            <a:r>
              <a:rPr lang="en-US" dirty="0" smtClean="0">
                <a:latin typeface="Calibri"/>
                <a:ea typeface="ＭＳ Ｐゴシック" charset="-128"/>
                <a:cs typeface="Calibri"/>
              </a:rPr>
              <a:t>For</a:t>
            </a:r>
            <a:r>
              <a:rPr lang="en-US" i="1" baseline="-25000" dirty="0" smtClean="0">
                <a:latin typeface="Calibri"/>
                <a:ea typeface="ＭＳ Ｐゴシック" charset="-128"/>
                <a:cs typeface="Calibri"/>
              </a:rPr>
              <a:t> </a:t>
            </a:r>
            <a:r>
              <a:rPr lang="en-US" dirty="0" smtClean="0">
                <a:latin typeface="Calibri"/>
                <a:ea typeface="ＭＳ Ｐゴシック" charset="-128"/>
                <a:cs typeface="Calibri"/>
              </a:rPr>
              <a:t>each word </a:t>
            </a:r>
            <a:r>
              <a:rPr lang="en-US" i="1" dirty="0" err="1" smtClean="0">
                <a:latin typeface="Calibri"/>
                <a:ea typeface="ＭＳ Ｐゴシック" charset="-128"/>
                <a:cs typeface="Calibri"/>
              </a:rPr>
              <a:t>w</a:t>
            </a:r>
            <a:r>
              <a:rPr lang="en-US" i="1" baseline="-25000" dirty="0" err="1" smtClean="0">
                <a:latin typeface="Calibri"/>
                <a:ea typeface="ＭＳ Ｐゴシック" charset="-128"/>
                <a:cs typeface="Calibri"/>
              </a:rPr>
              <a:t>k</a:t>
            </a:r>
            <a:r>
              <a:rPr lang="en-US" i="1" dirty="0" smtClean="0">
                <a:latin typeface="Calibri"/>
                <a:ea typeface="ＭＳ Ｐゴシック" charset="-128"/>
                <a:cs typeface="Calibri"/>
              </a:rPr>
              <a:t> </a:t>
            </a:r>
            <a:r>
              <a:rPr lang="en-US" dirty="0" smtClean="0">
                <a:latin typeface="Calibri"/>
                <a:ea typeface="ＭＳ Ｐゴシック" charset="-128"/>
                <a:cs typeface="Calibri"/>
              </a:rPr>
              <a:t>in </a:t>
            </a:r>
            <a:r>
              <a:rPr lang="en-US" i="1" dirty="0" smtClean="0">
                <a:latin typeface="Calibri"/>
                <a:ea typeface="ＭＳ Ｐゴシック" charset="-128"/>
                <a:cs typeface="Calibri"/>
              </a:rPr>
              <a:t>Vocabulary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i="1" dirty="0" smtClean="0">
                <a:latin typeface="Calibri"/>
                <a:ea typeface="ＭＳ Ｐゴシック" charset="-128"/>
                <a:cs typeface="Calibri"/>
              </a:rPr>
              <a:t>    </a:t>
            </a:r>
            <a:r>
              <a:rPr lang="en-US" i="1" dirty="0" err="1" smtClean="0">
                <a:latin typeface="Calibri"/>
                <a:ea typeface="ＭＳ Ｐゴシック" charset="-128"/>
                <a:cs typeface="Calibri"/>
              </a:rPr>
              <a:t>n</a:t>
            </a:r>
            <a:r>
              <a:rPr lang="en-US" i="1" baseline="-25000" dirty="0" err="1" smtClean="0">
                <a:latin typeface="Calibri"/>
                <a:ea typeface="ＭＳ Ｐゴシック" charset="-128"/>
                <a:cs typeface="Calibri"/>
              </a:rPr>
              <a:t>k</a:t>
            </a:r>
            <a:r>
              <a:rPr lang="en-US" i="1" dirty="0" smtClean="0">
                <a:latin typeface="Calibri"/>
                <a:ea typeface="ＭＳ Ｐゴシック" charset="-128"/>
                <a:cs typeface="Calibri"/>
              </a:rPr>
              <a:t> </a:t>
            </a:r>
            <a:r>
              <a:rPr lang="en-US" dirty="0" smtClean="0">
                <a:latin typeface="Calibri"/>
                <a:ea typeface="ＭＳ Ｐゴシック" charset="-128"/>
                <a:cs typeface="Calibri"/>
                <a:sym typeface="Symbol" charset="2"/>
              </a:rPr>
              <a:t> # of occurrences of </a:t>
            </a:r>
            <a:r>
              <a:rPr lang="en-US" i="1" dirty="0" err="1" smtClean="0">
                <a:latin typeface="Calibri"/>
                <a:ea typeface="ＭＳ Ｐゴシック" charset="-128"/>
                <a:cs typeface="Calibri"/>
                <a:sym typeface="Symbol" charset="2"/>
              </a:rPr>
              <a:t>w</a:t>
            </a:r>
            <a:r>
              <a:rPr lang="en-US" i="1" baseline="-25000" dirty="0" err="1" smtClean="0">
                <a:latin typeface="Calibri"/>
                <a:ea typeface="ＭＳ Ｐゴシック" charset="-128"/>
                <a:cs typeface="Calibri"/>
              </a:rPr>
              <a:t>k</a:t>
            </a:r>
            <a:r>
              <a:rPr lang="en-US" i="1" dirty="0" smtClean="0">
                <a:latin typeface="Calibri"/>
                <a:ea typeface="ＭＳ Ｐゴシック" charset="-128"/>
                <a:cs typeface="Calibri"/>
              </a:rPr>
              <a:t> </a:t>
            </a:r>
            <a:r>
              <a:rPr lang="en-US" dirty="0" smtClean="0">
                <a:latin typeface="Calibri"/>
                <a:ea typeface="ＭＳ Ｐゴシック" charset="-128"/>
                <a:cs typeface="Calibri"/>
              </a:rPr>
              <a:t>in </a:t>
            </a:r>
            <a:r>
              <a:rPr lang="en-US" i="1" dirty="0" err="1" smtClean="0">
                <a:latin typeface="Calibri"/>
                <a:ea typeface="ＭＳ Ｐゴシック" charset="-128"/>
                <a:cs typeface="Calibri"/>
              </a:rPr>
              <a:t>Text</a:t>
            </a:r>
            <a:r>
              <a:rPr lang="en-US" i="1" baseline="-25000" dirty="0" err="1" smtClean="0">
                <a:latin typeface="Calibri"/>
                <a:ea typeface="ＭＳ Ｐゴシック" charset="-128"/>
                <a:cs typeface="Calibri"/>
              </a:rPr>
              <a:t>j</a:t>
            </a:r>
            <a:endParaRPr lang="en-US" i="1" baseline="-25000" dirty="0">
              <a:latin typeface="Calibri"/>
              <a:ea typeface="ＭＳ Ｐゴシック" charset="-128"/>
              <a:cs typeface="Calibri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52400" y="1581150"/>
            <a:ext cx="5410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200" dirty="0">
                <a:latin typeface="Calibri" charset="0"/>
              </a:rPr>
              <a:t>From training corpus, extract </a:t>
            </a:r>
            <a:r>
              <a:rPr lang="en-US" sz="2200" i="1" dirty="0">
                <a:latin typeface="Times New Roman" charset="0"/>
              </a:rPr>
              <a:t>Vocabulary</a:t>
            </a:r>
            <a:endParaRPr lang="en-US" sz="22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9399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620000" cy="742950"/>
          </a:xfrm>
        </p:spPr>
        <p:txBody>
          <a:bodyPr/>
          <a:lstStyle/>
          <a:p>
            <a:r>
              <a:rPr lang="en-US" dirty="0" smtClean="0"/>
              <a:t>Laplace (add-1) smoothing: unknown words</a:t>
            </a: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561804"/>
              </p:ext>
            </p:extLst>
          </p:nvPr>
        </p:nvGraphicFramePr>
        <p:xfrm>
          <a:off x="1876425" y="2114550"/>
          <a:ext cx="4479925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8" name="Equation" r:id="rId3" imgW="2349500" imgH="711200" progId="Equation.3">
                  <p:embed/>
                </p:oleObj>
              </mc:Choice>
              <mc:Fallback>
                <p:oleObj name="Equation" r:id="rId3" imgW="23495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2114550"/>
                        <a:ext cx="4479925" cy="1355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2000" y="1417333"/>
            <a:ext cx="8105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Add one extra word to the vocabulary, the “unknown word” </a:t>
            </a:r>
            <a:r>
              <a:rPr lang="en-US" dirty="0" err="1" smtClean="0">
                <a:latin typeface="+mn-lt"/>
              </a:rPr>
              <a:t>w</a:t>
            </a:r>
            <a:r>
              <a:rPr lang="en-US" baseline="-25000" dirty="0" err="1" smtClean="0">
                <a:latin typeface="+mn-lt"/>
              </a:rPr>
              <a:t>u</a:t>
            </a:r>
            <a:endParaRPr lang="en-US" baseline="-25000" dirty="0">
              <a:latin typeface="+mn-lt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012230"/>
              </p:ext>
            </p:extLst>
          </p:nvPr>
        </p:nvGraphicFramePr>
        <p:xfrm>
          <a:off x="2909887" y="3578225"/>
          <a:ext cx="3414713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9" name="Equation" r:id="rId5" imgW="1790700" imgH="711200" progId="Equation.3">
                  <p:embed/>
                </p:oleObj>
              </mc:Choice>
              <mc:Fallback>
                <p:oleObj name="Equation" r:id="rId5" imgW="17907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7" y="3578225"/>
                        <a:ext cx="3414713" cy="13557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800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Na</a:t>
            </a:r>
            <a:r>
              <a:rPr lang="fr-FR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Bayes: Learning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713134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11350</TotalTime>
  <Words>221</Words>
  <Application>Microsoft Macintosh PowerPoint</Application>
  <PresentationFormat>On-screen Show (16:9)</PresentationFormat>
  <Paragraphs>35</Paragraphs>
  <Slides>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NLP-jurafsky</vt:lpstr>
      <vt:lpstr>Equation</vt:lpstr>
      <vt:lpstr>Text Classification and Naïve Bayes</vt:lpstr>
      <vt:lpstr>Learning the Multinomial Naïve Bayes Model</vt:lpstr>
      <vt:lpstr>Parameter estimation</vt:lpstr>
      <vt:lpstr>Problem with Maximum Likelihood</vt:lpstr>
      <vt:lpstr>Laplace (add-1) smoothing for Naïve Bayes</vt:lpstr>
      <vt:lpstr>Multinomial Naïve Bayes: Learning</vt:lpstr>
      <vt:lpstr>Laplace (add-1) smoothing: unknown words</vt:lpstr>
      <vt:lpstr>Text Classification and Naïve Bayes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Dan Jurafsky</cp:lastModifiedBy>
  <cp:revision>218</cp:revision>
  <cp:lastPrinted>2012-03-27T19:39:52Z</cp:lastPrinted>
  <dcterms:created xsi:type="dcterms:W3CDTF">2010-04-19T15:31:24Z</dcterms:created>
  <dcterms:modified xsi:type="dcterms:W3CDTF">2012-03-28T17:44:23Z</dcterms:modified>
</cp:coreProperties>
</file>