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3"/>
  </p:notesMasterIdLst>
  <p:handoutMasterIdLst>
    <p:handoutMasterId r:id="rId14"/>
  </p:handoutMasterIdLst>
  <p:sldIdLst>
    <p:sldId id="525" r:id="rId2"/>
    <p:sldId id="493" r:id="rId3"/>
    <p:sldId id="494" r:id="rId4"/>
    <p:sldId id="495" r:id="rId5"/>
    <p:sldId id="496" r:id="rId6"/>
    <p:sldId id="497" r:id="rId7"/>
    <p:sldId id="498" r:id="rId8"/>
    <p:sldId id="512" r:id="rId9"/>
    <p:sldId id="543" r:id="rId10"/>
    <p:sldId id="500" r:id="rId11"/>
    <p:sldId id="526" r:id="rId12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9" autoAdjust="0"/>
    <p:restoredTop sz="86867" autoAdjust="0"/>
  </p:normalViewPr>
  <p:slideViewPr>
    <p:cSldViewPr>
      <p:cViewPr varScale="1">
        <p:scale>
          <a:sx n="96" d="100"/>
          <a:sy n="96" d="100"/>
        </p:scale>
        <p:origin x="-23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80772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14450"/>
            <a:ext cx="38100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14450"/>
            <a:ext cx="38100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E132B-8114-9C40-BEEF-D3730B172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627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  <p:sldLayoutId id="214748371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Text Classification: Practical Issues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086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3DA08929-3E2A-B24F-9DE7-90664FB2FF6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619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 (Headings)"/>
                <a:ea typeface="ＭＳ Ｐゴシック" charset="0"/>
                <a:cs typeface="Calibri (Headings)"/>
              </a:rPr>
              <a:t>How to tweak performance</a:t>
            </a:r>
            <a:endParaRPr lang="en-US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534400" cy="3581400"/>
          </a:xfrm>
        </p:spPr>
        <p:txBody>
          <a:bodyPr/>
          <a:lstStyle/>
          <a:p>
            <a:pPr marL="342900" lvl="2" indent="-342900"/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Domain-specific features and weights: </a:t>
            </a:r>
            <a:r>
              <a:rPr lang="en-US" sz="2400" i="1" dirty="0" smtClean="0">
                <a:latin typeface="Calibri" charset="0"/>
                <a:ea typeface="ＭＳ Ｐゴシック" charset="0"/>
                <a:cs typeface="ＭＳ Ｐゴシック" charset="0"/>
              </a:rPr>
              <a:t>very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important in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real performance</a:t>
            </a:r>
          </a:p>
          <a:p>
            <a:pPr marL="342900" lvl="2" indent="-342900"/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Sometimes need to collapse terms:</a:t>
            </a:r>
            <a:endParaRPr lang="en-US" sz="24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</a:rPr>
              <a:t>Part </a:t>
            </a:r>
            <a:r>
              <a:rPr lang="en-US" dirty="0">
                <a:latin typeface="Calibri" charset="0"/>
                <a:ea typeface="ＭＳ Ｐゴシック" charset="0"/>
              </a:rPr>
              <a:t>numbers, chemical </a:t>
            </a:r>
            <a:r>
              <a:rPr lang="en-US" dirty="0" smtClean="0">
                <a:latin typeface="Calibri" charset="0"/>
                <a:ea typeface="ＭＳ Ｐゴシック" charset="0"/>
              </a:rPr>
              <a:t>formulas, …</a:t>
            </a: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But stemming generally doesn’t help</a:t>
            </a:r>
          </a:p>
          <a:p>
            <a:r>
              <a:rPr lang="en-US" dirty="0" err="1" smtClean="0">
                <a:latin typeface="Calibri" charset="0"/>
                <a:ea typeface="ＭＳ Ｐゴシック" charset="0"/>
                <a:cs typeface="ＭＳ Ｐゴシック" charset="0"/>
              </a:rPr>
              <a:t>Upweighting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: Counting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word as if it occurred twice: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title words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charset="0"/>
                <a:ea typeface="ＭＳ Ｐゴシック" charset="0"/>
              </a:rPr>
              <a:t>(Cohen &amp; Singer 1996)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first sentence of each paragraph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charset="0"/>
                <a:ea typeface="ＭＳ Ｐゴシック" charset="0"/>
              </a:rPr>
              <a:t>(Murata, 1999)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 sentences that contain title words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charset="0"/>
                <a:ea typeface="ＭＳ Ｐゴシック" charset="0"/>
              </a:rPr>
              <a:t>(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alibri" charset="0"/>
                <a:ea typeface="ＭＳ Ｐゴシック" charset="0"/>
              </a:rPr>
              <a:t>Ko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charset="0"/>
                <a:ea typeface="ＭＳ Ｐゴシック" charset="0"/>
              </a:rPr>
              <a:t>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Calibri" charset="0"/>
                <a:ea typeface="ＭＳ Ｐゴシック" charset="0"/>
              </a:rPr>
              <a:t>et al,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libri" charset="0"/>
                <a:ea typeface="ＭＳ Ｐゴシック" charset="0"/>
              </a:rPr>
              <a:t> 2002)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63493" name="TextBox 4"/>
          <p:cNvSpPr txBox="1">
            <a:spLocks noChangeArrowheads="1"/>
          </p:cNvSpPr>
          <p:nvPr/>
        </p:nvSpPr>
        <p:spPr bwMode="auto">
          <a:xfrm>
            <a:off x="7620001" y="-67479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15.3.2</a:t>
            </a:r>
          </a:p>
        </p:txBody>
      </p:sp>
    </p:spTree>
    <p:extLst>
      <p:ext uri="{BB962C8B-B14F-4D97-AF65-F5344CB8AC3E}">
        <p14:creationId xmlns:p14="http://schemas.microsoft.com/office/powerpoint/2010/main" val="2662733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Text Classification: Practical Issues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422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93D819E-6B48-E24C-8E34-4D8EC5CE1E38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The Real World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Gee,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I’m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building a text classifier for real, now!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 should I do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5" name="TextBox 4"/>
          <p:cNvSpPr txBox="1">
            <a:spLocks noChangeArrowheads="1"/>
          </p:cNvSpPr>
          <p:nvPr/>
        </p:nvSpPr>
        <p:spPr bwMode="auto">
          <a:xfrm>
            <a:off x="7620001" y="-67479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15.3.1</a:t>
            </a:r>
          </a:p>
        </p:txBody>
      </p:sp>
    </p:spTree>
    <p:extLst>
      <p:ext uri="{BB962C8B-B14F-4D97-AF65-F5344CB8AC3E}">
        <p14:creationId xmlns:p14="http://schemas.microsoft.com/office/powerpoint/2010/main" val="3292631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8BA3F27A-247D-4641-BB88-BB430BF7C007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 (Headings)"/>
                <a:ea typeface="ＭＳ Ｐゴシック" charset="0"/>
                <a:cs typeface="Calibri (Headings)"/>
              </a:rPr>
              <a:t>No training data?</a:t>
            </a:r>
            <a:br>
              <a:rPr lang="en-US" dirty="0" smtClean="0">
                <a:latin typeface="Calibri (Headings)"/>
                <a:ea typeface="ＭＳ Ｐゴシック" charset="0"/>
                <a:cs typeface="Calibri (Headings)"/>
              </a:rPr>
            </a:br>
            <a:r>
              <a:rPr lang="en-US" dirty="0" smtClean="0">
                <a:latin typeface="Calibri (Headings)"/>
                <a:ea typeface="ＭＳ Ｐゴシック" charset="0"/>
                <a:cs typeface="Calibri (Headings)"/>
              </a:rPr>
              <a:t>Manually </a:t>
            </a:r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written rules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smtClean="0">
                <a:solidFill>
                  <a:srgbClr val="008000"/>
                </a:solidFill>
                <a:latin typeface="Calibri" charset="0"/>
                <a:ea typeface="ＭＳ Ｐゴシック" charset="0"/>
              </a:rPr>
              <a:t>If </a:t>
            </a:r>
            <a:r>
              <a:rPr lang="en-US" sz="2800" dirty="0">
                <a:solidFill>
                  <a:srgbClr val="008000"/>
                </a:solidFill>
                <a:latin typeface="Calibri" charset="0"/>
                <a:ea typeface="ＭＳ Ｐゴシック" charset="0"/>
              </a:rPr>
              <a:t>(wheat or grain) and not (whole or bread) then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800" dirty="0">
                <a:solidFill>
                  <a:srgbClr val="008000"/>
                </a:solidFill>
                <a:latin typeface="Calibri" charset="0"/>
                <a:ea typeface="ＭＳ Ｐゴシック" charset="0"/>
              </a:rPr>
              <a:t>Categorize as </a:t>
            </a:r>
            <a:r>
              <a:rPr lang="en-US" sz="2800" dirty="0" smtClean="0">
                <a:solidFill>
                  <a:srgbClr val="008000"/>
                </a:solidFill>
                <a:latin typeface="Calibri" charset="0"/>
                <a:ea typeface="ＭＳ Ｐゴシック" charset="0"/>
              </a:rPr>
              <a:t>grain</a:t>
            </a: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Need careful crafting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Human tuning on development data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Time-consuming: 2 days per class</a:t>
            </a: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endParaRPr lang="en-US" sz="1600" dirty="0" smtClean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9" name="TextBox 4"/>
          <p:cNvSpPr txBox="1">
            <a:spLocks noChangeArrowheads="1"/>
          </p:cNvSpPr>
          <p:nvPr/>
        </p:nvSpPr>
        <p:spPr bwMode="auto">
          <a:xfrm>
            <a:off x="7620001" y="-67479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15.3.1</a:t>
            </a:r>
          </a:p>
        </p:txBody>
      </p:sp>
    </p:spTree>
    <p:extLst>
      <p:ext uri="{BB962C8B-B14F-4D97-AF65-F5344CB8AC3E}">
        <p14:creationId xmlns:p14="http://schemas.microsoft.com/office/powerpoint/2010/main" val="8920397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712AF20-936C-8347-8ABF-1FC576708ED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Very little data?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52550"/>
            <a:ext cx="8686800" cy="3333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Use 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a</a:t>
            </a:r>
            <a:r>
              <a:rPr lang="fr-FR" sz="2800" dirty="0" err="1" smtClean="0">
                <a:latin typeface="Calibri" charset="0"/>
                <a:ea typeface="ＭＳ Ｐゴシック" charset="0"/>
                <a:cs typeface="ＭＳ Ｐゴシック" charset="0"/>
              </a:rPr>
              <a:t>ï</a:t>
            </a:r>
            <a:r>
              <a:rPr lang="en-US" sz="2800" dirty="0" err="1" smtClean="0">
                <a:latin typeface="Calibri" charset="0"/>
                <a:ea typeface="ＭＳ Ｐゴシック" charset="0"/>
                <a:cs typeface="ＭＳ Ｐゴシック" charset="0"/>
              </a:rPr>
              <a:t>ve</a:t>
            </a: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 Bayes</a:t>
            </a: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Calibri" charset="0"/>
                <a:ea typeface="ＭＳ Ｐゴシック" charset="0"/>
              </a:rPr>
              <a:t>Naïve </a:t>
            </a:r>
            <a:r>
              <a:rPr lang="en-US" sz="2400" dirty="0">
                <a:latin typeface="Calibri" charset="0"/>
                <a:ea typeface="ＭＳ Ｐゴシック" charset="0"/>
              </a:rPr>
              <a:t>Bayes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is a “high-bias” algorithm </a:t>
            </a:r>
            <a:r>
              <a:rPr lang="en-US" dirty="0" smtClean="0">
                <a:solidFill>
                  <a:srgbClr val="00A000"/>
                </a:solidFill>
                <a:latin typeface="Calibri" charset="0"/>
                <a:ea typeface="ＭＳ Ｐゴシック" charset="0"/>
              </a:rPr>
              <a:t>(</a:t>
            </a:r>
            <a:r>
              <a:rPr lang="en-US" dirty="0">
                <a:solidFill>
                  <a:srgbClr val="00A000"/>
                </a:solidFill>
                <a:latin typeface="Calibri" charset="0"/>
                <a:ea typeface="ＭＳ Ｐゴシック" charset="0"/>
              </a:rPr>
              <a:t>Ng and Jordan 2002 NIPS)</a:t>
            </a:r>
            <a:endParaRPr lang="en-US" sz="2400" dirty="0">
              <a:solidFill>
                <a:srgbClr val="00A000"/>
              </a:solidFill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Get more 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labeled data </a:t>
            </a:r>
            <a:endParaRPr lang="en-US" sz="28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latin typeface="Calibri" charset="0"/>
                <a:ea typeface="ＭＳ Ｐゴシック" charset="0"/>
              </a:rPr>
              <a:t>Find clever ways to get humans to </a:t>
            </a:r>
            <a:r>
              <a:rPr lang="en-US" sz="2400" dirty="0">
                <a:latin typeface="Calibri" charset="0"/>
                <a:ea typeface="ＭＳ Ｐゴシック" charset="0"/>
              </a:rPr>
              <a:t>label data for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you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Try semi-supervised training methods: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Bootstrapping, EM over unlabeled documents,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…</a:t>
            </a:r>
            <a:endParaRPr lang="en-US" sz="2400" dirty="0">
              <a:latin typeface="Calibri" charset="0"/>
              <a:ea typeface="ＭＳ Ｐゴシック" charset="0"/>
            </a:endParaRPr>
          </a:p>
        </p:txBody>
      </p:sp>
      <p:sp>
        <p:nvSpPr>
          <p:cNvPr id="58373" name="TextBox 4"/>
          <p:cNvSpPr txBox="1">
            <a:spLocks noChangeArrowheads="1"/>
          </p:cNvSpPr>
          <p:nvPr/>
        </p:nvSpPr>
        <p:spPr bwMode="auto">
          <a:xfrm>
            <a:off x="7620001" y="-67479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15.3.1</a:t>
            </a:r>
          </a:p>
        </p:txBody>
      </p:sp>
    </p:spTree>
    <p:extLst>
      <p:ext uri="{BB962C8B-B14F-4D97-AF65-F5344CB8AC3E}">
        <p14:creationId xmlns:p14="http://schemas.microsoft.com/office/powerpoint/2010/main" val="112573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7DA7C9FA-0169-554C-A7A2-CAA9C2AF56C1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A reasonable amount of data?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Perfect for all the clever classifiers</a:t>
            </a:r>
          </a:p>
          <a:p>
            <a:pPr lvl="1"/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SVM</a:t>
            </a:r>
          </a:p>
          <a:p>
            <a:pPr lvl="1"/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Regularized Logistic Regression</a:t>
            </a:r>
          </a:p>
          <a:p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You can even use user-interpretable decision trees</a:t>
            </a:r>
          </a:p>
          <a:p>
            <a:pPr lvl="1" eaLnBrk="1" hangingPunct="1"/>
            <a:r>
              <a:rPr lang="en-US" sz="2400" dirty="0" smtClean="0">
                <a:latin typeface="Calibri" charset="0"/>
                <a:ea typeface="ＭＳ Ｐゴシック" charset="0"/>
              </a:rPr>
              <a:t>Users </a:t>
            </a:r>
            <a:r>
              <a:rPr lang="en-US" sz="2400" dirty="0">
                <a:latin typeface="Calibri" charset="0"/>
                <a:ea typeface="ＭＳ Ｐゴシック" charset="0"/>
              </a:rPr>
              <a:t>like to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hack</a:t>
            </a:r>
            <a:endParaRPr lang="en-US" sz="2400" dirty="0">
              <a:latin typeface="Calibri" charset="0"/>
              <a:ea typeface="ＭＳ Ｐゴシック" charset="0"/>
            </a:endParaRPr>
          </a:p>
          <a:p>
            <a:pPr lvl="1" eaLnBrk="1" hangingPunct="1"/>
            <a:r>
              <a:rPr lang="en-US" sz="2400" dirty="0">
                <a:latin typeface="Calibri" charset="0"/>
                <a:ea typeface="ＭＳ Ｐゴシック" charset="0"/>
              </a:rPr>
              <a:t>M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anagement </a:t>
            </a:r>
            <a:r>
              <a:rPr lang="en-US" sz="2400" dirty="0">
                <a:latin typeface="Calibri" charset="0"/>
                <a:ea typeface="ＭＳ Ｐゴシック" charset="0"/>
              </a:rPr>
              <a:t>likes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quick fixes</a:t>
            </a:r>
            <a:endParaRPr lang="en-US" sz="2400" dirty="0">
              <a:latin typeface="Calibri" charset="0"/>
              <a:ea typeface="ＭＳ Ｐゴシック" charset="0"/>
            </a:endParaRPr>
          </a:p>
        </p:txBody>
      </p:sp>
      <p:sp>
        <p:nvSpPr>
          <p:cNvPr id="59397" name="TextBox 4"/>
          <p:cNvSpPr txBox="1">
            <a:spLocks noChangeArrowheads="1"/>
          </p:cNvSpPr>
          <p:nvPr/>
        </p:nvSpPr>
        <p:spPr bwMode="auto">
          <a:xfrm>
            <a:off x="7620001" y="-67479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15.3.1</a:t>
            </a:r>
          </a:p>
        </p:txBody>
      </p:sp>
    </p:spTree>
    <p:extLst>
      <p:ext uri="{BB962C8B-B14F-4D97-AF65-F5344CB8AC3E}">
        <p14:creationId xmlns:p14="http://schemas.microsoft.com/office/powerpoint/2010/main" val="1753938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6FC4700D-FF62-754F-9206-1607C0FCBFA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A huge amount of data?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Can achieve high accuracy!</a:t>
            </a:r>
          </a:p>
          <a:p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At a cost:</a:t>
            </a:r>
          </a:p>
          <a:p>
            <a:pPr lvl="1"/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SVMs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(train time) or </a:t>
            </a:r>
            <a:r>
              <a:rPr lang="en-US" sz="2400" dirty="0" err="1">
                <a:latin typeface="Calibri" charset="0"/>
                <a:ea typeface="ＭＳ Ｐゴシック" charset="0"/>
                <a:cs typeface="ＭＳ Ｐゴシック" charset="0"/>
              </a:rPr>
              <a:t>kNN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(test time)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can be too slow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egularized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logistic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regression can be somewhat better</a:t>
            </a:r>
            <a:endParaRPr lang="en-US" sz="24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So Naïve 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Bayes can come back into its own again</a:t>
            </a: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!</a:t>
            </a:r>
          </a:p>
        </p:txBody>
      </p:sp>
      <p:sp>
        <p:nvSpPr>
          <p:cNvPr id="60421" name="TextBox 4"/>
          <p:cNvSpPr txBox="1">
            <a:spLocks noChangeArrowheads="1"/>
          </p:cNvSpPr>
          <p:nvPr/>
        </p:nvSpPr>
        <p:spPr bwMode="auto">
          <a:xfrm>
            <a:off x="7620001" y="-67479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15.3.1</a:t>
            </a:r>
          </a:p>
        </p:txBody>
      </p:sp>
    </p:spTree>
    <p:extLst>
      <p:ext uri="{BB962C8B-B14F-4D97-AF65-F5344CB8AC3E}">
        <p14:creationId xmlns:p14="http://schemas.microsoft.com/office/powerpoint/2010/main" val="2931342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841DE7FB-5D3A-D24B-8DA3-5B28FAA3240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3525"/>
            <a:ext cx="7440324" cy="742950"/>
          </a:xfrm>
        </p:spPr>
        <p:txBody>
          <a:bodyPr/>
          <a:lstStyle/>
          <a:p>
            <a:pPr eaLnBrk="1" hangingPunct="1"/>
            <a:r>
              <a:rPr lang="en-US" dirty="0">
                <a:latin typeface="Calibri (Headings)"/>
                <a:ea typeface="ＭＳ Ｐゴシック" charset="0"/>
                <a:cs typeface="Calibri (Headings)"/>
              </a:rPr>
              <a:t>Accuracy as a function of data size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33550"/>
            <a:ext cx="4495800" cy="32004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With enough data</a:t>
            </a:r>
          </a:p>
          <a:p>
            <a:pPr lvl="1"/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Classifier may not matter</a:t>
            </a:r>
          </a:p>
        </p:txBody>
      </p:sp>
      <p:sp>
        <p:nvSpPr>
          <p:cNvPr id="61446" name="TextBox 5"/>
          <p:cNvSpPr txBox="1">
            <a:spLocks noChangeArrowheads="1"/>
          </p:cNvSpPr>
          <p:nvPr/>
        </p:nvSpPr>
        <p:spPr bwMode="auto">
          <a:xfrm>
            <a:off x="7620001" y="-67479"/>
            <a:ext cx="12932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15.3.1</a:t>
            </a:r>
          </a:p>
        </p:txBody>
      </p:sp>
      <p:pic>
        <p:nvPicPr>
          <p:cNvPr id="3" name="Content Placeholder 2" descr="brillbanko.tif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" b="308"/>
          <a:stretch>
            <a:fillRect/>
          </a:stretch>
        </p:blipFill>
        <p:spPr>
          <a:xfrm>
            <a:off x="4572000" y="825246"/>
            <a:ext cx="4191000" cy="4023360"/>
          </a:xfrm>
        </p:spPr>
      </p:pic>
      <p:sp>
        <p:nvSpPr>
          <p:cNvPr id="4" name="TextBox 3"/>
          <p:cNvSpPr txBox="1"/>
          <p:nvPr/>
        </p:nvSpPr>
        <p:spPr>
          <a:xfrm>
            <a:off x="5105400" y="4793218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charset="0"/>
              </a:rPr>
              <a:t>Brill and </a:t>
            </a:r>
            <a:r>
              <a:rPr lang="en-US" sz="1800" dirty="0" err="1">
                <a:latin typeface="Calibri" charset="0"/>
              </a:rPr>
              <a:t>Banko</a:t>
            </a:r>
            <a:r>
              <a:rPr lang="en-US" sz="1800" dirty="0">
                <a:latin typeface="Calibri" charset="0"/>
              </a:rPr>
              <a:t> on </a:t>
            </a:r>
            <a:r>
              <a:rPr lang="en-US" sz="1800" dirty="0" smtClean="0">
                <a:latin typeface="Calibri" charset="0"/>
              </a:rPr>
              <a:t>spelling correction</a:t>
            </a:r>
            <a:endParaRPr lang="en-US" sz="1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6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85750"/>
            <a:ext cx="7391400" cy="742950"/>
          </a:xfrm>
        </p:spPr>
        <p:txBody>
          <a:bodyPr/>
          <a:lstStyle/>
          <a:p>
            <a:r>
              <a:rPr lang="en-US" dirty="0" smtClean="0"/>
              <a:t>Real-world systems generally combine: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14450"/>
            <a:ext cx="8001000" cy="3390900"/>
          </a:xfrm>
        </p:spPr>
        <p:txBody>
          <a:bodyPr/>
          <a:lstStyle/>
          <a:p>
            <a:pPr marL="342900" lvl="2" indent="-342900"/>
            <a:r>
              <a:rPr lang="en-US" sz="2800" dirty="0" smtClean="0">
                <a:latin typeface="Calibri" charset="0"/>
                <a:ea typeface="ＭＳ Ｐゴシック" charset="0"/>
              </a:rPr>
              <a:t>Automatic </a:t>
            </a:r>
            <a:r>
              <a:rPr lang="en-US" sz="2800" dirty="0">
                <a:latin typeface="Calibri" charset="0"/>
                <a:ea typeface="ＭＳ Ｐゴシック" charset="0"/>
              </a:rPr>
              <a:t>classification </a:t>
            </a:r>
            <a:endParaRPr lang="en-US" sz="2800" dirty="0" smtClean="0">
              <a:latin typeface="Calibri" charset="0"/>
              <a:ea typeface="ＭＳ Ｐゴシック" charset="0"/>
            </a:endParaRPr>
          </a:p>
          <a:p>
            <a:pPr marL="342900" lvl="2" indent="-342900"/>
            <a:r>
              <a:rPr lang="en-US" sz="2800" dirty="0" smtClean="0">
                <a:latin typeface="Calibri" charset="0"/>
                <a:ea typeface="ＭＳ Ｐゴシック" charset="0"/>
              </a:rPr>
              <a:t>Manual </a:t>
            </a:r>
            <a:r>
              <a:rPr lang="en-US" sz="2800" dirty="0">
                <a:latin typeface="Calibri" charset="0"/>
                <a:ea typeface="ＭＳ Ｐゴシック" charset="0"/>
              </a:rPr>
              <a:t>review of uncertain/difficult</a:t>
            </a:r>
            <a:r>
              <a:rPr lang="en-US" sz="2800" dirty="0" smtClean="0">
                <a:latin typeface="Calibri" charset="0"/>
                <a:ea typeface="ＭＳ Ｐゴシック" charset="0"/>
              </a:rPr>
              <a:t>/"new” </a:t>
            </a:r>
            <a:r>
              <a:rPr lang="en-US" sz="2800" dirty="0">
                <a:latin typeface="Calibri" charset="0"/>
                <a:ea typeface="ＭＳ Ｐゴシック" charset="0"/>
              </a:rPr>
              <a:t>cases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132B-8114-9C40-BEEF-D3730B17295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39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Underflow Prevention: log space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>
                <a:latin typeface="Calibri" charset="0"/>
              </a:rPr>
              <a:t>Multiplying lots of probabilities can result in floating-point underflow.</a:t>
            </a:r>
          </a:p>
          <a:p>
            <a:r>
              <a:rPr lang="en-US" sz="2000" dirty="0" smtClean="0">
                <a:latin typeface="Calibri" charset="0"/>
              </a:rPr>
              <a:t>Since log(</a:t>
            </a:r>
            <a:r>
              <a:rPr lang="en-US" sz="2000" i="1" dirty="0" err="1" smtClean="0">
                <a:latin typeface="Calibri" charset="0"/>
              </a:rPr>
              <a:t>xy</a:t>
            </a:r>
            <a:r>
              <a:rPr lang="en-US" sz="2000" dirty="0" smtClean="0">
                <a:latin typeface="Calibri" charset="0"/>
              </a:rPr>
              <a:t>) = log(</a:t>
            </a:r>
            <a:r>
              <a:rPr lang="en-US" sz="2000" i="1" dirty="0" smtClean="0">
                <a:latin typeface="Calibri" charset="0"/>
              </a:rPr>
              <a:t>x</a:t>
            </a:r>
            <a:r>
              <a:rPr lang="en-US" sz="2000" dirty="0" smtClean="0">
                <a:latin typeface="Calibri" charset="0"/>
              </a:rPr>
              <a:t>) + log(</a:t>
            </a:r>
            <a:r>
              <a:rPr lang="en-US" sz="2000" i="1" dirty="0" smtClean="0">
                <a:latin typeface="Calibri" charset="0"/>
              </a:rPr>
              <a:t>y</a:t>
            </a:r>
            <a:r>
              <a:rPr lang="en-US" sz="2000" dirty="0" smtClean="0">
                <a:latin typeface="Calibri" charset="0"/>
              </a:rPr>
              <a:t>)</a:t>
            </a:r>
            <a:endParaRPr lang="en-US" sz="2000" dirty="0">
              <a:latin typeface="Calibri" charset="0"/>
            </a:endParaRPr>
          </a:p>
          <a:p>
            <a:pPr lvl="1"/>
            <a:r>
              <a:rPr lang="en-US" sz="1800" dirty="0" smtClean="0">
                <a:latin typeface="Calibri" charset="0"/>
              </a:rPr>
              <a:t>Better to sum logs of probabilities instead of multiplying probabilities.</a:t>
            </a:r>
          </a:p>
          <a:p>
            <a:r>
              <a:rPr lang="en-US" sz="2000" dirty="0" smtClean="0">
                <a:latin typeface="Calibri" charset="0"/>
              </a:rPr>
              <a:t>Class with highest un-normalized log probability score is still most probable.</a:t>
            </a:r>
          </a:p>
          <a:p>
            <a:endParaRPr lang="en-US" sz="2000" dirty="0" smtClean="0">
              <a:latin typeface="Calibri" charset="0"/>
            </a:endParaRPr>
          </a:p>
          <a:p>
            <a:endParaRPr lang="en-US" sz="2000" dirty="0" smtClean="0">
              <a:latin typeface="Calibri" charset="0"/>
            </a:endParaRPr>
          </a:p>
          <a:p>
            <a:endParaRPr lang="en-US" sz="2000" dirty="0" smtClean="0">
              <a:latin typeface="Calibri" charset="0"/>
            </a:endParaRPr>
          </a:p>
          <a:p>
            <a:r>
              <a:rPr lang="en-US" sz="2000" dirty="0" smtClean="0">
                <a:latin typeface="Calibri" charset="0"/>
              </a:rPr>
              <a:t>Model is now just max of sum of weights</a:t>
            </a:r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993659"/>
              </p:ext>
            </p:extLst>
          </p:nvPr>
        </p:nvGraphicFramePr>
        <p:xfrm>
          <a:off x="1219200" y="2952750"/>
          <a:ext cx="6354318" cy="929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name="Equation" r:id="rId3" imgW="2692400" imgH="393700" progId="Equation.3">
                  <p:embed/>
                </p:oleObj>
              </mc:Choice>
              <mc:Fallback>
                <p:oleObj name="Equation" r:id="rId3" imgW="2692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52750"/>
                        <a:ext cx="6354318" cy="9291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7705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10858</TotalTime>
  <Words>406</Words>
  <Application>Microsoft Office PowerPoint</Application>
  <PresentationFormat>On-screen Show (16:9)</PresentationFormat>
  <Paragraphs>76</Paragraphs>
  <Slides>11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NLP-jurafsky</vt:lpstr>
      <vt:lpstr>Equation</vt:lpstr>
      <vt:lpstr>Text Classification and Naïve Bayes</vt:lpstr>
      <vt:lpstr>The Real World</vt:lpstr>
      <vt:lpstr>No training data? Manually written rules</vt:lpstr>
      <vt:lpstr>Very little data?</vt:lpstr>
      <vt:lpstr>A reasonable amount of data?</vt:lpstr>
      <vt:lpstr>A huge amount of data?</vt:lpstr>
      <vt:lpstr>Accuracy as a function of data size</vt:lpstr>
      <vt:lpstr>Real-world systems generally combine:</vt:lpstr>
      <vt:lpstr>Underflow Prevention: log space</vt:lpstr>
      <vt:lpstr>How to tweak performance</vt:lpstr>
      <vt:lpstr>Text Classification and Naïve Bayes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Robin</cp:lastModifiedBy>
  <cp:revision>210</cp:revision>
  <cp:lastPrinted>2009-04-20T16:46:08Z</cp:lastPrinted>
  <dcterms:created xsi:type="dcterms:W3CDTF">2010-04-19T15:31:24Z</dcterms:created>
  <dcterms:modified xsi:type="dcterms:W3CDTF">2012-03-21T18:32:50Z</dcterms:modified>
</cp:coreProperties>
</file>