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478" r:id="rId2"/>
    <p:sldId id="508" r:id="rId3"/>
    <p:sldId id="519" r:id="rId4"/>
    <p:sldId id="521" r:id="rId5"/>
    <p:sldId id="520" r:id="rId6"/>
    <p:sldId id="522" r:id="rId7"/>
    <p:sldId id="523" r:id="rId8"/>
    <p:sldId id="525" r:id="rId9"/>
    <p:sldId id="526" r:id="rId10"/>
    <p:sldId id="509" r:id="rId11"/>
    <p:sldId id="510" r:id="rId12"/>
    <p:sldId id="513" r:id="rId13"/>
    <p:sldId id="511" r:id="rId14"/>
    <p:sldId id="512" r:id="rId15"/>
    <p:sldId id="515" r:id="rId16"/>
    <p:sldId id="514" r:id="rId17"/>
    <p:sldId id="516" r:id="rId18"/>
    <p:sldId id="517" r:id="rId19"/>
    <p:sldId id="518" r:id="rId20"/>
    <p:sldId id="524" r:id="rId21"/>
    <p:sldId id="534" r:id="rId22"/>
    <p:sldId id="479" r:id="rId2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96377" autoAdjust="0"/>
  </p:normalViewPr>
  <p:slideViewPr>
    <p:cSldViewPr>
      <p:cViewPr varScale="1">
        <p:scale>
          <a:sx n="101" d="100"/>
          <a:sy n="101" d="100"/>
        </p:scale>
        <p:origin x="-84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13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15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4022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3550"/>
            <a:ext cx="8534400" cy="2895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a </a:t>
            </a:r>
            <a:r>
              <a:rPr lang="en-US" i="1" dirty="0" smtClean="0"/>
              <a:t>phrasal lexicon </a:t>
            </a:r>
            <a:r>
              <a:rPr lang="en-US" dirty="0" smtClean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Rate a review by the average polarity of its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895350"/>
            <a:ext cx="7142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28817A"/>
                </a:solidFill>
              </a:rPr>
              <a:t>Turney</a:t>
            </a:r>
            <a:r>
              <a:rPr lang="en-US" sz="1200" dirty="0">
                <a:solidFill>
                  <a:srgbClr val="28817A"/>
                </a:solidFill>
              </a:rPr>
              <a:t> (2002):  Thumbs Up or Thumbs Down? Semantic Orientation Applied to Unsupervised Classification of Reviews</a:t>
            </a:r>
            <a:endParaRPr lang="en-US" sz="1200" dirty="0">
              <a:solidFill>
                <a:srgbClr val="28817A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two-word phrases with adjectives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2281"/>
              </p:ext>
            </p:extLst>
          </p:nvPr>
        </p:nvGraphicFramePr>
        <p:xfrm>
          <a:off x="381000" y="1504950"/>
          <a:ext cx="85344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First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Second Word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Third Word</a:t>
                      </a:r>
                      <a:r>
                        <a:rPr lang="en-US" sz="2400" baseline="0" dirty="0" smtClean="0"/>
                        <a:t>  (not extracted)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</a:t>
                      </a:r>
                      <a:r>
                        <a:rPr lang="en-US" sz="2400" baseline="0" dirty="0" smtClean="0"/>
                        <a:t> RBR,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nor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Not NN or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NN or NNS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JJ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2400" baseline="0" dirty="0" smtClean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RB, RBR, or RBS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VB, VBD, VBN, VBG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8817A"/>
                          </a:solidFill>
                        </a:rPr>
                        <a:t>anything</a:t>
                      </a:r>
                      <a:endParaRPr lang="en-US" sz="2400" dirty="0">
                        <a:solidFill>
                          <a:srgbClr val="28817A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measure polarity of a phrase?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phrases co-occur more with </a:t>
            </a:r>
            <a:r>
              <a:rPr lang="en-US" i="1" dirty="0" smtClean="0"/>
              <a:t>“excellent”</a:t>
            </a:r>
          </a:p>
          <a:p>
            <a:r>
              <a:rPr lang="en-US" dirty="0" smtClean="0"/>
              <a:t>Negative phrases co-occur more with </a:t>
            </a:r>
            <a:r>
              <a:rPr lang="en-US" i="1" dirty="0" smtClean="0"/>
              <a:t>“poor”</a:t>
            </a:r>
          </a:p>
          <a:p>
            <a:r>
              <a:rPr lang="en-US" dirty="0" smtClean="0"/>
              <a:t>But how to measure co-occurrence?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76350"/>
            <a:ext cx="9144000" cy="3429000"/>
          </a:xfrm>
        </p:spPr>
        <p:txBody>
          <a:bodyPr/>
          <a:lstStyle/>
          <a:p>
            <a:r>
              <a:rPr lang="en-US" sz="2800" b="1" dirty="0"/>
              <a:t>Mutual </a:t>
            </a:r>
            <a:r>
              <a:rPr lang="en-US" sz="2800" b="1" dirty="0" smtClean="0"/>
              <a:t>information </a:t>
            </a:r>
            <a:r>
              <a:rPr lang="en-US" sz="2800" dirty="0" smtClean="0"/>
              <a:t>between </a:t>
            </a:r>
            <a:r>
              <a:rPr lang="en-US" sz="2800" dirty="0"/>
              <a:t>2 random variables X and Y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  <a:endParaRPr lang="en-US" sz="2800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ow much more do events </a:t>
            </a:r>
            <a:r>
              <a:rPr lang="en-US" dirty="0"/>
              <a:t>x and y </a:t>
            </a:r>
            <a:r>
              <a:rPr lang="en-US" dirty="0" smtClean="0"/>
              <a:t>co-occur than if they </a:t>
            </a:r>
            <a:r>
              <a:rPr lang="en-US" dirty="0"/>
              <a:t>were </a:t>
            </a:r>
            <a:r>
              <a:rPr lang="en-US" dirty="0" smtClean="0"/>
              <a:t>independent?</a:t>
            </a:r>
            <a:endParaRPr lang="en-US" dirty="0"/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26545"/>
              </p:ext>
            </p:extLst>
          </p:nvPr>
        </p:nvGraphicFramePr>
        <p:xfrm>
          <a:off x="1752600" y="1809750"/>
          <a:ext cx="53419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4" imgW="2235200" imgH="431800" progId="Equation.3">
                  <p:embed/>
                </p:oleObj>
              </mc:Choice>
              <mc:Fallback>
                <p:oleObj name="Equation" r:id="rId4" imgW="223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09750"/>
                        <a:ext cx="5341938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7731"/>
              </p:ext>
            </p:extLst>
          </p:nvPr>
        </p:nvGraphicFramePr>
        <p:xfrm>
          <a:off x="2409825" y="39433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9433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err="1" smtClean="0"/>
              <a:t>Pointwise</a:t>
            </a:r>
            <a:r>
              <a:rPr lang="en-US" dirty="0" smtClean="0"/>
              <a:t> Mutual </a:t>
            </a:r>
            <a:r>
              <a:rPr lang="en-US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9144000" cy="3429000"/>
          </a:xfrm>
        </p:spPr>
        <p:txBody>
          <a:bodyPr/>
          <a:lstStyle/>
          <a:p>
            <a:r>
              <a:rPr lang="en-US" sz="2800" b="1" dirty="0" err="1" smtClean="0"/>
              <a:t>Pointwise</a:t>
            </a:r>
            <a:r>
              <a:rPr lang="en-US" sz="2800" b="1" dirty="0" smtClean="0"/>
              <a:t> </a:t>
            </a:r>
            <a:r>
              <a:rPr lang="en-US" sz="2800" b="1" dirty="0"/>
              <a:t>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How much more do </a:t>
            </a:r>
            <a:r>
              <a:rPr lang="en-US" dirty="0" smtClean="0"/>
              <a:t>two words co</a:t>
            </a:r>
            <a:r>
              <a:rPr lang="en-US" dirty="0"/>
              <a:t>-occur than if they were </a:t>
            </a:r>
            <a:r>
              <a:rPr lang="en-US" dirty="0" smtClean="0"/>
              <a:t>independent?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8112"/>
              </p:ext>
            </p:extLst>
          </p:nvPr>
        </p:nvGraphicFramePr>
        <p:xfrm>
          <a:off x="1169987" y="4235450"/>
          <a:ext cx="66786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" name="Equation" r:id="rId4" imgW="2794000" imgH="368300" progId="Equation.3">
                  <p:embed/>
                </p:oleObj>
              </mc:Choice>
              <mc:Fallback>
                <p:oleObj name="Equation" r:id="rId4" imgW="2794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7" y="4235450"/>
                        <a:ext cx="667861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8667"/>
              </p:ext>
            </p:extLst>
          </p:nvPr>
        </p:nvGraphicFramePr>
        <p:xfrm>
          <a:off x="2363787" y="2343150"/>
          <a:ext cx="4037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Equation" r:id="rId6" imgW="1689100" imgH="355600" progId="Equation.3">
                  <p:embed/>
                </p:oleObj>
              </mc:Choice>
              <mc:Fallback>
                <p:oleObj name="Equation" r:id="rId6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7" y="2343150"/>
                        <a:ext cx="4037013" cy="850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5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sz="2800" dirty="0" smtClean="0"/>
              <a:t>How to Estimate </a:t>
            </a:r>
            <a:r>
              <a:rPr lang="en-US" sz="2800" dirty="0" err="1" smtClean="0"/>
              <a:t>Pointwise</a:t>
            </a:r>
            <a:r>
              <a:rPr lang="en-US" sz="2800" dirty="0" smtClean="0"/>
              <a:t> Mutual </a:t>
            </a:r>
            <a:r>
              <a:rPr lang="en-US" sz="2800" dirty="0"/>
              <a:t>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9144000" cy="3429000"/>
          </a:xfrm>
        </p:spPr>
        <p:txBody>
          <a:bodyPr/>
          <a:lstStyle/>
          <a:p>
            <a:pPr lvl="1"/>
            <a:r>
              <a:rPr lang="en-US" sz="2800" dirty="0" smtClean="0"/>
              <a:t>Query </a:t>
            </a:r>
            <a:r>
              <a:rPr lang="en-US" sz="2800" dirty="0"/>
              <a:t>search engine  (</a:t>
            </a:r>
            <a:r>
              <a:rPr lang="en-US" sz="2800" dirty="0" err="1"/>
              <a:t>Altavista</a:t>
            </a:r>
            <a:r>
              <a:rPr lang="en-US" sz="2800" dirty="0"/>
              <a:t>)</a:t>
            </a:r>
          </a:p>
          <a:p>
            <a:pPr lvl="2"/>
            <a:r>
              <a:rPr lang="en-US" sz="2800" dirty="0" smtClean="0"/>
              <a:t>P(word) estimated by    </a:t>
            </a:r>
            <a:r>
              <a:rPr lang="en-US" sz="2600" dirty="0" smtClean="0">
                <a:latin typeface="Courier"/>
                <a:cs typeface="Courier"/>
              </a:rPr>
              <a:t>hits(word)/N</a:t>
            </a:r>
          </a:p>
          <a:p>
            <a:pPr lvl="2"/>
            <a:r>
              <a:rPr lang="en-US" sz="2800" dirty="0" smtClean="0"/>
              <a:t>P</a:t>
            </a:r>
            <a:r>
              <a:rPr lang="en-US" sz="2800" dirty="0"/>
              <a:t>(word</a:t>
            </a:r>
            <a:r>
              <a:rPr lang="en-US" sz="2800" baseline="-25000" dirty="0"/>
              <a:t>1</a:t>
            </a:r>
            <a:r>
              <a:rPr lang="en-US" sz="2800" dirty="0"/>
              <a:t>,word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en-US" sz="2800" dirty="0" smtClean="0"/>
              <a:t>by   </a:t>
            </a:r>
            <a:r>
              <a:rPr lang="en-US" sz="2600" dirty="0" smtClean="0">
                <a:latin typeface="Courier"/>
                <a:cs typeface="Courier"/>
              </a:rPr>
              <a:t>hits</a:t>
            </a:r>
            <a:r>
              <a:rPr lang="en-US" sz="2600" dirty="0">
                <a:latin typeface="Courier"/>
                <a:cs typeface="Courier"/>
              </a:rPr>
              <a:t>(word1 NEAR word2</a:t>
            </a:r>
            <a:r>
              <a:rPr lang="en-US" sz="2600" dirty="0" smtClean="0">
                <a:latin typeface="Courier"/>
                <a:cs typeface="Courier"/>
              </a:rPr>
              <a:t>)/N</a:t>
            </a:r>
            <a:r>
              <a:rPr lang="en-US" sz="2600" baseline="30000" dirty="0" smtClean="0">
                <a:latin typeface="Courier"/>
                <a:cs typeface="Courier"/>
              </a:rPr>
              <a:t>2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92380"/>
              </p:ext>
            </p:extLst>
          </p:nvPr>
        </p:nvGraphicFramePr>
        <p:xfrm>
          <a:off x="609600" y="3486150"/>
          <a:ext cx="76501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4" imgW="3200400" imgH="368300" progId="Equation.3">
                  <p:embed/>
                </p:oleObj>
              </mc:Choice>
              <mc:Fallback>
                <p:oleObj name="Equation" r:id="rId4" imgW="32004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86150"/>
                        <a:ext cx="7650163" cy="881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9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558" y="133350"/>
            <a:ext cx="7772400" cy="742950"/>
          </a:xfrm>
        </p:spPr>
        <p:txBody>
          <a:bodyPr/>
          <a:lstStyle/>
          <a:p>
            <a:r>
              <a:rPr lang="en-US" sz="2600" dirty="0" smtClean="0"/>
              <a:t>Does phrase appear more with “poor” or “excellent”?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15632"/>
              </p:ext>
            </p:extLst>
          </p:nvPr>
        </p:nvGraphicFramePr>
        <p:xfrm>
          <a:off x="228600" y="1276350"/>
          <a:ext cx="8662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Equation" r:id="rId3" imgW="4076700" imgH="203200" progId="Equation.3">
                  <p:embed/>
                </p:oleObj>
              </mc:Choice>
              <mc:Fallback>
                <p:oleObj name="Equation" r:id="rId3" imgW="4076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76350"/>
                        <a:ext cx="8662987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686839"/>
              </p:ext>
            </p:extLst>
          </p:nvPr>
        </p:nvGraphicFramePr>
        <p:xfrm>
          <a:off x="1298575" y="3867150"/>
          <a:ext cx="658018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Equation" r:id="rId5" imgW="3200400" imgH="469900" progId="Equation.3">
                  <p:embed/>
                </p:oleObj>
              </mc:Choice>
              <mc:Fallback>
                <p:oleObj name="Equation" r:id="rId5" imgW="3200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867150"/>
                        <a:ext cx="6580188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22448"/>
              </p:ext>
            </p:extLst>
          </p:nvPr>
        </p:nvGraphicFramePr>
        <p:xfrm>
          <a:off x="685800" y="1962150"/>
          <a:ext cx="826293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7" imgW="4406900" imgH="431800" progId="Equation.3">
                  <p:embed/>
                </p:oleObj>
              </mc:Choice>
              <mc:Fallback>
                <p:oleObj name="Equation" r:id="rId7" imgW="440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62150"/>
                        <a:ext cx="8262938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626402"/>
              </p:ext>
            </p:extLst>
          </p:nvPr>
        </p:nvGraphicFramePr>
        <p:xfrm>
          <a:off x="838200" y="2876550"/>
          <a:ext cx="75485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9" imgW="4025900" imgH="431800" progId="Equation.3">
                  <p:embed/>
                </p:oleObj>
              </mc:Choice>
              <mc:Fallback>
                <p:oleObj name="Equation" r:id="rId9" imgW="402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76550"/>
                        <a:ext cx="7548562" cy="808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66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thumbs-up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904560"/>
              </p:ext>
            </p:extLst>
          </p:nvPr>
        </p:nvGraphicFramePr>
        <p:xfrm>
          <a:off x="2743200" y="1047750"/>
          <a:ext cx="4800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1430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r>
                        <a:rPr lang="en-US" baseline="0" dirty="0" smtClean="0"/>
                        <a:t>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experience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local 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0.42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true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-0.73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bank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-0.85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inconveniently</a:t>
                      </a:r>
                      <a:r>
                        <a:rPr lang="en-US" baseline="0" dirty="0" smtClean="0"/>
                        <a:t> 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0.32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Phrases from a thumbs-down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3766"/>
              </p:ext>
            </p:extLst>
          </p:nvPr>
        </p:nvGraphicFramePr>
        <p:xfrm>
          <a:off x="2743200" y="1047750"/>
          <a:ext cx="48768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514"/>
                <a:gridCol w="1103086"/>
                <a:gridCol w="1219200"/>
              </a:tblGrid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Phrase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 tags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Polarity</a:t>
                      </a:r>
                      <a:endParaRPr lang="en-US" dirty="0"/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deposits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5.8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very handy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</a:t>
                      </a:r>
                      <a:r>
                        <a:rPr lang="en-US" baseline="0" dirty="0" smtClean="0"/>
                        <a:t>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1.4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26512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virtual</a:t>
                      </a:r>
                      <a:r>
                        <a:rPr lang="en-US" sz="1800" baseline="0" dirty="0" smtClean="0"/>
                        <a:t> monopoly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JJ NN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Courier"/>
                          <a:cs typeface="Courier"/>
                        </a:rPr>
                        <a:t>-2.0</a:t>
                      </a:r>
                      <a:endParaRPr lang="en-US" sz="1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lesser evil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RBR JJ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-2.3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other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-2.8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funds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-6.8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8408">
                <a:tc>
                  <a:txBody>
                    <a:bodyPr/>
                    <a:lstStyle/>
                    <a:p>
                      <a:r>
                        <a:rPr lang="en-US" dirty="0" smtClean="0"/>
                        <a:t>unethical</a:t>
                      </a:r>
                      <a:r>
                        <a:rPr lang="en-US" baseline="0" dirty="0" smtClean="0"/>
                        <a:t> practices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JJ NNS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-8.5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53498">
                <a:tc>
                  <a:txBody>
                    <a:bodyPr/>
                    <a:lstStyle/>
                    <a:p>
                      <a:r>
                        <a:rPr lang="en-US" i="1" dirty="0" smtClean="0"/>
                        <a:t>Average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latin typeface="Courier"/>
                          <a:cs typeface="Courier"/>
                        </a:rPr>
                        <a:t>-1.2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2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err="1" smtClean="0"/>
              <a:t>Turney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410 reviews from </a:t>
            </a:r>
            <a:r>
              <a:rPr lang="en-US" dirty="0" err="1" smtClean="0"/>
              <a:t>Epinions</a:t>
            </a:r>
            <a:endParaRPr lang="en-US" dirty="0" smtClean="0"/>
          </a:p>
          <a:p>
            <a:pPr lvl="1"/>
            <a:r>
              <a:rPr lang="en-US" dirty="0" smtClean="0"/>
              <a:t>170 (41%) negative</a:t>
            </a:r>
          </a:p>
          <a:p>
            <a:pPr lvl="1"/>
            <a:r>
              <a:rPr lang="en-US" dirty="0" smtClean="0"/>
              <a:t>240 (59%) positive</a:t>
            </a:r>
          </a:p>
          <a:p>
            <a:r>
              <a:rPr lang="en-US" dirty="0" smtClean="0"/>
              <a:t>Majority class baseline: 59%</a:t>
            </a:r>
          </a:p>
          <a:p>
            <a:r>
              <a:rPr lang="en-US" dirty="0" err="1" smtClean="0"/>
              <a:t>Turney</a:t>
            </a:r>
            <a:r>
              <a:rPr lang="en-US" dirty="0" smtClean="0"/>
              <a:t> algorithm: 74%</a:t>
            </a:r>
          </a:p>
          <a:p>
            <a:endParaRPr lang="en-US" dirty="0"/>
          </a:p>
          <a:p>
            <a:r>
              <a:rPr lang="en-US" dirty="0" smtClean="0"/>
              <a:t>Phrases rather than words</a:t>
            </a:r>
          </a:p>
          <a:p>
            <a:r>
              <a:rPr lang="en-US" dirty="0" smtClean="0"/>
              <a:t>Learns domain-specific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0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 of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 a small amount of information</a:t>
            </a:r>
          </a:p>
          <a:p>
            <a:pPr lvl="1"/>
            <a:r>
              <a:rPr lang="en-US" sz="2400" dirty="0" smtClean="0"/>
              <a:t>A few labeled examples</a:t>
            </a:r>
          </a:p>
          <a:p>
            <a:pPr lvl="1"/>
            <a:r>
              <a:rPr lang="en-US" sz="2400" dirty="0" smtClean="0"/>
              <a:t>A few hand-built patterns</a:t>
            </a:r>
          </a:p>
          <a:p>
            <a:r>
              <a:rPr lang="en-US" sz="2800" dirty="0" smtClean="0"/>
              <a:t>To bootstrap a lexicon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to learn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: online thesaurus (covered in later lecture).</a:t>
            </a:r>
          </a:p>
          <a:p>
            <a:r>
              <a:rPr lang="en-US" dirty="0" smtClean="0"/>
              <a:t>Create positive (“good”) </a:t>
            </a:r>
            <a:r>
              <a:rPr lang="en-US" dirty="0"/>
              <a:t>and negative </a:t>
            </a:r>
            <a:r>
              <a:rPr lang="en-US" dirty="0" smtClean="0"/>
              <a:t>seed-words (“terrible”)</a:t>
            </a:r>
          </a:p>
          <a:p>
            <a:r>
              <a:rPr lang="en-US" dirty="0" smtClean="0"/>
              <a:t>Find Synonyms and Antonyms</a:t>
            </a:r>
          </a:p>
          <a:p>
            <a:pPr lvl="1"/>
            <a:r>
              <a:rPr lang="en-US" dirty="0" smtClean="0"/>
              <a:t>Positive Set:  Add  synonyms of positive words (“well”) and antonyms of negative words </a:t>
            </a:r>
          </a:p>
          <a:p>
            <a:pPr lvl="1"/>
            <a:r>
              <a:rPr lang="en-US" dirty="0" smtClean="0"/>
              <a:t>Negative Set: Add synonyms of negative words (“awful”)  and antonyms of positive words (”evil”)</a:t>
            </a:r>
          </a:p>
          <a:p>
            <a:r>
              <a:rPr lang="en-US" dirty="0" smtClean="0"/>
              <a:t>Repeat, following chains of synonyms</a:t>
            </a:r>
          </a:p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905530"/>
            <a:ext cx="6741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S.M. Kim and E.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Hovy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2004. Determining the sentiment of opinions. COLING 2004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Hu and B. Liu. Mining and summarizing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customer reviews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In Proceedings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of KDD, 2004</a:t>
            </a:r>
          </a:p>
        </p:txBody>
      </p:sp>
    </p:spTree>
    <p:extLst>
      <p:ext uri="{BB962C8B-B14F-4D97-AF65-F5344CB8AC3E}">
        <p14:creationId xmlns:p14="http://schemas.microsoft.com/office/powerpoint/2010/main" val="29182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Learning Lexicons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Advantages:</a:t>
            </a:r>
          </a:p>
          <a:p>
            <a:pPr lvl="1"/>
            <a:r>
              <a:rPr lang="en-US" dirty="0" smtClean="0"/>
              <a:t>Can be domain-specific</a:t>
            </a:r>
          </a:p>
          <a:p>
            <a:pPr lvl="1"/>
            <a:r>
              <a:rPr lang="en-US" sz="2000" dirty="0" smtClean="0"/>
              <a:t>Can be more robust (more words)</a:t>
            </a:r>
          </a:p>
          <a:p>
            <a:r>
              <a:rPr lang="en-US" sz="2800" dirty="0" smtClean="0"/>
              <a:t>Intuition</a:t>
            </a:r>
          </a:p>
          <a:p>
            <a:pPr lvl="1"/>
            <a:r>
              <a:rPr lang="en-US" dirty="0" smtClean="0"/>
              <a:t>Start with a seed set of words (‘good’, ‘poor’)</a:t>
            </a:r>
          </a:p>
          <a:p>
            <a:pPr lvl="1"/>
            <a:r>
              <a:rPr lang="en-US" dirty="0" smtClean="0"/>
              <a:t>Find other words that have similar polarity:</a:t>
            </a:r>
          </a:p>
          <a:p>
            <a:pPr lvl="2"/>
            <a:r>
              <a:rPr lang="en-US" dirty="0" smtClean="0"/>
              <a:t>Using “and” and “but”</a:t>
            </a:r>
          </a:p>
          <a:p>
            <a:pPr lvl="2"/>
            <a:r>
              <a:rPr lang="en-US" dirty="0" smtClean="0"/>
              <a:t>Using words that occur nearby in the same document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WordNet</a:t>
            </a:r>
            <a:r>
              <a:rPr lang="en-US" dirty="0" smtClean="0"/>
              <a:t> synonyms and antonyms</a:t>
            </a:r>
          </a:p>
          <a:p>
            <a:pPr lvl="2"/>
            <a:endParaRPr lang="en-US" dirty="0" smtClean="0"/>
          </a:p>
          <a:p>
            <a:endParaRPr lang="en-US" sz="2400" dirty="0" smtClean="0"/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56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Learning Sentiment Lexicons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68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Hatzivassiloglou</a:t>
            </a:r>
            <a:r>
              <a:rPr lang="en-US" dirty="0" smtClean="0"/>
              <a:t> and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intuition for identifying word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62150"/>
            <a:ext cx="8534400" cy="2514600"/>
          </a:xfrm>
        </p:spPr>
        <p:txBody>
          <a:bodyPr/>
          <a:lstStyle/>
          <a:p>
            <a:r>
              <a:rPr lang="en-US" sz="2800" dirty="0" smtClean="0"/>
              <a:t>Adjectives conjoined by “</a:t>
            </a:r>
            <a:r>
              <a:rPr lang="en-US" sz="2800" i="1" dirty="0" smtClean="0"/>
              <a:t>and</a:t>
            </a:r>
            <a:r>
              <a:rPr lang="en-US" sz="2800" dirty="0" smtClean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  <a:r>
              <a:rPr lang="en-US" sz="2400" dirty="0" smtClean="0">
                <a:solidFill>
                  <a:srgbClr val="0000FF"/>
                </a:solidFill>
              </a:rPr>
              <a:t>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legitimate</a:t>
            </a:r>
          </a:p>
          <a:p>
            <a:r>
              <a:rPr lang="en-US" sz="2800" dirty="0"/>
              <a:t>Adjectives conjoined by </a:t>
            </a:r>
            <a:r>
              <a:rPr lang="en-US" sz="2800" dirty="0" smtClean="0"/>
              <a:t>“</a:t>
            </a:r>
            <a:r>
              <a:rPr lang="en-US" sz="2800" i="1" dirty="0" smtClean="0"/>
              <a:t>but</a:t>
            </a:r>
            <a:r>
              <a:rPr lang="en-US" sz="2800" dirty="0" smtClean="0"/>
              <a:t>” do not</a:t>
            </a:r>
            <a:endParaRPr lang="en-US" sz="2800" dirty="0"/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fair </a:t>
            </a:r>
            <a:r>
              <a:rPr lang="en-US" sz="2400" b="1" dirty="0" smtClean="0">
                <a:solidFill>
                  <a:srgbClr val="0000FF"/>
                </a:solidFill>
              </a:rPr>
              <a:t>but </a:t>
            </a:r>
            <a:r>
              <a:rPr lang="en-US" sz="2400" dirty="0" smtClean="0">
                <a:solidFill>
                  <a:srgbClr val="0000FF"/>
                </a:solidFill>
              </a:rPr>
              <a:t>brutal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629150"/>
            <a:ext cx="19812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09800" y="1072574"/>
            <a:ext cx="66761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7CD7CF"/>
                </a:solidFill>
                <a:latin typeface="+mn-lt"/>
              </a:rPr>
              <a:t>Vasileios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Hatzivassiloglou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 and Kathleen R. </a:t>
            </a:r>
            <a:r>
              <a:rPr lang="en-US" sz="1600" dirty="0" err="1">
                <a:solidFill>
                  <a:srgbClr val="7CD7CF"/>
                </a:solidFill>
                <a:latin typeface="+mn-lt"/>
              </a:rPr>
              <a:t>McKeown</a:t>
            </a:r>
            <a:r>
              <a:rPr lang="en-US" sz="1600" dirty="0">
                <a:solidFill>
                  <a:srgbClr val="7CD7CF"/>
                </a:solidFill>
                <a:latin typeface="+mn-lt"/>
              </a:rPr>
              <a:t>. 1997. Predicting the Semantic Orientation of Adjectives. ACL, 174–181</a:t>
            </a:r>
          </a:p>
        </p:txBody>
      </p:sp>
    </p:spTree>
    <p:extLst>
      <p:ext uri="{BB962C8B-B14F-4D97-AF65-F5344CB8AC3E}">
        <p14:creationId xmlns:p14="http://schemas.microsoft.com/office/powerpoint/2010/main" val="13656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Label </a:t>
            </a:r>
            <a:r>
              <a:rPr lang="en-US" sz="2800" b="1" dirty="0" smtClean="0"/>
              <a:t>seed set </a:t>
            </a:r>
            <a:r>
              <a:rPr lang="en-US" sz="2800" dirty="0" smtClean="0"/>
              <a:t>of 1336 adjectives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 smtClean="0"/>
              <a:t>657 positive</a:t>
            </a:r>
          </a:p>
          <a:p>
            <a:pPr lvl="2"/>
            <a:r>
              <a:rPr lang="en-US" sz="2400" dirty="0"/>
              <a:t>adequate central clever </a:t>
            </a:r>
            <a:r>
              <a:rPr lang="en-US" sz="2400" dirty="0" smtClean="0"/>
              <a:t>famous intelligent </a:t>
            </a:r>
            <a:r>
              <a:rPr lang="en-US" sz="2400" dirty="0"/>
              <a:t>remarkable </a:t>
            </a:r>
            <a:r>
              <a:rPr lang="en-US" sz="2400" dirty="0" smtClean="0"/>
              <a:t>reputed sensitive </a:t>
            </a:r>
            <a:r>
              <a:rPr lang="en-US" sz="2400" dirty="0"/>
              <a:t>slender </a:t>
            </a:r>
            <a:r>
              <a:rPr lang="en-US" sz="2400" dirty="0" smtClean="0"/>
              <a:t>thriving…</a:t>
            </a:r>
          </a:p>
          <a:p>
            <a:pPr lvl="1"/>
            <a:r>
              <a:rPr lang="en-US" sz="2400" dirty="0" smtClean="0"/>
              <a:t>679 negative</a:t>
            </a:r>
          </a:p>
          <a:p>
            <a:pPr lvl="2"/>
            <a:r>
              <a:rPr lang="en-US" sz="2400" dirty="0" smtClean="0"/>
              <a:t>contagious </a:t>
            </a:r>
            <a:r>
              <a:rPr lang="en-US" sz="2400" dirty="0"/>
              <a:t>drunken ignorant </a:t>
            </a:r>
            <a:r>
              <a:rPr lang="en-US" sz="2400" dirty="0" smtClean="0"/>
              <a:t>lanky listless </a:t>
            </a:r>
            <a:r>
              <a:rPr lang="en-US" sz="2400" dirty="0"/>
              <a:t>primitive strident </a:t>
            </a:r>
            <a:r>
              <a:rPr lang="en-US" sz="2400" dirty="0" smtClean="0"/>
              <a:t>troublesome unresolved unsuspecting…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81000" y="1885950"/>
            <a:ext cx="7010400" cy="3235477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</a:t>
            </a:r>
            <a:r>
              <a:rPr lang="en-US" dirty="0" smtClean="0"/>
              <a:t>1997</a:t>
            </a:r>
            <a:br>
              <a:rPr lang="en-US" dirty="0" smtClean="0"/>
            </a:br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800" dirty="0" smtClean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30289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4095750"/>
            <a:ext cx="1371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334000" y="2647950"/>
            <a:ext cx="1676400" cy="381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2691732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3867150"/>
            <a:ext cx="1752600" cy="4191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classifier assigns “polarity similarity” to each word pair, resulting in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3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3181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24955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43243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2266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30289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3105150"/>
            <a:ext cx="1371600" cy="381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2647950"/>
            <a:ext cx="381000" cy="457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3562350"/>
            <a:ext cx="25908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3562350"/>
            <a:ext cx="533400" cy="762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3486150"/>
            <a:ext cx="3429000" cy="8382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2647950"/>
            <a:ext cx="1524000" cy="381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2876550"/>
            <a:ext cx="15240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2457450"/>
            <a:ext cx="1447800" cy="228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239379"/>
            <a:ext cx="4222286" cy="2874758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962150"/>
            <a:ext cx="3657600" cy="20574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114550"/>
            <a:ext cx="491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+</a:t>
            </a:r>
            <a:endParaRPr lang="en-US" sz="4800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43800" y="2038350"/>
            <a:ext cx="37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+mn-lt"/>
              </a:rPr>
              <a:t>-</a:t>
            </a:r>
            <a:endParaRPr lang="en-US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9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dirty="0" smtClean="0"/>
              <a:t>cautious cynical </a:t>
            </a:r>
            <a:r>
              <a:rPr lang="en-US" dirty="0"/>
              <a:t>evasive harmful hypocritical inefficient insecure irrational irresponsible minor outspoken </a:t>
            </a:r>
            <a:r>
              <a:rPr lang="en-US" dirty="0" smtClean="0"/>
              <a:t>pleasant 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polarity lexicon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</a:t>
            </a:r>
            <a:r>
              <a:rPr lang="en-US" dirty="0" smtClean="0"/>
              <a:t>vigorous witty…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cynical </a:t>
            </a:r>
            <a:r>
              <a:rPr lang="en-US" dirty="0"/>
              <a:t>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reckless </a:t>
            </a:r>
            <a:r>
              <a:rPr lang="en-US" dirty="0"/>
              <a:t>risky </a:t>
            </a:r>
            <a:r>
              <a:rPr lang="en-US" dirty="0" smtClean="0"/>
              <a:t>selfish tedious </a:t>
            </a:r>
            <a:r>
              <a:rPr lang="en-US" dirty="0"/>
              <a:t>unsupported vulnerable </a:t>
            </a:r>
            <a:r>
              <a:rPr lang="en-US" dirty="0" smtClean="0"/>
              <a:t>wasteful…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16451</TotalTime>
  <Words>890</Words>
  <Application>Microsoft Office PowerPoint</Application>
  <PresentationFormat>On-screen Show (16:9)</PresentationFormat>
  <Paragraphs>220</Paragraphs>
  <Slides>22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NLP-jurafsky</vt:lpstr>
      <vt:lpstr>Equation</vt:lpstr>
      <vt:lpstr>Sentiment Analysis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Turney Algorithm</vt:lpstr>
      <vt:lpstr>Extract two-word phrases with adjectives</vt:lpstr>
      <vt:lpstr>How to measure polarity of a phrase?</vt:lpstr>
      <vt:lpstr>Pointwise Mutual Information</vt:lpstr>
      <vt:lpstr>Pointwise Mutual Information</vt:lpstr>
      <vt:lpstr>How to Estimate Pointwise Mutual Information</vt:lpstr>
      <vt:lpstr>Does phrase appear more with “poor” or “excellent”?</vt:lpstr>
      <vt:lpstr>Phrases from a thumbs-up review</vt:lpstr>
      <vt:lpstr>Phrases from a thumbs-down review</vt:lpstr>
      <vt:lpstr>Results of Turney algorithm</vt:lpstr>
      <vt:lpstr>Using WordNet to learn polarity</vt:lpstr>
      <vt:lpstr>Summary on Learning Lexicons</vt:lpstr>
      <vt:lpstr>Sentiment Analysis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337</cp:revision>
  <cp:lastPrinted>2012-01-23T20:23:20Z</cp:lastPrinted>
  <dcterms:created xsi:type="dcterms:W3CDTF">2010-04-19T15:31:24Z</dcterms:created>
  <dcterms:modified xsi:type="dcterms:W3CDTF">2012-03-21T18:44:02Z</dcterms:modified>
</cp:coreProperties>
</file>