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84" r:id="rId2"/>
    <p:sldId id="385" r:id="rId3"/>
    <p:sldId id="386" r:id="rId4"/>
    <p:sldId id="512" r:id="rId5"/>
    <p:sldId id="387" r:id="rId6"/>
    <p:sldId id="521" r:id="rId7"/>
    <p:sldId id="388" r:id="rId8"/>
    <p:sldId id="513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501"/>
            <p14:sldId id="519"/>
            <p14:sldId id="502"/>
            <p14:sldId id="503"/>
            <p14:sldId id="392"/>
            <p14:sldId id="394"/>
            <p14:sldId id="505"/>
            <p14:sldId id="506"/>
            <p14:sldId id="507"/>
            <p14:sldId id="508"/>
            <p14:sldId id="520"/>
            <p14:sldId id="509"/>
            <p14:sldId id="652"/>
            <p14:sldId id="537"/>
            <p14:sldId id="511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53"/>
            <p14:sldId id="655"/>
            <p14:sldId id="656"/>
            <p14:sldId id="620"/>
            <p14:sldId id="621"/>
            <p14:sldId id="654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6867" autoAdjust="0"/>
  </p:normalViewPr>
  <p:slideViewPr>
    <p:cSldViewPr>
      <p:cViewPr varScale="1">
        <p:scale>
          <a:sx n="131" d="100"/>
          <a:sy n="131" d="100"/>
        </p:scale>
        <p:origin x="-32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16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300"/>
              <a:pPr eaLnBrk="1" hangingPunct="1"/>
              <a:t>8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7724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EA77B-D364-7B4F-A0F5-8D8ECAB00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19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xmlns="" val="29205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far we’ve looked at “generative models”</a:t>
            </a:r>
          </a:p>
          <a:p>
            <a:pPr lvl="1"/>
            <a:r>
              <a:rPr lang="en-US" dirty="0" smtClean="0"/>
              <a:t>Language models, Naive Bayes</a:t>
            </a:r>
          </a:p>
          <a:p>
            <a:r>
              <a:rPr lang="en-US" dirty="0" smtClean="0"/>
              <a:t>But there is now much use of conditional or discriminative probabilistic models in NLP, Speech, IR (and ML generally)</a:t>
            </a:r>
          </a:p>
          <a:p>
            <a:r>
              <a:rPr lang="en-US" dirty="0" smtClean="0"/>
              <a:t>Because:</a:t>
            </a:r>
          </a:p>
          <a:p>
            <a:pPr lvl="1"/>
            <a:r>
              <a:rPr lang="en-US" dirty="0" smtClean="0"/>
              <a:t>They give high accuracy performance</a:t>
            </a:r>
          </a:p>
          <a:p>
            <a:pPr lvl="1"/>
            <a:r>
              <a:rPr lang="en-US" dirty="0" smtClean="0"/>
              <a:t>They make it easy to incorporate lots of linguistically important features</a:t>
            </a:r>
          </a:p>
          <a:p>
            <a:pPr lvl="1"/>
            <a:r>
              <a:rPr lang="en-US" dirty="0" smtClean="0"/>
              <a:t>They allow automatic building of language independent, retargetable NLP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vs. Conditional Models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some data {(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)} of paired observations </a:t>
            </a:r>
            <a:r>
              <a:rPr lang="en-US" i="1" dirty="0" smtClean="0"/>
              <a:t>d</a:t>
            </a:r>
            <a:r>
              <a:rPr lang="en-US" dirty="0" smtClean="0"/>
              <a:t> and hidden classes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Joint (generative) mode</a:t>
            </a:r>
            <a:r>
              <a:rPr lang="en-US" dirty="0" smtClean="0">
                <a:solidFill>
                  <a:schemeClr val="accent4"/>
                </a:solidFill>
              </a:rPr>
              <a:t>ls </a:t>
            </a:r>
            <a:r>
              <a:rPr lang="en-US" dirty="0" smtClean="0"/>
              <a:t>place probabilities over both observed data and the hidden stuff (gene-rate the observed data from hidden stuff): </a:t>
            </a:r>
          </a:p>
          <a:p>
            <a:pPr lvl="1"/>
            <a:r>
              <a:rPr lang="en-US" dirty="0" smtClean="0"/>
              <a:t>All the classic </a:t>
            </a:r>
            <a:r>
              <a:rPr lang="en-US" dirty="0" err="1" smtClean="0"/>
              <a:t>StatNLP</a:t>
            </a:r>
            <a:r>
              <a:rPr lang="en-US" dirty="0" smtClean="0"/>
              <a:t> models:</a:t>
            </a:r>
          </a:p>
          <a:p>
            <a:pPr lvl="2"/>
            <a:r>
              <a:rPr lang="en-US" i="1" dirty="0" smtClean="0"/>
              <a:t>n</a:t>
            </a:r>
            <a:r>
              <a:rPr lang="en-US" dirty="0" smtClean="0"/>
              <a:t>-gram models, Naive Bayes classifiers, hidden Markov models, probabilistic context-free grammars, IBM machine translation alignment models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239000" y="2266950"/>
            <a:ext cx="12192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2584BB"/>
                </a:solidFill>
              </a:rPr>
              <a:t>P</a:t>
            </a:r>
            <a:r>
              <a:rPr lang="en-US" dirty="0">
                <a:solidFill>
                  <a:srgbClr val="2584BB"/>
                </a:solidFill>
              </a:rPr>
              <a:t>(</a:t>
            </a:r>
            <a:r>
              <a:rPr lang="en-US" i="1" dirty="0" err="1">
                <a:solidFill>
                  <a:srgbClr val="2584BB"/>
                </a:solidFill>
              </a:rPr>
              <a:t>c</a:t>
            </a:r>
            <a:r>
              <a:rPr lang="en-US" dirty="0" err="1">
                <a:solidFill>
                  <a:srgbClr val="2584BB"/>
                </a:solidFill>
              </a:rPr>
              <a:t>,</a:t>
            </a:r>
            <a:r>
              <a:rPr lang="en-US" i="1" dirty="0" err="1">
                <a:solidFill>
                  <a:srgbClr val="2584BB"/>
                </a:solidFill>
              </a:rPr>
              <a:t>d</a:t>
            </a:r>
            <a:r>
              <a:rPr lang="en-US" dirty="0">
                <a:solidFill>
                  <a:srgbClr val="2584BB"/>
                </a:solidFill>
              </a:rPr>
              <a:t>)</a:t>
            </a:r>
            <a:endParaRPr lang="en-US" b="1" dirty="0">
              <a:solidFill>
                <a:srgbClr val="2584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6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vs. Conditional Models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Discriminative (conditional) models </a:t>
            </a:r>
            <a:r>
              <a:rPr lang="en-US" dirty="0" smtClean="0"/>
              <a:t>take the data as given, and put a probability over hidden structure given the data:</a:t>
            </a:r>
          </a:p>
          <a:p>
            <a:pPr lvl="2"/>
            <a:r>
              <a:rPr lang="en-US" dirty="0" smtClean="0"/>
              <a:t>Logistic regression, conditional </a:t>
            </a:r>
            <a:r>
              <a:rPr lang="en-US" dirty="0" err="1" smtClean="0"/>
              <a:t>loglinear</a:t>
            </a:r>
            <a:r>
              <a:rPr lang="en-US" dirty="0" smtClean="0"/>
              <a:t> or maximum entropy models, conditional random fields</a:t>
            </a:r>
          </a:p>
          <a:p>
            <a:pPr lvl="2"/>
            <a:r>
              <a:rPr lang="en-US" dirty="0" smtClean="0"/>
              <a:t>Also, SVMs, (averaged) perceptron, etc. are discriminative classifiers (but not directly probabilistic)</a:t>
            </a:r>
            <a:endParaRPr lang="en-US" dirty="0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7239000" y="1504950"/>
            <a:ext cx="1219200" cy="400050"/>
          </a:xfrm>
          <a:prstGeom prst="rect">
            <a:avLst/>
          </a:prstGeom>
          <a:solidFill>
            <a:srgbClr val="E7D19A"/>
          </a:solidFill>
          <a:ln>
            <a:noFill/>
          </a:ln>
          <a:extLst/>
        </p:spPr>
        <p:txBody>
          <a:bodyPr wrap="none" lIns="68589" tIns="34295" rIns="68589" bIns="34295" anchor="ctr"/>
          <a:lstStyle/>
          <a:p>
            <a:pPr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i="1" dirty="0">
                <a:solidFill>
                  <a:srgbClr val="A4001D"/>
                </a:solidFill>
              </a:rPr>
              <a:t>P</a:t>
            </a:r>
            <a:r>
              <a:rPr lang="en-US" dirty="0">
                <a:solidFill>
                  <a:srgbClr val="A4001D"/>
                </a:solidFill>
              </a:rPr>
              <a:t>(</a:t>
            </a:r>
            <a:r>
              <a:rPr lang="en-US" i="1" dirty="0" err="1">
                <a:solidFill>
                  <a:srgbClr val="A4001D"/>
                </a:solidFill>
              </a:rPr>
              <a:t>c</a:t>
            </a:r>
            <a:r>
              <a:rPr lang="en-US" dirty="0" err="1">
                <a:solidFill>
                  <a:srgbClr val="A4001D"/>
                </a:solidFill>
              </a:rPr>
              <a:t>|</a:t>
            </a:r>
            <a:r>
              <a:rPr lang="en-US" i="1" dirty="0" err="1">
                <a:solidFill>
                  <a:srgbClr val="A4001D"/>
                </a:solidFill>
              </a:rPr>
              <a:t>d</a:t>
            </a:r>
            <a:r>
              <a:rPr lang="en-US" dirty="0">
                <a:solidFill>
                  <a:srgbClr val="A4001D"/>
                </a:solidFill>
              </a:rPr>
              <a:t>)</a:t>
            </a:r>
            <a:endParaRPr lang="en-US" b="1" dirty="0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37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Bayes Net/Graphical Models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Bayes net diagrams draw circles for random variables, and lines for direct dependencies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Some variables are observed; some are hidden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Each node is a little classifier (conditional probability table) based on incoming arcs</a:t>
            </a:r>
          </a:p>
        </p:txBody>
      </p:sp>
      <p:grpSp>
        <p:nvGrpSpPr>
          <p:cNvPr id="20484" name="Group 1041"/>
          <p:cNvGrpSpPr>
            <a:grpSpLocks/>
          </p:cNvGrpSpPr>
          <p:nvPr/>
        </p:nvGrpSpPr>
        <p:grpSpPr bwMode="auto">
          <a:xfrm>
            <a:off x="1981200" y="2800351"/>
            <a:ext cx="2133600" cy="1371600"/>
            <a:chOff x="3456" y="1104"/>
            <a:chExt cx="1824" cy="1104"/>
          </a:xfrm>
        </p:grpSpPr>
        <p:sp>
          <p:nvSpPr>
            <p:cNvPr id="20497" name="Oval 1042"/>
            <p:cNvSpPr>
              <a:spLocks noChangeArrowheads="1"/>
            </p:cNvSpPr>
            <p:nvPr/>
          </p:nvSpPr>
          <p:spPr bwMode="auto">
            <a:xfrm>
              <a:off x="4176" y="110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i="1" dirty="0">
                  <a:solidFill>
                    <a:schemeClr val="accent3"/>
                  </a:solidFill>
                  <a:latin typeface="Times New Roman" charset="0"/>
                </a:rPr>
                <a:t>c</a:t>
              </a:r>
              <a:endParaRPr lang="en-US" sz="2000" i="1" baseline="-25000" dirty="0">
                <a:solidFill>
                  <a:schemeClr val="accent3"/>
                </a:solidFill>
                <a:latin typeface="Times New Roman" charset="0"/>
              </a:endParaRPr>
            </a:p>
          </p:txBody>
        </p:sp>
        <p:sp>
          <p:nvSpPr>
            <p:cNvPr id="20498" name="Oval 1043"/>
            <p:cNvSpPr>
              <a:spLocks noChangeArrowheads="1"/>
            </p:cNvSpPr>
            <p:nvPr/>
          </p:nvSpPr>
          <p:spPr bwMode="auto">
            <a:xfrm>
              <a:off x="345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9" name="Oval 1044"/>
            <p:cNvSpPr>
              <a:spLocks noChangeArrowheads="1"/>
            </p:cNvSpPr>
            <p:nvPr/>
          </p:nvSpPr>
          <p:spPr bwMode="auto">
            <a:xfrm>
              <a:off x="417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sz="2000" i="1" baseline="-25000" dirty="0">
                  <a:solidFill>
                    <a:srgbClr val="008000"/>
                  </a:solidFill>
                  <a:latin typeface="Times New Roman" charset="0"/>
                </a:rPr>
                <a:t> 2</a:t>
              </a:r>
            </a:p>
          </p:txBody>
        </p:sp>
        <p:sp>
          <p:nvSpPr>
            <p:cNvPr id="20500" name="Oval 1045"/>
            <p:cNvSpPr>
              <a:spLocks noChangeArrowheads="1"/>
            </p:cNvSpPr>
            <p:nvPr/>
          </p:nvSpPr>
          <p:spPr bwMode="auto">
            <a:xfrm>
              <a:off x="4896" y="1824"/>
              <a:ext cx="384" cy="38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 3</a:t>
              </a:r>
            </a:p>
          </p:txBody>
        </p:sp>
        <p:cxnSp>
          <p:nvCxnSpPr>
            <p:cNvPr id="20501" name="AutoShape 1046"/>
            <p:cNvCxnSpPr>
              <a:cxnSpLocks noChangeShapeType="1"/>
            </p:cNvCxnSpPr>
            <p:nvPr/>
          </p:nvCxnSpPr>
          <p:spPr bwMode="auto">
            <a:xfrm flipH="1">
              <a:off x="3648" y="1440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2" name="AutoShape 1047"/>
            <p:cNvCxnSpPr>
              <a:cxnSpLocks noChangeShapeType="1"/>
              <a:stCxn id="20497" idx="4"/>
              <a:endCxn id="20499" idx="0"/>
            </p:cNvCxnSpPr>
            <p:nvPr/>
          </p:nvCxnSpPr>
          <p:spPr bwMode="auto">
            <a:xfrm>
              <a:off x="4368" y="1500"/>
              <a:ext cx="0" cy="31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03" name="AutoShape 1048"/>
            <p:cNvCxnSpPr>
              <a:cxnSpLocks noChangeShapeType="1"/>
              <a:stCxn id="20497" idx="5"/>
              <a:endCxn id="20500" idx="0"/>
            </p:cNvCxnSpPr>
            <p:nvPr/>
          </p:nvCxnSpPr>
          <p:spPr bwMode="auto">
            <a:xfrm>
              <a:off x="4504" y="1444"/>
              <a:ext cx="584" cy="36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5" name="Text Box 1049"/>
          <p:cNvSpPr txBox="1">
            <a:spLocks noChangeArrowheads="1"/>
          </p:cNvSpPr>
          <p:nvPr/>
        </p:nvSpPr>
        <p:spPr bwMode="auto">
          <a:xfrm>
            <a:off x="2514600" y="4229101"/>
            <a:ext cx="1981200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Naive Bayes</a:t>
            </a:r>
          </a:p>
        </p:txBody>
      </p:sp>
      <p:grpSp>
        <p:nvGrpSpPr>
          <p:cNvPr id="20486" name="Group 1050"/>
          <p:cNvGrpSpPr>
            <a:grpSpLocks/>
          </p:cNvGrpSpPr>
          <p:nvPr/>
        </p:nvGrpSpPr>
        <p:grpSpPr bwMode="auto">
          <a:xfrm>
            <a:off x="5424488" y="2800350"/>
            <a:ext cx="1966912" cy="1314450"/>
            <a:chOff x="3264" y="2976"/>
            <a:chExt cx="1920" cy="1163"/>
          </a:xfrm>
        </p:grpSpPr>
        <p:sp>
          <p:nvSpPr>
            <p:cNvPr id="20490" name="Oval 1051"/>
            <p:cNvSpPr>
              <a:spLocks noChangeArrowheads="1"/>
            </p:cNvSpPr>
            <p:nvPr/>
          </p:nvSpPr>
          <p:spPr bwMode="auto">
            <a:xfrm>
              <a:off x="4022" y="2976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100" i="1">
                  <a:solidFill>
                    <a:srgbClr val="CC0000"/>
                  </a:solidFill>
                  <a:latin typeface="Times New Roman" charset="0"/>
                </a:rPr>
                <a:t>c</a:t>
              </a:r>
              <a:endParaRPr lang="en-US" sz="2100" i="1" baseline="-25000">
                <a:solidFill>
                  <a:srgbClr val="CC0000"/>
                </a:solidFill>
                <a:latin typeface="Times New Roman" charset="0"/>
              </a:endParaRPr>
            </a:p>
          </p:txBody>
        </p:sp>
        <p:sp>
          <p:nvSpPr>
            <p:cNvPr id="20491" name="Oval 1052"/>
            <p:cNvSpPr>
              <a:spLocks noChangeArrowheads="1"/>
            </p:cNvSpPr>
            <p:nvPr/>
          </p:nvSpPr>
          <p:spPr bwMode="auto">
            <a:xfrm>
              <a:off x="3264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0492" name="Oval 1053"/>
            <p:cNvSpPr>
              <a:spLocks noChangeArrowheads="1"/>
            </p:cNvSpPr>
            <p:nvPr/>
          </p:nvSpPr>
          <p:spPr bwMode="auto">
            <a:xfrm>
              <a:off x="4022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0493" name="Oval 1054"/>
            <p:cNvSpPr>
              <a:spLocks noChangeArrowheads="1"/>
            </p:cNvSpPr>
            <p:nvPr/>
          </p:nvSpPr>
          <p:spPr bwMode="auto">
            <a:xfrm>
              <a:off x="4780" y="3734"/>
              <a:ext cx="404" cy="4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008000"/>
                  </a:solidFill>
                  <a:latin typeface="Times New Roman" charset="0"/>
                  <a:sym typeface="Symbol" charset="0"/>
                </a:rPr>
                <a:t>d</a:t>
              </a:r>
              <a:r>
                <a:rPr lang="en-US" i="1" baseline="-25000" dirty="0">
                  <a:solidFill>
                    <a:srgbClr val="008000"/>
                  </a:solidFill>
                  <a:latin typeface="Times New Roman" charset="0"/>
                </a:rPr>
                <a:t>3</a:t>
              </a:r>
            </a:p>
          </p:txBody>
        </p:sp>
        <p:cxnSp>
          <p:nvCxnSpPr>
            <p:cNvPr id="20494" name="AutoShape 1055"/>
            <p:cNvCxnSpPr>
              <a:cxnSpLocks noChangeShapeType="1"/>
            </p:cNvCxnSpPr>
            <p:nvPr/>
          </p:nvCxnSpPr>
          <p:spPr bwMode="auto">
            <a:xfrm flipH="1">
              <a:off x="3466" y="3330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5" name="AutoShape 1056"/>
            <p:cNvCxnSpPr>
              <a:cxnSpLocks noChangeShapeType="1"/>
              <a:stCxn id="20490" idx="4"/>
              <a:endCxn id="20492" idx="0"/>
            </p:cNvCxnSpPr>
            <p:nvPr/>
          </p:nvCxnSpPr>
          <p:spPr bwMode="auto">
            <a:xfrm>
              <a:off x="4224" y="3393"/>
              <a:ext cx="0" cy="329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96" name="AutoShape 1057"/>
            <p:cNvCxnSpPr>
              <a:cxnSpLocks noChangeShapeType="1"/>
              <a:stCxn id="20490" idx="5"/>
              <a:endCxn id="20493" idx="0"/>
            </p:cNvCxnSpPr>
            <p:nvPr/>
          </p:nvCxnSpPr>
          <p:spPr bwMode="auto">
            <a:xfrm>
              <a:off x="4367" y="3334"/>
              <a:ext cx="615" cy="38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0487" name="Text Box 1058"/>
          <p:cNvSpPr txBox="1">
            <a:spLocks noChangeArrowheads="1"/>
          </p:cNvSpPr>
          <p:nvPr/>
        </p:nvSpPr>
        <p:spPr bwMode="auto">
          <a:xfrm>
            <a:off x="2282826" y="4629150"/>
            <a:ext cx="1509686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  <a:latin typeface="+mn-lt"/>
              </a:rPr>
              <a:t>Generative</a:t>
            </a:r>
          </a:p>
        </p:txBody>
      </p:sp>
      <p:sp>
        <p:nvSpPr>
          <p:cNvPr id="20488" name="Text Box 1059"/>
          <p:cNvSpPr txBox="1">
            <a:spLocks noChangeArrowheads="1"/>
          </p:cNvSpPr>
          <p:nvPr/>
        </p:nvSpPr>
        <p:spPr bwMode="auto">
          <a:xfrm>
            <a:off x="5410200" y="4229101"/>
            <a:ext cx="1901207" cy="3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Logistic Regression</a:t>
            </a:r>
          </a:p>
        </p:txBody>
      </p:sp>
      <p:sp>
        <p:nvSpPr>
          <p:cNvPr id="20489" name="Text Box 1060"/>
          <p:cNvSpPr txBox="1">
            <a:spLocks noChangeArrowheads="1"/>
          </p:cNvSpPr>
          <p:nvPr/>
        </p:nvSpPr>
        <p:spPr bwMode="auto">
          <a:xfrm>
            <a:off x="5348289" y="4629150"/>
            <a:ext cx="1913192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Discriminative</a:t>
            </a:r>
          </a:p>
        </p:txBody>
      </p:sp>
    </p:spTree>
    <p:extLst>
      <p:ext uri="{BB962C8B-B14F-4D97-AF65-F5344CB8AC3E}">
        <p14:creationId xmlns:p14="http://schemas.microsoft.com/office/powerpoint/2010/main" xmlns="" val="38119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Conditional vs. Joint Likelihood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joint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d,c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ea typeface="ＭＳ Ｐゴシック" charset="0"/>
                <a:cs typeface="ＭＳ Ｐゴシック" charset="0"/>
              </a:rPr>
              <a:t>and tries to maximize this joint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It turns out to be trivial to choose weights: just relative frequencies.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conditional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model gives probabilities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P(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|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</a:rPr>
              <a:t>. It takes the data as given and models only the conditional probability of the class.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We seek to maximize conditional likelihood.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Harder to do (as </a:t>
            </a:r>
            <a:r>
              <a:rPr lang="en-US" dirty="0" smtClean="0">
                <a:ea typeface="ＭＳ Ｐゴシック" charset="0"/>
              </a:rPr>
              <a:t>we’ll </a:t>
            </a:r>
            <a:r>
              <a:rPr lang="en-US" dirty="0">
                <a:ea typeface="ＭＳ Ｐゴシック" charset="0"/>
              </a:rPr>
              <a:t>see…)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More closely related to classification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5172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models work well: </a:t>
            </a:r>
            <a:br>
              <a:rPr lang="en-US" dirty="0" smtClean="0"/>
            </a:br>
            <a:r>
              <a:rPr lang="en-US" dirty="0" smtClean="0"/>
              <a:t>Word Sense Disambiguation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 with exactly the same features, changing from joint to conditional estimation increases performance</a:t>
            </a:r>
          </a:p>
          <a:p>
            <a:endParaRPr lang="en-US" dirty="0" smtClean="0"/>
          </a:p>
          <a:p>
            <a:r>
              <a:rPr lang="en-US" dirty="0" smtClean="0"/>
              <a:t>That is, we use the same smoothing, and the same word-class features, we just change the numbers (parameters) </a:t>
            </a:r>
            <a:endParaRPr lang="en-US" dirty="0"/>
          </a:p>
        </p:txBody>
      </p:sp>
      <p:graphicFrame>
        <p:nvGraphicFramePr>
          <p:cNvPr id="2089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8165140"/>
              </p:ext>
            </p:extLst>
          </p:nvPr>
        </p:nvGraphicFramePr>
        <p:xfrm>
          <a:off x="533400" y="1314450"/>
          <a:ext cx="3276600" cy="1543050"/>
        </p:xfrm>
        <a:graphic>
          <a:graphicData uri="http://schemas.openxmlformats.org/drawingml/2006/table">
            <a:tbl>
              <a:tblPr/>
              <a:tblGrid>
                <a:gridCol w="1793875"/>
                <a:gridCol w="1482725"/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Training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86.8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98.5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891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5448959"/>
              </p:ext>
            </p:extLst>
          </p:nvPr>
        </p:nvGraphicFramePr>
        <p:xfrm>
          <a:off x="533400" y="3143250"/>
          <a:ext cx="3276600" cy="1543050"/>
        </p:xfrm>
        <a:graphic>
          <a:graphicData uri="http://schemas.openxmlformats.org/drawingml/2006/table">
            <a:tbl>
              <a:tblPr/>
              <a:tblGrid>
                <a:gridCol w="1838325"/>
                <a:gridCol w="1438275"/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Test Set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Objective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Accuracy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Sans" charset="0"/>
                        </a:rPr>
                        <a:t>Joint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73.6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charset="0"/>
                        </a:rPr>
                        <a:t>Cond. Like.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76.1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8" name="Text Box 40"/>
          <p:cNvSpPr txBox="1">
            <a:spLocks noChangeArrowheads="1"/>
          </p:cNvSpPr>
          <p:nvPr/>
        </p:nvSpPr>
        <p:spPr bwMode="auto">
          <a:xfrm>
            <a:off x="457200" y="4743451"/>
            <a:ext cx="4714860" cy="30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dirty="0">
                <a:solidFill>
                  <a:schemeClr val="accent1"/>
                </a:solidFill>
              </a:rPr>
              <a:t>(Klein and Manning 2002, using Senseval-1 Data)</a:t>
            </a:r>
          </a:p>
        </p:txBody>
      </p:sp>
    </p:spTree>
    <p:extLst>
      <p:ext uri="{BB962C8B-B14F-4D97-AF65-F5344CB8AC3E}">
        <p14:creationId xmlns:p14="http://schemas.microsoft.com/office/powerpoint/2010/main" xmlns="" val="2910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</a:p>
        </p:txBody>
      </p:sp>
    </p:spTree>
    <p:extLst>
      <p:ext uri="{BB962C8B-B14F-4D97-AF65-F5344CB8AC3E}">
        <p14:creationId xmlns:p14="http://schemas.microsoft.com/office/powerpoint/2010/main" xmlns="" val="34104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22575</TotalTime>
  <Words>468</Words>
  <Application>Microsoft Macintosh PowerPoint</Application>
  <PresentationFormat>On-screen Show (16:9)</PresentationFormat>
  <Paragraphs>73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NLP-class</vt:lpstr>
      <vt:lpstr>Maxent Models and Discriminative Estimation</vt:lpstr>
      <vt:lpstr>Introduction</vt:lpstr>
      <vt:lpstr>Joint vs. Conditional Models</vt:lpstr>
      <vt:lpstr>Joint vs. Conditional Models</vt:lpstr>
      <vt:lpstr>Bayes Net/Graphical Models</vt:lpstr>
      <vt:lpstr>Conditional vs. Joint Likelihood</vt:lpstr>
      <vt:lpstr>Conditional models work well:  Word Sense Disambiguation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158</cp:revision>
  <cp:lastPrinted>2011-10-24T03:34:11Z</cp:lastPrinted>
  <dcterms:created xsi:type="dcterms:W3CDTF">2010-04-19T15:31:24Z</dcterms:created>
  <dcterms:modified xsi:type="dcterms:W3CDTF">2012-02-15T09:32:28Z</dcterms:modified>
</cp:coreProperties>
</file>