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822" r:id="rId2"/>
    <p:sldId id="842" r:id="rId3"/>
    <p:sldId id="841" r:id="rId4"/>
    <p:sldId id="843" r:id="rId5"/>
    <p:sldId id="825" r:id="rId6"/>
    <p:sldId id="823" r:id="rId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¼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½*3/4</a:t>
            </a:r>
          </a:p>
          <a:p>
            <a:r>
              <a:rPr lang="en-US" dirty="0" smtClean="0"/>
              <a:t>½*1/4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¼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3/8</a:t>
            </a:r>
          </a:p>
          <a:p>
            <a:r>
              <a:rPr lang="en-US" dirty="0" smtClean="0"/>
              <a:t>1/8</a:t>
            </a:r>
          </a:p>
          <a:p>
            <a:r>
              <a:rPr lang="en-US" dirty="0" smtClean="0"/>
              <a:t>½*3/8*3/8</a:t>
            </a:r>
          </a:p>
          <a:p>
            <a:r>
              <a:rPr lang="en-US" dirty="0" smtClean="0"/>
              <a:t>½*1/8*1/8</a:t>
            </a:r>
          </a:p>
          <a:p>
            <a:r>
              <a:rPr lang="en-US" dirty="0" smtClean="0"/>
              <a:t>9/10</a:t>
            </a:r>
          </a:p>
          <a:p>
            <a:r>
              <a:rPr lang="en-US" dirty="0" smtClean="0"/>
              <a:t>1/10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½</a:t>
            </a:r>
          </a:p>
          <a:p>
            <a:r>
              <a:rPr lang="en-US" dirty="0" smtClean="0"/>
              <a:t>¼</a:t>
            </a:r>
          </a:p>
          <a:p>
            <a:r>
              <a:rPr lang="en-US" dirty="0" smtClean="0"/>
              <a:t>¾</a:t>
            </a:r>
          </a:p>
          <a:p>
            <a:r>
              <a:rPr lang="en-US" dirty="0" smtClean="0"/>
              <a:t>3/8</a:t>
            </a:r>
          </a:p>
          <a:p>
            <a:r>
              <a:rPr lang="en-US" dirty="0" smtClean="0"/>
              <a:t>1/8</a:t>
            </a:r>
          </a:p>
          <a:p>
            <a:r>
              <a:rPr lang="en-US" dirty="0" smtClean="0"/>
              <a:t>½*3/8*3/8*1/4</a:t>
            </a:r>
          </a:p>
          <a:p>
            <a:r>
              <a:rPr lang="en-US" dirty="0" smtClean="0"/>
              <a:t>½*1/8*1/8*3/4</a:t>
            </a:r>
          </a:p>
          <a:p>
            <a:r>
              <a:rPr lang="en-US" dirty="0" smtClean="0"/>
              <a:t>3/4</a:t>
            </a:r>
          </a:p>
          <a:p>
            <a:r>
              <a:rPr lang="en-US" dirty="0" smtClean="0"/>
              <a:t>1/4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0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NLP relevance: we often have overlapping features….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What’s an example?</a:t>
            </a:r>
          </a:p>
          <a:p>
            <a:r>
              <a:rPr lang="en-US" dirty="0" smtClean="0"/>
              <a:t>Xanax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8344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vs.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models: The problem of </a:t>
            </a:r>
            <a:r>
              <a:rPr lang="en-US" dirty="0" err="1" smtClean="0"/>
              <a:t>overcounting</a:t>
            </a:r>
            <a:r>
              <a:rPr lang="en-US" dirty="0" smtClean="0"/>
              <a:t> evidence</a:t>
            </a:r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3833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(A)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P(E) =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(M|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= 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(M|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= 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762000" y="4476750"/>
            <a:ext cx="914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=M</a:t>
            </a:r>
            <a:endParaRPr lang="en-US" dirty="0">
              <a:latin typeface="+mn-lt"/>
            </a:endParaRPr>
          </a:p>
        </p:txBody>
      </p: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>
            <a:off x="1219200" y="4229100"/>
            <a:ext cx="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(A,M)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P(A|M)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(E|M)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256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819400" cy="17716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(A) = P(E) =</a:t>
            </a:r>
          </a:p>
          <a:p>
            <a:pPr eaLnBrk="1" hangingPunct="1">
              <a:buSzPct val="100000"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P(H|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P(K|A) = 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PK|E) = 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=H</a:t>
            </a:r>
            <a:endParaRPr lang="en-US" dirty="0">
              <a:latin typeface="+mn-lt"/>
            </a:endParaRP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1371600" y="44577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=K</a:t>
            </a:r>
            <a:endParaRPr lang="en-US" dirty="0">
              <a:latin typeface="+mn-lt"/>
            </a:endParaRP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>
            <a:off x="1219200" y="4229100"/>
            <a:ext cx="4953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685800" y="4229100"/>
            <a:ext cx="533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334000" y="3105150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(A,H,K)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P(E,H,K)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P(A|H,K)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(E|H,K)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7724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Text classification: Asia or Europe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3105150"/>
            <a:ext cx="2667000" cy="19050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NB FACTORS:</a:t>
            </a: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(A) = P(E) =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P(M|A) = </a:t>
            </a:r>
          </a:p>
          <a:p>
            <a:pPr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P(M|E)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=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P(K|A) =  </a:t>
            </a:r>
            <a:endParaRPr lang="en-US" sz="16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SzPct val="100000"/>
            </a:pPr>
            <a:r>
              <a:rPr lang="en-US" sz="16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(H|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E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) </a:t>
            </a:r>
            <a:r>
              <a:rPr lang="en-US" sz="16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1600" dirty="0" smtClean="0">
                <a:ea typeface="ＭＳ Ｐゴシック" charset="0"/>
                <a:cs typeface="ＭＳ Ｐゴシック" charset="0"/>
              </a:rPr>
              <a:t>PK|E) = </a:t>
            </a:r>
            <a:endParaRPr lang="en-US" sz="1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381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5"/>
                </a:solidFill>
                <a:latin typeface="+mn-lt"/>
              </a:rPr>
              <a:t>Europe</a:t>
            </a:r>
            <a:endParaRPr lang="en-US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620000" y="120015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FF6600"/>
                </a:solidFill>
                <a:latin typeface="+mn-lt"/>
              </a:rPr>
              <a:t>Asia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" y="1200150"/>
            <a:ext cx="876300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57200" y="3714750"/>
            <a:ext cx="1524000" cy="51435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Class</a:t>
            </a:r>
            <a:endParaRPr lang="en-US" dirty="0">
              <a:latin typeface="+mn-lt"/>
            </a:endParaRPr>
          </a:p>
        </p:txBody>
      </p:sp>
      <p:sp>
        <p:nvSpPr>
          <p:cNvPr id="35861" name="Oval 21"/>
          <p:cNvSpPr>
            <a:spLocks noChangeArrowheads="1"/>
          </p:cNvSpPr>
          <p:nvPr/>
        </p:nvSpPr>
        <p:spPr bwMode="auto">
          <a:xfrm>
            <a:off x="304800" y="44577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H</a:t>
            </a:r>
            <a:endParaRPr lang="en-US" dirty="0">
              <a:latin typeface="+mn-lt"/>
            </a:endParaRP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9144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K</a:t>
            </a:r>
            <a:endParaRPr lang="en-US" dirty="0">
              <a:latin typeface="+mn-lt"/>
            </a:endParaRPr>
          </a:p>
        </p:txBody>
      </p:sp>
      <p:cxnSp>
        <p:nvCxnSpPr>
          <p:cNvPr id="35863" name="AutoShape 23"/>
          <p:cNvCxnSpPr>
            <a:cxnSpLocks noChangeShapeType="1"/>
            <a:stCxn id="35860" idx="4"/>
            <a:endCxn id="35862" idx="0"/>
          </p:cNvCxnSpPr>
          <p:nvPr/>
        </p:nvCxnSpPr>
        <p:spPr bwMode="auto">
          <a:xfrm flipH="1">
            <a:off x="1181100" y="4229100"/>
            <a:ext cx="381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4" name="AutoShape 24"/>
          <p:cNvCxnSpPr>
            <a:cxnSpLocks noChangeShapeType="1"/>
            <a:stCxn id="35860" idx="4"/>
            <a:endCxn id="35861" idx="0"/>
          </p:cNvCxnSpPr>
          <p:nvPr/>
        </p:nvCxnSpPr>
        <p:spPr bwMode="auto">
          <a:xfrm flipH="1">
            <a:off x="571500" y="4229100"/>
            <a:ext cx="6477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04800" y="325755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n-lt"/>
              </a:rPr>
              <a:t>NB Model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228600" y="3257550"/>
            <a:ext cx="1981200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5181600" y="3105150"/>
            <a:ext cx="3657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CC0000"/>
              </a:buClr>
              <a:buSzPct val="60000"/>
              <a:buFont typeface="Wingdings" charset="0"/>
              <a:buNone/>
            </a:pPr>
            <a:r>
              <a:rPr lang="en-US" b="1" dirty="0">
                <a:latin typeface="+mn-lt"/>
              </a:rPr>
              <a:t>PREDICTIONS: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(A,H,K,M) </a:t>
            </a:r>
            <a:r>
              <a:rPr lang="en-US" sz="2000" dirty="0">
                <a:latin typeface="+mn-lt"/>
              </a:rPr>
              <a:t>= </a:t>
            </a:r>
            <a:endParaRPr lang="en-US" sz="2000" dirty="0" smtClean="0">
              <a:latin typeface="+mn-lt"/>
            </a:endParaRP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P(E,H,K,M) 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 smtClean="0">
                <a:latin typeface="+mn-lt"/>
              </a:rPr>
              <a:t>P(A|H,K,M) </a:t>
            </a:r>
            <a:r>
              <a:rPr lang="en-US" sz="2000" dirty="0">
                <a:latin typeface="+mn-lt"/>
              </a:rPr>
              <a:t>= </a:t>
            </a:r>
          </a:p>
          <a:p>
            <a:pPr marL="347472" indent="-347472" algn="l">
              <a:spcBef>
                <a:spcPct val="20000"/>
              </a:spcBef>
              <a:buClr>
                <a:srgbClr val="CC0000"/>
              </a:buClr>
              <a:buSzPct val="100000"/>
              <a:buFont typeface="Arial"/>
              <a:buChar char="•"/>
            </a:pPr>
            <a:r>
              <a:rPr lang="en-US" sz="2000" dirty="0">
                <a:latin typeface="+mn-lt"/>
              </a:rPr>
              <a:t>P</a:t>
            </a:r>
            <a:r>
              <a:rPr lang="en-US" sz="2000" dirty="0" smtClean="0">
                <a:latin typeface="+mn-lt"/>
              </a:rPr>
              <a:t>(E|H,K,M) </a:t>
            </a:r>
            <a:r>
              <a:rPr lang="en-US" sz="2000" dirty="0">
                <a:latin typeface="+mn-lt"/>
              </a:rPr>
              <a:t>= </a:t>
            </a:r>
            <a:endParaRPr lang="en-US" sz="2600" dirty="0">
              <a:latin typeface="+mn-lt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 flipH="1">
            <a:off x="4572000" y="1657351"/>
            <a:ext cx="76200" cy="137159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3581400" y="1200150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 smtClean="0">
                <a:latin typeface="+mn-lt"/>
              </a:rPr>
              <a:t>Training Data</a:t>
            </a:r>
            <a:endParaRPr lang="en-US" b="1" dirty="0">
              <a:latin typeface="+mn-lt"/>
            </a:endParaRP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1524000" y="447675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cxnSp>
        <p:nvCxnSpPr>
          <p:cNvPr id="46" name="AutoShape 24"/>
          <p:cNvCxnSpPr>
            <a:cxnSpLocks noChangeShapeType="1"/>
            <a:stCxn id="35860" idx="4"/>
            <a:endCxn id="45" idx="0"/>
          </p:cNvCxnSpPr>
          <p:nvPr/>
        </p:nvCxnSpPr>
        <p:spPr bwMode="auto">
          <a:xfrm>
            <a:off x="1219200" y="4229100"/>
            <a:ext cx="57150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50" name="Group 49"/>
          <p:cNvGrpSpPr/>
          <p:nvPr/>
        </p:nvGrpSpPr>
        <p:grpSpPr>
          <a:xfrm>
            <a:off x="381000" y="1657350"/>
            <a:ext cx="762000" cy="990600"/>
            <a:chOff x="381000" y="1657350"/>
            <a:chExt cx="762000" cy="990600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457200" y="1792129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Monaco</a:t>
              </a:r>
              <a:endParaRPr lang="en-US" sz="1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95400" y="1657350"/>
            <a:ext cx="762000" cy="990600"/>
            <a:chOff x="381000" y="1657350"/>
            <a:chExt cx="762000" cy="99060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69" name="TextBox 6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70" name="Picture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7350"/>
            <a:ext cx="762000" cy="990600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3048000" y="1657350"/>
            <a:ext cx="762000" cy="990600"/>
            <a:chOff x="381000" y="1657350"/>
            <a:chExt cx="762000" cy="99060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 Hong Kong</a:t>
              </a:r>
              <a:endParaRPr lang="en-US" sz="10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81600" y="1733550"/>
            <a:ext cx="762000" cy="990600"/>
            <a:chOff x="381000" y="1657350"/>
            <a:chExt cx="762000" cy="990600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457200" y="1792129"/>
              <a:ext cx="685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Hong Kong Monaco</a:t>
              </a:r>
              <a:endParaRPr lang="en-US" sz="10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096000" y="1733550"/>
            <a:ext cx="762000" cy="990600"/>
            <a:chOff x="381000" y="1657350"/>
            <a:chExt cx="762000" cy="99060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657350"/>
              <a:ext cx="762000" cy="99060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457200" y="1792129"/>
              <a:ext cx="685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Monaco</a:t>
              </a:r>
              <a:endParaRPr lang="en-US" sz="1000" dirty="0"/>
            </a:p>
          </p:txBody>
        </p:sp>
      </p:grp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33550"/>
            <a:ext cx="762000" cy="9906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733550"/>
            <a:ext cx="762000" cy="9906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924800" y="1868329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0" y="18668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Hong Kong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2286000" y="179064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Monaco Monaco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759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Naive Bayes vs.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Maxent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Models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Naive Bayes models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multi-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count correlated evidence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Each feature is multiplied in, even when you have multiple features telling you the same thing</a:t>
            </a:r>
          </a:p>
          <a:p>
            <a:pPr lvl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Maximum Entropy models (pretty much) solve this problem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As we will see, this is done by weighting features so that model expectations match the observed (empirical) expectations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00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Bayes vs. </a:t>
            </a:r>
            <a:r>
              <a:rPr lang="en-US" dirty="0" err="1" smtClean="0"/>
              <a:t>Maxent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Generative vs. Discriminative models: The problem of </a:t>
            </a:r>
            <a:r>
              <a:rPr lang="en-US" dirty="0" err="1" smtClean="0"/>
              <a:t>overcounting</a:t>
            </a:r>
            <a:r>
              <a:rPr lang="en-US" dirty="0" smtClean="0"/>
              <a:t> evidence</a:t>
            </a:r>
          </a:p>
          <a:p>
            <a:r>
              <a:rPr lang="en-US" dirty="0" smtClean="0"/>
              <a:t>Christopher Manning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6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379</Words>
  <Application>Microsoft Macintosh PowerPoint</Application>
  <PresentationFormat>On-screen Show (16:9)</PresentationFormat>
  <Paragraphs>124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NLP-class</vt:lpstr>
      <vt:lpstr>Naive Bayes vs. Maxent models</vt:lpstr>
      <vt:lpstr>Text classification: Asia or Europe</vt:lpstr>
      <vt:lpstr>Text classification: Asia or Europe</vt:lpstr>
      <vt:lpstr>Text classification: Asia or Europe</vt:lpstr>
      <vt:lpstr>Naive Bayes vs. Maxent Models</vt:lpstr>
      <vt:lpstr>Naive Bayes vs. Maxent models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2012-03-14T19:21:58Z</dcterms:modified>
</cp:coreProperties>
</file>