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559" r:id="rId2"/>
    <p:sldId id="560" r:id="rId3"/>
    <p:sldId id="561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657" r:id="rId14"/>
  </p:sldIdLst>
  <p:sldSz cx="9144000" cy="5143500" type="screen16x9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 xmlns="">
        <p14:section name="Maximum Entropy Models and Discriminative Estimation" id="{4F138930-6F7F-B44E-AF40-93E18FA63609}">
          <p14:sldIdLst>
            <p14:sldId id="384"/>
            <p14:sldId id="385"/>
            <p14:sldId id="386"/>
            <p14:sldId id="512"/>
            <p14:sldId id="387"/>
            <p14:sldId id="521"/>
            <p14:sldId id="388"/>
            <p14:sldId id="513"/>
            <p14:sldId id="499"/>
            <p14:sldId id="500"/>
            <p14:sldId id="658"/>
            <p14:sldId id="501"/>
            <p14:sldId id="659"/>
            <p14:sldId id="519"/>
            <p14:sldId id="502"/>
            <p14:sldId id="660"/>
            <p14:sldId id="503"/>
            <p14:sldId id="392"/>
            <p14:sldId id="394"/>
            <p14:sldId id="689"/>
            <p14:sldId id="688"/>
            <p14:sldId id="505"/>
            <p14:sldId id="661"/>
            <p14:sldId id="506"/>
            <p14:sldId id="507"/>
            <p14:sldId id="508"/>
            <p14:sldId id="520"/>
            <p14:sldId id="509"/>
            <p14:sldId id="690"/>
            <p14:sldId id="691"/>
            <p14:sldId id="652"/>
            <p14:sldId id="537"/>
            <p14:sldId id="692"/>
            <p14:sldId id="522"/>
            <p14:sldId id="534"/>
            <p14:sldId id="523"/>
            <p14:sldId id="524"/>
            <p14:sldId id="525"/>
            <p14:sldId id="526"/>
            <p14:sldId id="527"/>
            <p14:sldId id="528"/>
            <p14:sldId id="529"/>
            <p14:sldId id="536"/>
            <p14:sldId id="531"/>
            <p14:sldId id="532"/>
            <p14:sldId id="533"/>
          </p14:sldIdLst>
        </p14:section>
        <p14:section name="Maxent Model estimation and smoothing" id="{6359BEAC-69BD-974C-9807-1D0E50EC7B2D}">
          <p14:sldIdLst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69"/>
            <p14:sldId id="570"/>
            <p14:sldId id="657"/>
            <p14:sldId id="662"/>
            <p14:sldId id="717"/>
            <p14:sldId id="718"/>
            <p14:sldId id="713"/>
            <p14:sldId id="719"/>
            <p14:sldId id="712"/>
            <p14:sldId id="714"/>
            <p14:sldId id="715"/>
            <p14:sldId id="716"/>
            <p14:sldId id="700"/>
            <p14:sldId id="709"/>
            <p14:sldId id="710"/>
            <p14:sldId id="701"/>
            <p14:sldId id="698"/>
            <p14:sldId id="720"/>
            <p14:sldId id="722"/>
            <p14:sldId id="727"/>
            <p14:sldId id="723"/>
            <p14:sldId id="724"/>
            <p14:sldId id="728"/>
            <p14:sldId id="721"/>
            <p14:sldId id="725"/>
            <p14:sldId id="726"/>
            <p14:sldId id="734"/>
            <p14:sldId id="735"/>
            <p14:sldId id="736"/>
            <p14:sldId id="738"/>
            <p14:sldId id="739"/>
            <p14:sldId id="737"/>
            <p14:sldId id="742"/>
            <p14:sldId id="756"/>
            <p14:sldId id="743"/>
            <p14:sldId id="755"/>
            <p14:sldId id="759"/>
            <p14:sldId id="744"/>
            <p14:sldId id="745"/>
            <p14:sldId id="746"/>
            <p14:sldId id="747"/>
            <p14:sldId id="760"/>
            <p14:sldId id="761"/>
            <p14:sldId id="812"/>
            <p14:sldId id="813"/>
            <p14:sldId id="814"/>
            <p14:sldId id="764"/>
            <p14:sldId id="765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766"/>
            <p14:sldId id="768"/>
            <p14:sldId id="816"/>
            <p14:sldId id="770"/>
            <p14:sldId id="771"/>
            <p14:sldId id="772"/>
            <p14:sldId id="773"/>
            <p14:sldId id="787"/>
            <p14:sldId id="785"/>
            <p14:sldId id="786"/>
            <p14:sldId id="790"/>
            <p14:sldId id="794"/>
            <p14:sldId id="792"/>
            <p14:sldId id="815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693"/>
            <p14:sldId id="694"/>
            <p14:sldId id="580"/>
            <p14:sldId id="581"/>
            <p14:sldId id="582"/>
            <p14:sldId id="583"/>
            <p14:sldId id="584"/>
            <p14:sldId id="585"/>
            <p14:sldId id="586"/>
            <p14:sldId id="695"/>
            <p14:sldId id="696"/>
            <p14:sldId id="587"/>
            <p14:sldId id="588"/>
            <p14:sldId id="589"/>
            <p14:sldId id="590"/>
            <p14:sldId id="697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606"/>
          </p14:sldIdLst>
        </p14:section>
        <p14:section name="Part-of-Speech Tagging and Maxent Sequence Models" id="{EBC58517-C585-0B42-ACB8-0E9F9DA5DA5B}">
          <p14:sldIdLst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9406" autoAdjust="0"/>
    <p:restoredTop sz="88551" autoAdjust="0"/>
  </p:normalViewPr>
  <p:slideViewPr>
    <p:cSldViewPr>
      <p:cViewPr>
        <p:scale>
          <a:sx n="100" d="100"/>
          <a:sy n="100" d="100"/>
        </p:scale>
        <p:origin x="-1224" y="-6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2594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169" y="0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684" y="4862263"/>
            <a:ext cx="5205934" cy="460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2796"/>
            <a:ext cx="3077132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>
              <a:defRPr sz="13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169" y="9722796"/>
            <a:ext cx="3077131" cy="511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85" tIns="48792" rIns="97585" bIns="48792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300"/>
              <a:pPr eaLnBrk="1" hangingPunct="1"/>
              <a:t>1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03868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2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nd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Bring sigma outside partial derivative, then chain rule: derivative of outside log is 1/x times inside times derivative of inside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3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rd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Chain rule again: derivative of exp is exp times derivative of inside.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4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Move sigma_c</a:t>
            </a:r>
            <a:r>
              <a:rPr lang="ja-JP" altLang="en-US">
                <a:latin typeface="Times New Roman" charset="0"/>
                <a:ea typeface="ＭＳ Ｐゴシック" charset="0"/>
                <a:cs typeface="ＭＳ Ｐゴシック" charset="0"/>
              </a:rPr>
              <a:t>’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out and regroup.</a:t>
            </a:r>
          </a:p>
          <a:p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5</a:t>
            </a:r>
            <a:r>
              <a:rPr lang="en-US" baseline="30000">
                <a:latin typeface="Times New Roman" charset="0"/>
                <a:ea typeface="ＭＳ Ｐゴシック" charset="0"/>
                <a:cs typeface="ＭＳ Ｐゴシック" charset="0"/>
              </a:rPr>
              <a:t>th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 line: partial derivative of RHS term and rewrite as definition.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D099CDFD-5638-784A-B4F8-C446B07002CC}" type="slidenum">
              <a:rPr lang="en-US" sz="1300"/>
              <a:pPr eaLnBrk="1" hangingPunct="1"/>
              <a:t>6</a:t>
            </a:fld>
            <a:endParaRPr lang="en-US" sz="13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Good large scale techniques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7234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40480737" indent="-39992813"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87924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75848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463772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951695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45C6A7F-7DBB-9E4F-8A05-611D505BA059}" type="slidenum">
              <a:rPr lang="en-US" sz="1300"/>
              <a:pPr eaLnBrk="1" hangingPunct="1"/>
              <a:t>13</a:t>
            </a:fld>
            <a:endParaRPr lang="en-US" sz="1300" dirty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Chris: 1-24; Dan 25-49; Dan 50-75; Chris 77-96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438150"/>
            <a:ext cx="3890964" cy="1371600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5438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05979"/>
            <a:ext cx="73914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631156"/>
            <a:ext cx="4040188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631156"/>
            <a:ext cx="4041775" cy="307419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the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445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Generalized Iterative Scaling</a:t>
            </a:r>
            <a:endParaRPr lang="en-US" dirty="0"/>
          </a:p>
        </p:txBody>
      </p:sp>
      <p:sp>
        <p:nvSpPr>
          <p:cNvPr id="491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empirical expectation for all features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Initialize</a:t>
            </a:r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9535062"/>
              </p:ext>
            </p:extLst>
          </p:nvPr>
        </p:nvGraphicFramePr>
        <p:xfrm>
          <a:off x="1524000" y="1733550"/>
          <a:ext cx="2819400" cy="804863"/>
        </p:xfrm>
        <a:graphic>
          <a:graphicData uri="http://schemas.openxmlformats.org/presentationml/2006/ole">
            <p:oleObj spid="_x0000_s71729" name="Equation" r:id="rId3" imgW="1499400" imgH="420480" progId="Equation.3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42543281"/>
              </p:ext>
            </p:extLst>
          </p:nvPr>
        </p:nvGraphicFramePr>
        <p:xfrm>
          <a:off x="1905000" y="2647950"/>
          <a:ext cx="2667000" cy="549275"/>
        </p:xfrm>
        <a:graphic>
          <a:graphicData uri="http://schemas.openxmlformats.org/presentationml/2006/ole">
            <p:oleObj spid="_x0000_s71730" name="Equation" r:id="rId4" imgW="116100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5515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Generalized Iterative Scaling</a:t>
            </a:r>
            <a:endParaRPr lang="en-US" dirty="0"/>
          </a:p>
        </p:txBody>
      </p:sp>
      <p:sp>
        <p:nvSpPr>
          <p:cNvPr id="491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Repeat</a:t>
            </a:r>
          </a:p>
          <a:p>
            <a:pPr lvl="1"/>
            <a:r>
              <a:rPr lang="en-US" dirty="0" smtClean="0"/>
              <a:t>Compute feature expectations according to current model</a:t>
            </a:r>
          </a:p>
          <a:p>
            <a:pPr lvl="1"/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r>
              <a:rPr lang="en-US" dirty="0" smtClean="0"/>
              <a:t>Update parameters</a:t>
            </a:r>
          </a:p>
          <a:p>
            <a:endParaRPr lang="en-US" dirty="0" smtClean="0"/>
          </a:p>
          <a:p>
            <a:endParaRPr lang="en-US" sz="2000" dirty="0" smtClean="0"/>
          </a:p>
          <a:p>
            <a:r>
              <a:rPr lang="en-US" dirty="0" smtClean="0"/>
              <a:t>Until converged </a:t>
            </a:r>
            <a:endParaRPr lang="en-US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52576547"/>
              </p:ext>
            </p:extLst>
          </p:nvPr>
        </p:nvGraphicFramePr>
        <p:xfrm>
          <a:off x="1447800" y="2190750"/>
          <a:ext cx="4895615" cy="914400"/>
        </p:xfrm>
        <a:graphic>
          <a:graphicData uri="http://schemas.openxmlformats.org/presentationml/2006/ole">
            <p:oleObj spid="_x0000_s72753" name="Equation" r:id="rId3" imgW="2304000" imgH="420480" progId="Equation.3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85606815"/>
              </p:ext>
            </p:extLst>
          </p:nvPr>
        </p:nvGraphicFramePr>
        <p:xfrm>
          <a:off x="1447801" y="3181350"/>
          <a:ext cx="4419600" cy="1229962"/>
        </p:xfrm>
        <a:graphic>
          <a:graphicData uri="http://schemas.openxmlformats.org/presentationml/2006/ole">
            <p:oleObj spid="_x0000_s72754" name="Equation" r:id="rId4" imgW="1901520" imgH="5209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4674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Fitting the Model</a:t>
            </a:r>
            <a:endParaRPr lang="en-US" dirty="0"/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practice, people have found that good general purpose numeric optimization packages/methods work better</a:t>
            </a:r>
          </a:p>
          <a:p>
            <a:endParaRPr lang="en-US" dirty="0" smtClean="0"/>
          </a:p>
          <a:p>
            <a:r>
              <a:rPr lang="en-US" dirty="0" smtClean="0"/>
              <a:t>Conjugate gradient or limited memory quasi-Newton methods (especially, L-BFGS) is what is generally used these days</a:t>
            </a:r>
          </a:p>
          <a:p>
            <a:endParaRPr lang="en-US" dirty="0"/>
          </a:p>
          <a:p>
            <a:r>
              <a:rPr lang="en-US" dirty="0" smtClean="0"/>
              <a:t>Stochastic gradient descent can be better for huge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686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Models and Discriminative Estimation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Maximizing the likelihood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87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Exponential Model Likelihood</a:t>
            </a:r>
            <a:endParaRPr lang="en-US" dirty="0"/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Maximum (Conditional) Likelihood Models :</a:t>
            </a:r>
          </a:p>
          <a:p>
            <a:pPr lvl="1"/>
            <a:r>
              <a:rPr lang="en-US" smtClean="0"/>
              <a:t>Given a model form, choose values of parameters to maximize the (conditional) likelihood of the data.</a:t>
            </a:r>
          </a:p>
          <a:p>
            <a:endParaRPr lang="en-US" dirty="0"/>
          </a:p>
        </p:txBody>
      </p:sp>
      <p:pic>
        <p:nvPicPr>
          <p:cNvPr id="6224" name="Picture 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1200" y="3670300"/>
            <a:ext cx="7514336" cy="74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5" name="Picture 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9362"/>
            <a:ext cx="2140712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pic>
        <p:nvPicPr>
          <p:cNvPr id="6226" name="Picture 8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53480" y="3409950"/>
            <a:ext cx="1747520" cy="58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35586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(log) conditional likelihood of a </a:t>
            </a:r>
            <a:r>
              <a:rPr lang="en-US" dirty="0" err="1" smtClean="0"/>
              <a:t>maxent</a:t>
            </a:r>
            <a:r>
              <a:rPr lang="en-US" dirty="0" smtClean="0"/>
              <a:t> model is a function of the </a:t>
            </a:r>
            <a:r>
              <a:rPr lang="en-US" dirty="0" err="1" smtClean="0"/>
              <a:t>iid</a:t>
            </a:r>
            <a:r>
              <a:rPr lang="en-US" dirty="0" smtClean="0"/>
              <a:t> data (</a:t>
            </a:r>
            <a:r>
              <a:rPr lang="en-US" i="1" dirty="0" smtClean="0"/>
              <a:t>C</a:t>
            </a:r>
            <a:r>
              <a:rPr lang="en-US" dirty="0" smtClean="0"/>
              <a:t>,</a:t>
            </a:r>
            <a:r>
              <a:rPr lang="en-US" i="1" dirty="0" smtClean="0"/>
              <a:t>D</a:t>
            </a:r>
            <a:r>
              <a:rPr lang="en-US" dirty="0" smtClean="0"/>
              <a:t>) and the parameters </a:t>
            </a:r>
            <a:r>
              <a:rPr lang="en-US" dirty="0" smtClean="0">
                <a:sym typeface="Symbol" charset="0"/>
              </a:rPr>
              <a:t>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sz="3600" dirty="0" smtClean="0"/>
          </a:p>
          <a:p>
            <a:r>
              <a:rPr lang="en-US" dirty="0" smtClean="0"/>
              <a:t>If there aren’t many values of </a:t>
            </a:r>
            <a:r>
              <a:rPr lang="en-US" i="1" dirty="0" smtClean="0"/>
              <a:t>c</a:t>
            </a:r>
            <a:r>
              <a:rPr lang="en-US" dirty="0" smtClean="0"/>
              <a:t>, it’s easy to calculate: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72296620"/>
              </p:ext>
            </p:extLst>
          </p:nvPr>
        </p:nvGraphicFramePr>
        <p:xfrm>
          <a:off x="762000" y="2516248"/>
          <a:ext cx="6477000" cy="665102"/>
        </p:xfrm>
        <a:graphic>
          <a:graphicData uri="http://schemas.openxmlformats.org/presentationml/2006/ole">
            <p:oleObj spid="_x0000_s64603" name="Equation" r:id="rId3" imgW="3583800" imgH="356400" progId="Equation.3">
              <p:embed/>
            </p:oleObj>
          </a:graphicData>
        </a:graphic>
      </p:graphicFrame>
      <p:graphicFrame>
        <p:nvGraphicFramePr>
          <p:cNvPr id="1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48096733"/>
              </p:ext>
            </p:extLst>
          </p:nvPr>
        </p:nvGraphicFramePr>
        <p:xfrm>
          <a:off x="1600200" y="3811587"/>
          <a:ext cx="5235575" cy="742950"/>
        </p:xfrm>
        <a:graphic>
          <a:graphicData uri="http://schemas.openxmlformats.org/presentationml/2006/ole">
            <p:oleObj spid="_x0000_s64604" name="Equation" r:id="rId4" imgW="3035160" imgH="420480" progId="Equation.3">
              <p:embed/>
            </p:oleObj>
          </a:graphicData>
        </a:graphic>
      </p:graphicFrame>
      <p:graphicFrame>
        <p:nvGraphicFramePr>
          <p:cNvPr id="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90490053"/>
              </p:ext>
            </p:extLst>
          </p:nvPr>
        </p:nvGraphicFramePr>
        <p:xfrm>
          <a:off x="4616450" y="4192587"/>
          <a:ext cx="2136775" cy="588963"/>
        </p:xfrm>
        <a:graphic>
          <a:graphicData uri="http://schemas.openxmlformats.org/presentationml/2006/ole">
            <p:oleObj spid="_x0000_s64605" name="Equation" r:id="rId5" imgW="1234080" imgH="329040" progId="Equation.3">
              <p:embed/>
            </p:oleObj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65256540"/>
              </p:ext>
            </p:extLst>
          </p:nvPr>
        </p:nvGraphicFramePr>
        <p:xfrm>
          <a:off x="4800600" y="3659187"/>
          <a:ext cx="1744663" cy="588963"/>
        </p:xfrm>
        <a:graphic>
          <a:graphicData uri="http://schemas.openxmlformats.org/presentationml/2006/ole">
            <p:oleObj spid="_x0000_s64606" name="Equation" r:id="rId6" imgW="1005480" imgH="3290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6305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Likelihood Value</a:t>
            </a:r>
            <a:endParaRPr lang="en-US" dirty="0"/>
          </a:p>
        </p:txBody>
      </p:sp>
      <p:sp>
        <p:nvSpPr>
          <p:cNvPr id="419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separate this into two components: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derivative is the difference between the derivatives of each component</a:t>
            </a:r>
            <a:endParaRPr lang="en-US" dirty="0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62344896"/>
              </p:ext>
            </p:extLst>
          </p:nvPr>
        </p:nvGraphicFramePr>
        <p:xfrm>
          <a:off x="5410200" y="2190750"/>
          <a:ext cx="3359150" cy="611188"/>
        </p:xfrm>
        <a:graphic>
          <a:graphicData uri="http://schemas.openxmlformats.org/presentationml/2006/ole">
            <p:oleObj spid="_x0000_s65711" name="Equation" r:id="rId3" imgW="1947240" imgH="347400" progId="Equation.3">
              <p:embed/>
            </p:oleObj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734050"/>
              </p:ext>
            </p:extLst>
          </p:nvPr>
        </p:nvGraphicFramePr>
        <p:xfrm>
          <a:off x="2286000" y="2190750"/>
          <a:ext cx="2967038" cy="611188"/>
        </p:xfrm>
        <a:graphic>
          <a:graphicData uri="http://schemas.openxmlformats.org/presentationml/2006/ole">
            <p:oleObj spid="_x0000_s65712" name="Equation" r:id="rId4" imgW="1718640" imgH="347400" progId="Equation.3">
              <p:embed/>
            </p:oleObj>
          </a:graphicData>
        </a:graphic>
      </p:graphicFrame>
      <p:graphicFrame>
        <p:nvGraphicFramePr>
          <p:cNvPr id="2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7022324"/>
              </p:ext>
            </p:extLst>
          </p:nvPr>
        </p:nvGraphicFramePr>
        <p:xfrm>
          <a:off x="5334000" y="2343150"/>
          <a:ext cx="239713" cy="131763"/>
        </p:xfrm>
        <a:graphic>
          <a:graphicData uri="http://schemas.openxmlformats.org/presentationml/2006/ole">
            <p:oleObj spid="_x0000_s65713" name="Equation" r:id="rId5" imgW="127800" imgH="63720" progId="Equation.3">
              <p:embed/>
            </p:oleObj>
          </a:graphicData>
        </a:graphic>
      </p:graphicFrame>
      <p:graphicFrame>
        <p:nvGraphicFramePr>
          <p:cNvPr id="2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4051224"/>
              </p:ext>
            </p:extLst>
          </p:nvPr>
        </p:nvGraphicFramePr>
        <p:xfrm>
          <a:off x="685800" y="2266950"/>
          <a:ext cx="1789113" cy="349250"/>
        </p:xfrm>
        <a:graphic>
          <a:graphicData uri="http://schemas.openxmlformats.org/presentationml/2006/ole">
            <p:oleObj spid="_x0000_s65714" name="Equation" r:id="rId6" imgW="1032840" imgH="191880" progId="Equation.3">
              <p:embed/>
            </p:oleObj>
          </a:graphicData>
        </a:graphic>
      </p:graphicFrame>
      <p:graphicFrame>
        <p:nvGraphicFramePr>
          <p:cNvPr id="2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6335781"/>
              </p:ext>
            </p:extLst>
          </p:nvPr>
        </p:nvGraphicFramePr>
        <p:xfrm>
          <a:off x="4419600" y="2952750"/>
          <a:ext cx="825500" cy="441325"/>
        </p:xfrm>
        <a:graphic>
          <a:graphicData uri="http://schemas.openxmlformats.org/presentationml/2006/ole">
            <p:oleObj spid="_x0000_s65715" name="Equation" r:id="rId7" imgW="365400" imgH="191880" progId="Equation.3">
              <p:embed/>
            </p:oleObj>
          </a:graphicData>
        </a:graphic>
      </p:graphicFrame>
      <p:graphicFrame>
        <p:nvGraphicFramePr>
          <p:cNvPr id="2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0547868"/>
              </p:ext>
            </p:extLst>
          </p:nvPr>
        </p:nvGraphicFramePr>
        <p:xfrm>
          <a:off x="5562600" y="2952750"/>
          <a:ext cx="881063" cy="441325"/>
        </p:xfrm>
        <a:graphic>
          <a:graphicData uri="http://schemas.openxmlformats.org/presentationml/2006/ole">
            <p:oleObj spid="_x0000_s65716" name="Equation" r:id="rId8" imgW="393120" imgH="191880" progId="Equation.3">
              <p:embed/>
            </p:oleObj>
          </a:graphicData>
        </a:graphic>
      </p:graphicFrame>
      <p:graphicFrame>
        <p:nvGraphicFramePr>
          <p:cNvPr id="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0104424"/>
              </p:ext>
            </p:extLst>
          </p:nvPr>
        </p:nvGraphicFramePr>
        <p:xfrm>
          <a:off x="2209800" y="2952750"/>
          <a:ext cx="2255838" cy="441325"/>
        </p:xfrm>
        <a:graphic>
          <a:graphicData uri="http://schemas.openxmlformats.org/presentationml/2006/ole">
            <p:oleObj spid="_x0000_s65717" name="Equation" r:id="rId9" imgW="1032840" imgH="191880" progId="Equation.3">
              <p:embed/>
            </p:oleObj>
          </a:graphicData>
        </a:graphic>
      </p:graphicFrame>
      <p:graphicFrame>
        <p:nvGraphicFramePr>
          <p:cNvPr id="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77726215"/>
              </p:ext>
            </p:extLst>
          </p:nvPr>
        </p:nvGraphicFramePr>
        <p:xfrm>
          <a:off x="5257800" y="3105150"/>
          <a:ext cx="303213" cy="165100"/>
        </p:xfrm>
        <a:graphic>
          <a:graphicData uri="http://schemas.openxmlformats.org/presentationml/2006/ole">
            <p:oleObj spid="_x0000_s65718" name="Equation" r:id="rId10" imgW="127800" imgH="6372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3407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Derivative I: Numerator</a:t>
            </a:r>
            <a:endParaRPr lang="en-US" dirty="0"/>
          </a:p>
        </p:txBody>
      </p:sp>
      <p:sp>
        <p:nvSpPr>
          <p:cNvPr id="43016" name="Text Box 21"/>
          <p:cNvSpPr txBox="1">
            <a:spLocks noChangeArrowheads="1"/>
          </p:cNvSpPr>
          <p:nvPr/>
        </p:nvSpPr>
        <p:spPr bwMode="auto">
          <a:xfrm>
            <a:off x="409575" y="4419158"/>
            <a:ext cx="7062188" cy="43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9" tIns="34295" rIns="68589" bIns="3429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accent1"/>
                </a:solidFill>
                <a:latin typeface="+mn-lt"/>
              </a:rPr>
              <a:t>Derivative of the numerator is: the empirical count(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f</a:t>
            </a:r>
            <a:r>
              <a:rPr lang="en-US" i="1" baseline="-25000" dirty="0">
                <a:solidFill>
                  <a:schemeClr val="accent1"/>
                </a:solidFill>
                <a:latin typeface="+mn-lt"/>
              </a:rPr>
              <a:t>i</a:t>
            </a:r>
            <a:r>
              <a:rPr lang="en-US" i="1" dirty="0">
                <a:solidFill>
                  <a:schemeClr val="accent1"/>
                </a:solidFill>
                <a:latin typeface="+mn-lt"/>
              </a:rPr>
              <a:t>, c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)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6996878"/>
              </p:ext>
            </p:extLst>
          </p:nvPr>
        </p:nvGraphicFramePr>
        <p:xfrm>
          <a:off x="5761038" y="1343025"/>
          <a:ext cx="2697162" cy="1011238"/>
        </p:xfrm>
        <a:graphic>
          <a:graphicData uri="http://schemas.openxmlformats.org/presentationml/2006/ole">
            <p:oleObj spid="_x0000_s66651" name="Equation" r:id="rId3" imgW="1508400" imgH="55764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09906571"/>
              </p:ext>
            </p:extLst>
          </p:nvPr>
        </p:nvGraphicFramePr>
        <p:xfrm>
          <a:off x="1447800" y="2486025"/>
          <a:ext cx="2971800" cy="1089025"/>
        </p:xfrm>
        <a:graphic>
          <a:graphicData uri="http://schemas.openxmlformats.org/presentationml/2006/ole">
            <p:oleObj spid="_x0000_s66652" name="Equation" r:id="rId4" imgW="1508400" imgH="54828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5432876"/>
              </p:ext>
            </p:extLst>
          </p:nvPr>
        </p:nvGraphicFramePr>
        <p:xfrm>
          <a:off x="1447800" y="3705225"/>
          <a:ext cx="1938338" cy="695325"/>
        </p:xfrm>
        <a:graphic>
          <a:graphicData uri="http://schemas.openxmlformats.org/presentationml/2006/ole">
            <p:oleObj spid="_x0000_s66653" name="Equation" r:id="rId5" imgW="978120" imgH="34740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40986303"/>
              </p:ext>
            </p:extLst>
          </p:nvPr>
        </p:nvGraphicFramePr>
        <p:xfrm>
          <a:off x="593725" y="1268413"/>
          <a:ext cx="4968875" cy="1154112"/>
        </p:xfrm>
        <a:graphic>
          <a:graphicData uri="http://schemas.openxmlformats.org/presentationml/2006/ole">
            <p:oleObj spid="_x0000_s66654" name="Equation" r:id="rId6" imgW="2450160" imgH="55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7146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Derivative II: Denominator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533400" y="1276350"/>
            <a:ext cx="7151677" cy="3733800"/>
            <a:chOff x="533400" y="1276350"/>
            <a:chExt cx="8061321" cy="5005387"/>
          </a:xfrm>
        </p:grpSpPr>
        <p:graphicFrame>
          <p:nvGraphicFramePr>
            <p:cNvPr id="9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625375944"/>
                </p:ext>
              </p:extLst>
            </p:nvPr>
          </p:nvGraphicFramePr>
          <p:xfrm>
            <a:off x="533400" y="1276350"/>
            <a:ext cx="4876800" cy="1041400"/>
          </p:xfrm>
          <a:graphic>
            <a:graphicData uri="http://schemas.openxmlformats.org/presentationml/2006/ole">
              <p:oleObj spid="_x0000_s67696" name="Equation" r:id="rId4" imgW="2669400" imgH="557640" progId="Equation.3">
                <p:embed/>
              </p:oleObj>
            </a:graphicData>
          </a:graphic>
        </p:graphicFrame>
        <p:graphicFrame>
          <p:nvGraphicFramePr>
            <p:cNvPr id="10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939118166"/>
                </p:ext>
              </p:extLst>
            </p:nvPr>
          </p:nvGraphicFramePr>
          <p:xfrm>
            <a:off x="1366838" y="2295525"/>
            <a:ext cx="5140325" cy="1038225"/>
          </p:xfrm>
          <a:graphic>
            <a:graphicData uri="http://schemas.openxmlformats.org/presentationml/2006/ole">
              <p:oleObj spid="_x0000_s67697" name="Equation" r:id="rId5" imgW="3254760" imgH="649080" progId="Equation.3">
                <p:embed/>
              </p:oleObj>
            </a:graphicData>
          </a:graphic>
        </p:graphicFrame>
        <p:graphicFrame>
          <p:nvGraphicFramePr>
            <p:cNvPr id="11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261463353"/>
                </p:ext>
              </p:extLst>
            </p:nvPr>
          </p:nvGraphicFramePr>
          <p:xfrm>
            <a:off x="1341438" y="3257550"/>
            <a:ext cx="6691312" cy="1079500"/>
          </p:xfrm>
          <a:graphic>
            <a:graphicData uri="http://schemas.openxmlformats.org/presentationml/2006/ole">
              <p:oleObj spid="_x0000_s67698" name="Equation" r:id="rId6" imgW="4077360" imgH="649080" progId="Equation.3">
                <p:embed/>
              </p:oleObj>
            </a:graphicData>
          </a:graphic>
        </p:graphicFrame>
        <p:graphicFrame>
          <p:nvGraphicFramePr>
            <p:cNvPr id="12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27395853"/>
                </p:ext>
              </p:extLst>
            </p:nvPr>
          </p:nvGraphicFramePr>
          <p:xfrm>
            <a:off x="1411288" y="4351337"/>
            <a:ext cx="5175250" cy="1116013"/>
          </p:xfrm>
          <a:graphic>
            <a:graphicData uri="http://schemas.openxmlformats.org/presentationml/2006/ole">
              <p:oleObj spid="_x0000_s67699" name="Equation" r:id="rId7" imgW="3053520" imgH="649080" progId="Equation.3">
                <p:embed/>
              </p:oleObj>
            </a:graphicData>
          </a:graphic>
        </p:graphicFrame>
        <p:graphicFrame>
          <p:nvGraphicFramePr>
            <p:cNvPr id="13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93151286"/>
                </p:ext>
              </p:extLst>
            </p:nvPr>
          </p:nvGraphicFramePr>
          <p:xfrm>
            <a:off x="1447800" y="5543550"/>
            <a:ext cx="4076700" cy="738187"/>
          </p:xfrm>
          <a:graphic>
            <a:graphicData uri="http://schemas.openxmlformats.org/presentationml/2006/ole">
              <p:oleObj spid="_x0000_s67700" name="Equation" r:id="rId8" imgW="1956240" imgH="347400" progId="Equation.3">
                <p:embed/>
              </p:oleObj>
            </a:graphicData>
          </a:graphic>
        </p:graphicFrame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5715000" y="5616575"/>
              <a:ext cx="2879721" cy="536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= predicted count(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f</a:t>
              </a:r>
              <a:r>
                <a:rPr lang="en-US" sz="2000" i="1" baseline="-25000" dirty="0">
                  <a:solidFill>
                    <a:schemeClr val="accent2"/>
                  </a:solidFill>
                  <a:latin typeface="+mn-lt"/>
                </a:rPr>
                <a:t>i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</a:rPr>
                <a:t>, </a:t>
              </a:r>
              <a:r>
                <a:rPr lang="en-US" sz="2000" i="1" dirty="0">
                  <a:solidFill>
                    <a:schemeClr val="accent2"/>
                  </a:solidFill>
                  <a:latin typeface="+mn-lt"/>
                  <a:sym typeface="Symbol" charset="0"/>
                </a:rPr>
                <a:t></a:t>
              </a:r>
              <a:r>
                <a:rPr lang="en-US" sz="2000" dirty="0">
                  <a:solidFill>
                    <a:schemeClr val="accent2"/>
                  </a:solidFill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41894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Derivative III</a:t>
            </a:r>
          </a:p>
        </p:txBody>
      </p:sp>
      <p:sp>
        <p:nvSpPr>
          <p:cNvPr id="460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14549"/>
            <a:ext cx="7772400" cy="2911079"/>
          </a:xfrm>
        </p:spPr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 optimum parameters are the ones for which each feature</a:t>
            </a:r>
            <a:r>
              <a:rPr lang="ja-JP" altLang="en-US" sz="20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s </a:t>
            </a:r>
            <a:r>
              <a:rPr lang="en-US" sz="2000" dirty="0">
                <a:solidFill>
                  <a:srgbClr val="2584BB"/>
                </a:solidFill>
                <a:ea typeface="ＭＳ Ｐゴシック" charset="0"/>
                <a:cs typeface="ＭＳ Ｐゴシック" charset="0"/>
              </a:rPr>
              <a:t>predicted expectation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equals its </a:t>
            </a:r>
            <a:r>
              <a:rPr lang="en-US" sz="2000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empirical expectation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.  The optimum distribution is: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unique (but parameters may not be unique)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Always exists (if feature counts are from actual data).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These models are also called maximum entropy models because we find the model having maximum entropy and satisfying the constraints:</a:t>
            </a: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3706338"/>
              </p:ext>
            </p:extLst>
          </p:nvPr>
        </p:nvGraphicFramePr>
        <p:xfrm>
          <a:off x="457200" y="1276350"/>
          <a:ext cx="2535238" cy="938213"/>
        </p:xfrm>
        <a:graphic>
          <a:graphicData uri="http://schemas.openxmlformats.org/presentationml/2006/ole">
            <p:oleObj spid="_x0000_s68720" name="Equation" r:id="rId3" imgW="1152000" imgH="420480" progId="Equation.3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17885916"/>
              </p:ext>
            </p:extLst>
          </p:nvPr>
        </p:nvGraphicFramePr>
        <p:xfrm>
          <a:off x="3103563" y="1497013"/>
          <a:ext cx="2562225" cy="496887"/>
        </p:xfrm>
        <a:graphic>
          <a:graphicData uri="http://schemas.openxmlformats.org/presentationml/2006/ole">
            <p:oleObj spid="_x0000_s68721" name="Equation" r:id="rId4" imgW="1170000" imgH="219240" progId="Equation.3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85898896"/>
              </p:ext>
            </p:extLst>
          </p:nvPr>
        </p:nvGraphicFramePr>
        <p:xfrm>
          <a:off x="5846763" y="1497013"/>
          <a:ext cx="2976562" cy="496887"/>
        </p:xfrm>
        <a:graphic>
          <a:graphicData uri="http://schemas.openxmlformats.org/presentationml/2006/ole">
            <p:oleObj spid="_x0000_s68722" name="Equation" r:id="rId5" imgW="1362240" imgH="219240" progId="Equation.3">
              <p:embed/>
            </p:oleObj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15916061"/>
              </p:ext>
            </p:extLst>
          </p:nvPr>
        </p:nvGraphicFramePr>
        <p:xfrm>
          <a:off x="5618163" y="1649413"/>
          <a:ext cx="303212" cy="166687"/>
        </p:xfrm>
        <a:graphic>
          <a:graphicData uri="http://schemas.openxmlformats.org/presentationml/2006/ole">
            <p:oleObj spid="_x0000_s68723" name="Equation" r:id="rId6" imgW="127800" imgH="63720" progId="Equation.3">
              <p:embed/>
            </p:oleObj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3891989"/>
              </p:ext>
            </p:extLst>
          </p:nvPr>
        </p:nvGraphicFramePr>
        <p:xfrm>
          <a:off x="2590800" y="4322764"/>
          <a:ext cx="3505200" cy="672762"/>
        </p:xfrm>
        <a:graphic>
          <a:graphicData uri="http://schemas.openxmlformats.org/presentationml/2006/ole">
            <p:oleObj spid="_x0000_s68724" name="Equation" r:id="rId7" imgW="1243080" imgH="2282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4279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Fitting the Model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To find the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parameters </a:t>
            </a:r>
            <a:r>
              <a:rPr lang="en-US" dirty="0" smtClean="0">
                <a:ea typeface="Lucida Grande"/>
                <a:cs typeface="Lucida Grande"/>
              </a:rPr>
              <a:t>λ</a:t>
            </a:r>
            <a:r>
              <a:rPr lang="en-US" baseline="-25000" dirty="0" smtClean="0">
                <a:ea typeface="Lucida Grande"/>
                <a:cs typeface="Lucida Grande"/>
              </a:rPr>
              <a:t>1</a:t>
            </a:r>
            <a:r>
              <a:rPr lang="en-US" dirty="0" smtClean="0">
                <a:ea typeface="Lucida Grande"/>
                <a:cs typeface="Lucida Grande"/>
              </a:rPr>
              <a:t>, λ</a:t>
            </a:r>
            <a:r>
              <a:rPr lang="en-US" baseline="-25000" dirty="0" smtClean="0">
                <a:ea typeface="Lucida Grande"/>
                <a:cs typeface="Lucida Grande"/>
              </a:rPr>
              <a:t>2</a:t>
            </a:r>
            <a:r>
              <a:rPr lang="en-US" dirty="0" smtClean="0">
                <a:ea typeface="Lucida Grande"/>
                <a:cs typeface="Lucida Grande"/>
              </a:rPr>
              <a:t>, λ</a:t>
            </a:r>
            <a:r>
              <a:rPr lang="en-US" baseline="-25000" dirty="0" smtClean="0">
                <a:ea typeface="Lucida Grande"/>
                <a:cs typeface="Lucida Grande"/>
              </a:rPr>
              <a:t>3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 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write out the conditional log-likelihood of the training data and maximize it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Wingdings" charset="0"/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log-likelihood is concave and has a single maximum; use your favorite numerical optimization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package….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9130472"/>
              </p:ext>
            </p:extLst>
          </p:nvPr>
        </p:nvGraphicFramePr>
        <p:xfrm>
          <a:off x="1143000" y="2495550"/>
          <a:ext cx="4735512" cy="1081087"/>
        </p:xfrm>
        <a:graphic>
          <a:graphicData uri="http://schemas.openxmlformats.org/presentationml/2006/ole">
            <p:oleObj spid="_x0000_s69660" name="Equation" r:id="rId3" imgW="1883160" imgH="420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026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Fitting the Model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Generalized Iterative Scaling</a:t>
            </a:r>
          </a:p>
        </p:txBody>
      </p:sp>
      <p:sp>
        <p:nvSpPr>
          <p:cNvPr id="481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 simple optimization algorithm which works when the features are non-negative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 need to define a slack feature to make the features sum to a constant over all considered pairs from </a:t>
            </a:r>
            <a:r>
              <a:rPr lang="en-US" i="1" dirty="0" smtClean="0">
                <a:ea typeface="ＭＳ Ｐゴシック" charset="0"/>
                <a:cs typeface="ＭＳ Ｐゴシック" charset="0"/>
              </a:rPr>
              <a:t>D × C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Define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Add new feature </a:t>
            </a: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45438522"/>
              </p:ext>
            </p:extLst>
          </p:nvPr>
        </p:nvGraphicFramePr>
        <p:xfrm>
          <a:off x="1828800" y="2876550"/>
          <a:ext cx="2895600" cy="974725"/>
        </p:xfrm>
        <a:graphic>
          <a:graphicData uri="http://schemas.openxmlformats.org/presentationml/2006/ole">
            <p:oleObj spid="_x0000_s70705" name="Equation" r:id="rId3" imgW="1307160" imgH="429480" progId="Equation.3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04544220"/>
              </p:ext>
            </p:extLst>
          </p:nvPr>
        </p:nvGraphicFramePr>
        <p:xfrm>
          <a:off x="3200400" y="3867150"/>
          <a:ext cx="3789362" cy="982663"/>
        </p:xfrm>
        <a:graphic>
          <a:graphicData uri="http://schemas.openxmlformats.org/presentationml/2006/ole">
            <p:oleObj spid="_x0000_s70706" name="Equation" r:id="rId4" imgW="1700280" imgH="42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9634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NLP-class.potx</Template>
  <TotalTime>40421</TotalTime>
  <Words>458</Words>
  <Application>Microsoft Macintosh PowerPoint</Application>
  <PresentationFormat>On-screen Show (16:9)</PresentationFormat>
  <Paragraphs>72</Paragraphs>
  <Slides>13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NLP-class</vt:lpstr>
      <vt:lpstr>Equation</vt:lpstr>
      <vt:lpstr>Maxent Models and Discriminative Estimation</vt:lpstr>
      <vt:lpstr>Exponential Model Likelihood</vt:lpstr>
      <vt:lpstr>The Likelihood Value</vt:lpstr>
      <vt:lpstr>The Likelihood Value</vt:lpstr>
      <vt:lpstr>The Derivative I: Numerator</vt:lpstr>
      <vt:lpstr>The Derivative II: Denominator</vt:lpstr>
      <vt:lpstr>The Derivative III</vt:lpstr>
      <vt:lpstr>Fitting the Model</vt:lpstr>
      <vt:lpstr>Fitting the Model Generalized Iterative Scaling</vt:lpstr>
      <vt:lpstr>Generalized Iterative Scaling</vt:lpstr>
      <vt:lpstr>Generalized Iterative Scaling</vt:lpstr>
      <vt:lpstr>Fitting the Model</vt:lpstr>
      <vt:lpstr>Maxent Models and Discriminative Estimation</vt:lpstr>
    </vt:vector>
  </TitlesOfParts>
  <Company>Stanford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Steven</cp:lastModifiedBy>
  <cp:revision>210</cp:revision>
  <cp:lastPrinted>2011-10-24T03:34:11Z</cp:lastPrinted>
  <dcterms:created xsi:type="dcterms:W3CDTF">2010-04-19T15:31:24Z</dcterms:created>
  <dcterms:modified xsi:type="dcterms:W3CDTF">2012-02-15T09:39:46Z</dcterms:modified>
</cp:coreProperties>
</file>