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2"/>
  </p:notesMasterIdLst>
  <p:handoutMasterIdLst>
    <p:handoutMasterId r:id="rId13"/>
  </p:handoutMasterIdLst>
  <p:sldIdLst>
    <p:sldId id="662" r:id="rId2"/>
    <p:sldId id="717" r:id="rId3"/>
    <p:sldId id="718" r:id="rId4"/>
    <p:sldId id="713" r:id="rId5"/>
    <p:sldId id="719" r:id="rId6"/>
    <p:sldId id="700" r:id="rId7"/>
    <p:sldId id="709" r:id="rId8"/>
    <p:sldId id="710" r:id="rId9"/>
    <p:sldId id="701" r:id="rId10"/>
    <p:sldId id="698" r:id="rId11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 xmlns="">
        <p14:section name="Maximum Entropy Models and Discriminative Estimation" id="{4F138930-6F7F-B44E-AF40-93E18FA63609}">
          <p14:sldIdLst>
            <p14:sldId id="384"/>
            <p14:sldId id="385"/>
            <p14:sldId id="386"/>
            <p14:sldId id="512"/>
            <p14:sldId id="387"/>
            <p14:sldId id="521"/>
            <p14:sldId id="388"/>
            <p14:sldId id="513"/>
            <p14:sldId id="499"/>
            <p14:sldId id="500"/>
            <p14:sldId id="658"/>
            <p14:sldId id="501"/>
            <p14:sldId id="659"/>
            <p14:sldId id="519"/>
            <p14:sldId id="502"/>
            <p14:sldId id="660"/>
            <p14:sldId id="503"/>
            <p14:sldId id="392"/>
            <p14:sldId id="394"/>
            <p14:sldId id="689"/>
            <p14:sldId id="688"/>
            <p14:sldId id="505"/>
            <p14:sldId id="661"/>
            <p14:sldId id="506"/>
            <p14:sldId id="507"/>
            <p14:sldId id="508"/>
            <p14:sldId id="520"/>
            <p14:sldId id="509"/>
            <p14:sldId id="690"/>
            <p14:sldId id="691"/>
            <p14:sldId id="652"/>
            <p14:sldId id="537"/>
            <p14:sldId id="692"/>
            <p14:sldId id="822"/>
            <p14:sldId id="842"/>
            <p14:sldId id="841"/>
            <p14:sldId id="843"/>
            <p14:sldId id="825"/>
            <p14:sldId id="823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821"/>
            <p14:sldId id="820"/>
            <p14:sldId id="657"/>
          </p14:sldIdLst>
        </p14:section>
        <p14:section name="IE and NER" id="{EDEAD107-956F-654B-AB3F-4F3C1E6D4CB1}">
          <p14:sldIdLst>
            <p14:sldId id="662"/>
            <p14:sldId id="717"/>
            <p14:sldId id="718"/>
            <p14:sldId id="713"/>
            <p14:sldId id="719"/>
            <p14:sldId id="700"/>
            <p14:sldId id="709"/>
            <p14:sldId id="710"/>
            <p14:sldId id="701"/>
            <p14:sldId id="698"/>
            <p14:sldId id="844"/>
            <p14:sldId id="721"/>
            <p14:sldId id="725"/>
            <p14:sldId id="846"/>
            <p14:sldId id="761"/>
            <p14:sldId id="812"/>
            <p14:sldId id="813"/>
            <p14:sldId id="814"/>
            <p14:sldId id="764"/>
            <p14:sldId id="765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10"/>
            <p14:sldId id="876"/>
          </p14:sldIdLst>
        </p14:section>
        <p14:section name="Relation Extraction" id="{96F6A97B-7C86-FC4C-B9EA-AD149EB2B49D}">
          <p14:sldIdLst>
            <p14:sldId id="877"/>
            <p14:sldId id="878"/>
            <p14:sldId id="879"/>
            <p14:sldId id="880"/>
            <p14:sldId id="881"/>
            <p14:sldId id="882"/>
            <p14:sldId id="883"/>
            <p14:sldId id="884"/>
            <p14:sldId id="885"/>
            <p14:sldId id="886"/>
            <p14:sldId id="887"/>
            <p14:sldId id="888"/>
            <p14:sldId id="889"/>
            <p14:sldId id="890"/>
            <p14:sldId id="891"/>
            <p14:sldId id="892"/>
            <p14:sldId id="893"/>
            <p14:sldId id="894"/>
            <p14:sldId id="895"/>
            <p14:sldId id="896"/>
            <p14:sldId id="897"/>
            <p14:sldId id="898"/>
            <p14:sldId id="899"/>
            <p14:sldId id="900"/>
            <p14:sldId id="901"/>
            <p14:sldId id="902"/>
            <p14:sldId id="903"/>
            <p14:sldId id="904"/>
            <p14:sldId id="905"/>
            <p14:sldId id="906"/>
            <p14:sldId id="907"/>
            <p14:sldId id="908"/>
            <p14:sldId id="909"/>
            <p14:sldId id="910"/>
            <p14:sldId id="911"/>
            <p14:sldId id="912"/>
            <p14:sldId id="913"/>
            <p14:sldId id="914"/>
            <p14:sldId id="915"/>
            <p14:sldId id="916"/>
            <p14:sldId id="917"/>
            <p14:sldId id="918"/>
            <p14:sldId id="919"/>
            <p14:sldId id="920"/>
            <p14:sldId id="921"/>
            <p14:sldId id="922"/>
            <p14:sldId id="923"/>
            <p14:sldId id="924"/>
            <p14:sldId id="925"/>
            <p14:sldId id="92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6468" autoAdjust="0"/>
    <p:restoredTop sz="74766" autoAdjust="0"/>
  </p:normalViewPr>
  <p:slideViewPr>
    <p:cSldViewPr>
      <p:cViewPr varScale="1">
        <p:scale>
          <a:sx n="112" d="100"/>
          <a:sy n="112" d="100"/>
        </p:scale>
        <p:origin x="-864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594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0A22D606-CF3D-F04D-B2F8-D72DEE13B199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Now let's define information extraction!  a more general task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Goal: get semantic information out of documents, esp. web pages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Defined as a dumbing-down of more lofty goal of Natural Language Understanding -- more technologically manageable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we're often interested in learning about particular relations (in DB sense)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e.g. scouring financial news for movements of executives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e.g. [person] [assumes/loses] [role] at [company]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 want to scour through text, find relation instances, suck out, put in DB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you're allowed to do domain- and problem-specific customization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lots of potential applications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 business/financial context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 biomedical context, clinical medicine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there's all this unstructured text data about research and patients -- you'd like to be able to get structured information out of it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could lead to other automated information finding: trends, correlations, drug interactions, impact of some protein on expression of a gene, ...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0A22D606-CF3D-F04D-B2F8-D72DEE13B199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Now let's define information extraction!  a more general task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Goal: get semantic information out of documents, esp. web pages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Defined as a dumbing-down of more lofty goal of Natural Language Understanding -- more technologically manageable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we're often interested in learning about particular relations (in DB sense)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e.g. scouring financial news for movements of executives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e.g. [person] [assumes/loses] [role] at [company]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 want to scour through text, find relation instances, suck out, put in DB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you're allowed to do domain- and problem-specific customization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lots of potential applications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 business/financial context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- biomedical context, clinical medicine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there's all this unstructured text data about research and patients -- you'd like to be able to get structured information out of it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could lead to other automated information finding: trends, correlations, drug interactions, impact of some protein on expression of a gene, ...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low-level information extraction: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mail programs extracting times, dates, phone numbers, events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these are specialized kinds of relations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done using regular expressions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ABDFA6D4-36EC-8F4A-863E-C450DF321629}" type="slidenum">
              <a:rPr lang="en-US" sz="1200"/>
              <a:pPr eaLnBrk="1" hangingPunct="1"/>
              <a:t>4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low-level information extraction: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mail programs extracting times, dates, phone numbers, events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these are specialized kinds of relations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done using regular expressions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ABDFA6D4-36EC-8F4A-863E-C450DF321629}" type="slidenum">
              <a:rPr lang="en-US" sz="1200"/>
              <a:pPr eaLnBrk="1" hangingPunct="1"/>
              <a:t>5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2CA22AE-F62C-6C42-9582-0F00E0A92B38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 let's talk a bit more about NER and how it's evaluated, and then we'll talk about two approaches for doing it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 I already defined NER.  you have a piece of text, and you want to: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1. find things that are names: European Commission, John Lloyd Jones, etc.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2. give them labels: ORG, PERS, etc.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note that in this particular example "Thursday" was not labeled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2CA22AE-F62C-6C42-9582-0F00E0A92B38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/>
            <a:r>
              <a:rPr lang="en-US" dirty="0" smtClean="0">
                <a:latin typeface="Lucida Sans" charset="0"/>
                <a:ea typeface="ＭＳ Ｐゴシック" charset="0"/>
              </a:rPr>
              <a:t>An entity is a discrete thing like </a:t>
            </a:r>
            <a:r>
              <a:rPr lang="en-US" altLang="ja-JP" dirty="0" smtClean="0">
                <a:latin typeface="Lucida Sans" charset="0"/>
                <a:ea typeface="ＭＳ Ｐゴシック" charset="0"/>
              </a:rPr>
              <a:t>“IBM Corporation”</a:t>
            </a:r>
          </a:p>
          <a:p>
            <a:pPr lvl="3"/>
            <a:r>
              <a:rPr lang="en-US" dirty="0" smtClean="0">
                <a:latin typeface="Lucida Sans" charset="0"/>
                <a:ea typeface="ＭＳ Ｐゴシック" charset="0"/>
              </a:rPr>
              <a:t>But often extended in practice to things like dates, instances of products and chemical/biological substances that aren</a:t>
            </a:r>
            <a:r>
              <a:rPr lang="en-US" altLang="ja-JP" dirty="0" smtClean="0">
                <a:latin typeface="Lucida Sans" charset="0"/>
                <a:ea typeface="ＭＳ Ｐゴシック" charset="0"/>
              </a:rPr>
              <a:t>’t really entities…</a:t>
            </a:r>
          </a:p>
          <a:p>
            <a:pPr lvl="2"/>
            <a:r>
              <a:rPr lang="en-US" altLang="ja-JP" dirty="0" smtClean="0">
                <a:latin typeface="Lucida Sans" charset="0"/>
                <a:ea typeface="ＭＳ Ｐゴシック" charset="0"/>
              </a:rPr>
              <a:t>“Named” means called “IBM” or “Big Blue” not </a:t>
            </a:r>
            <a:r>
              <a:rPr lang="ja-JP" altLang="en-US" dirty="0" smtClean="0">
                <a:latin typeface="Lucida Sans" charset="0"/>
                <a:ea typeface="ＭＳ Ｐゴシック" charset="0"/>
              </a:rPr>
              <a:t>“</a:t>
            </a:r>
            <a:r>
              <a:rPr lang="en-US" altLang="ja-JP" dirty="0" smtClean="0">
                <a:latin typeface="Lucida Sans" charset="0"/>
                <a:ea typeface="ＭＳ Ｐゴシック" charset="0"/>
              </a:rPr>
              <a:t>it</a:t>
            </a:r>
            <a:r>
              <a:rPr lang="ja-JP" altLang="en-US" dirty="0" smtClean="0">
                <a:latin typeface="Lucida Sans" charset="0"/>
                <a:ea typeface="ＭＳ Ｐゴシック" charset="0"/>
              </a:rPr>
              <a:t>”</a:t>
            </a:r>
            <a:r>
              <a:rPr lang="en-US" altLang="ja-JP" dirty="0" smtClean="0">
                <a:latin typeface="Lucida Sans" charset="0"/>
                <a:ea typeface="ＭＳ Ｐゴシック" charset="0"/>
              </a:rPr>
              <a:t> or “the company”</a:t>
            </a: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But also used for times,</a:t>
            </a:r>
            <a:r>
              <a:rPr lang="en-US" baseline="0" dirty="0" smtClean="0">
                <a:latin typeface="Arial" charset="0"/>
                <a:ea typeface="ＭＳ Ｐゴシック" charset="0"/>
                <a:cs typeface="ＭＳ Ｐゴシック" charset="0"/>
              </a:rPr>
              <a:t> dates, proteins, etc., which aren’t entities – easy to recognize semantic classes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so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let's talk a bit more about NER and how it's evaluated, and then we'll talk about two approaches for doing it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 I already defined NER.  you have a piece of text, and you want to: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1. find things that are names: European Commission, John Lloyd Jones, etc.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2. give them labels: ORG, PERS, etc.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note that in this particular example "Thursday" was not labeled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2CA22AE-F62C-6C42-9582-0F00E0A92B38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Say how this is often a very large part of IE</a:t>
            </a:r>
            <a:r>
              <a:rPr lang="en-US" baseline="0" dirty="0" smtClean="0">
                <a:latin typeface="Arial" charset="0"/>
                <a:ea typeface="ＭＳ Ｐゴシック" charset="0"/>
                <a:cs typeface="ＭＳ Ｐゴシック" charset="0"/>
              </a:rPr>
              <a:t> – knowing entity types takes you a long way in IE.  Biomedical example. 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so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let's talk a bit more about NER and how it's evaluated, and then we'll talk about two approaches for doing it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 I already defined NER.  you have a piece of text, and you want to: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1. find things that are names: European Commission, John Lloyd Jones, etc.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2. give them labels: ORG, PERS, etc.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note that in this particular example "Thursday" was not labeled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9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5438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979"/>
            <a:ext cx="73914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6"/>
            <a:ext cx="4040188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631156"/>
            <a:ext cx="4041775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Christopher Manning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495800" y="438150"/>
            <a:ext cx="3967164" cy="1371600"/>
          </a:xfrm>
        </p:spPr>
        <p:txBody>
          <a:bodyPr/>
          <a:lstStyle/>
          <a:p>
            <a:r>
              <a:rPr lang="en-US" dirty="0" smtClean="0"/>
              <a:t>Information Extraction and Named Entity Recognition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Introducing the tasks:</a:t>
            </a:r>
          </a:p>
          <a:p>
            <a:r>
              <a:rPr lang="en-US" dirty="0" smtClean="0"/>
              <a:t>Getting simple structured information out of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7675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495800" y="438150"/>
            <a:ext cx="3967164" cy="1371600"/>
          </a:xfrm>
        </p:spPr>
        <p:txBody>
          <a:bodyPr/>
          <a:lstStyle/>
          <a:p>
            <a:r>
              <a:rPr lang="en-US" dirty="0" smtClean="0"/>
              <a:t>Information Extraction and Named Entity Recognition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Introducing the tasks:</a:t>
            </a:r>
          </a:p>
          <a:p>
            <a:r>
              <a:rPr lang="en-US" dirty="0" smtClean="0"/>
              <a:t>Getting simple structured information out of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596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Information Extraction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Information extraction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(IE) systems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Find and understand limited relevant parts of </a:t>
            </a:r>
            <a:r>
              <a:rPr lang="en-US" dirty="0" smtClean="0">
                <a:ea typeface="ＭＳ Ｐゴシック" charset="0"/>
              </a:rPr>
              <a:t>texts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Gather information from many pieces of text</a:t>
            </a:r>
            <a:endParaRPr lang="en-US" dirty="0"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Produce </a:t>
            </a:r>
            <a:r>
              <a:rPr lang="en-US" dirty="0">
                <a:ea typeface="ＭＳ Ｐゴシック" charset="0"/>
              </a:rPr>
              <a:t>a structured representation </a:t>
            </a:r>
            <a:r>
              <a:rPr lang="en-US" dirty="0" smtClean="0">
                <a:ea typeface="ＭＳ Ｐゴシック" charset="0"/>
              </a:rPr>
              <a:t>of </a:t>
            </a:r>
            <a:r>
              <a:rPr lang="en-US" dirty="0">
                <a:ea typeface="ＭＳ Ｐゴシック" charset="0"/>
              </a:rPr>
              <a:t>relevant information: </a:t>
            </a:r>
            <a:endParaRPr lang="en-US" dirty="0" smtClean="0">
              <a:ea typeface="ＭＳ Ｐゴシック" charset="0"/>
            </a:endParaRPr>
          </a:p>
          <a:p>
            <a:pPr lvl="2">
              <a:lnSpc>
                <a:spcPct val="90000"/>
              </a:lnSpc>
            </a:pPr>
            <a:r>
              <a:rPr lang="en-US" i="1" dirty="0" smtClean="0">
                <a:ea typeface="ＭＳ Ｐゴシック" charset="0"/>
              </a:rPr>
              <a:t>relations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(in </a:t>
            </a:r>
            <a:r>
              <a:rPr lang="en-US" dirty="0" smtClean="0">
                <a:ea typeface="ＭＳ Ｐゴシック" charset="0"/>
              </a:rPr>
              <a:t>the database sense), a.k.a.,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a </a:t>
            </a:r>
            <a:r>
              <a:rPr lang="en-US" i="1" dirty="0" smtClean="0">
                <a:ea typeface="ＭＳ Ｐゴシック" charset="0"/>
              </a:rPr>
              <a:t>knowledge base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Goals:</a:t>
            </a:r>
          </a:p>
          <a:p>
            <a:pPr marL="1257300" lvl="2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>
                <a:ea typeface="ＭＳ Ｐゴシック" charset="0"/>
              </a:rPr>
              <a:t>Organize information so that it is useful to people</a:t>
            </a:r>
          </a:p>
          <a:p>
            <a:pPr marL="1257300" lvl="2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>
                <a:ea typeface="ＭＳ Ｐゴシック" charset="0"/>
              </a:rPr>
              <a:t>Put information in a semantically precise form that allows further inferences to be made by computer algorithms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08412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Information </a:t>
            </a:r>
            <a:r>
              <a:rPr lang="en-US" sz="3200" dirty="0" smtClean="0">
                <a:ea typeface="ＭＳ Ｐゴシック" charset="0"/>
                <a:cs typeface="ＭＳ Ｐゴシック" charset="0"/>
              </a:rPr>
              <a:t>Extraction (IE)</a:t>
            </a:r>
            <a:endParaRPr lang="en-US" sz="32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IE systems extract clear, factual information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Roughly: </a:t>
            </a:r>
            <a:r>
              <a:rPr lang="en-US" i="1" dirty="0" smtClean="0">
                <a:ea typeface="ＭＳ Ｐゴシック" charset="0"/>
                <a:cs typeface="ＭＳ Ｐゴシック" charset="0"/>
              </a:rPr>
              <a:t>Who did what to whom when?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E.g.,</a:t>
            </a:r>
            <a:endParaRPr lang="en-US" sz="1800" dirty="0" smtClean="0"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AU" dirty="0" smtClean="0">
                <a:ea typeface="ＭＳ Ｐゴシック" charset="0"/>
              </a:rPr>
              <a:t>Gathering earnings, profits, board members, headquarters, etc. from company reports 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The </a:t>
            </a:r>
            <a:r>
              <a:rPr lang="en-US" dirty="0">
                <a:ea typeface="ＭＳ Ｐゴシック" charset="0"/>
              </a:rPr>
              <a:t>headquarters of BHP Billiton Limited, and the global headquarters of the combined BHP Billiton Group, are located in Melbourne, Australia. </a:t>
            </a:r>
            <a:endParaRPr lang="en-US" dirty="0" smtClean="0">
              <a:ea typeface="ＭＳ Ｐゴシック" charset="0"/>
            </a:endParaRPr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chemeClr val="accent3"/>
                </a:solidFill>
                <a:ea typeface="ＭＳ Ｐゴシック" charset="0"/>
              </a:rPr>
              <a:t>headquarters(“BHP </a:t>
            </a:r>
            <a:r>
              <a:rPr lang="en-US" dirty="0" err="1" smtClean="0">
                <a:solidFill>
                  <a:schemeClr val="accent3"/>
                </a:solidFill>
                <a:ea typeface="ＭＳ Ｐゴシック" charset="0"/>
              </a:rPr>
              <a:t>Biliton</a:t>
            </a:r>
            <a:r>
              <a:rPr lang="en-US" dirty="0" smtClean="0">
                <a:solidFill>
                  <a:schemeClr val="accent3"/>
                </a:solidFill>
                <a:ea typeface="ＭＳ Ｐゴシック" charset="0"/>
              </a:rPr>
              <a:t> Limited”, “Melbourne, Australia”)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Learn </a:t>
            </a:r>
            <a:r>
              <a:rPr lang="en-US" dirty="0">
                <a:ea typeface="ＭＳ Ｐゴシック" charset="0"/>
              </a:rPr>
              <a:t>drug-gene product interactions from medical research </a:t>
            </a:r>
            <a:r>
              <a:rPr lang="en-US" dirty="0" smtClean="0">
                <a:ea typeface="ＭＳ Ｐゴシック" charset="0"/>
              </a:rPr>
              <a:t>literature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46528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Low-level information extraction</a:t>
            </a:r>
          </a:p>
        </p:txBody>
      </p:sp>
      <p:sp>
        <p:nvSpPr>
          <p:cNvPr id="43010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Is now available – and I think popular – in applications like Apple or Google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mail, and web indexing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sz="3200" dirty="0" smtClean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Often seems </a:t>
            </a:r>
            <a:r>
              <a:rPr lang="en-US" dirty="0">
                <a:ea typeface="ＭＳ Ｐゴシック" charset="0"/>
                <a:cs typeface="ＭＳ Ｐゴシック" charset="0"/>
              </a:rPr>
              <a:t>to be based on regular expressions and name lists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2902"/>
          <a:stretch/>
        </p:blipFill>
        <p:spPr>
          <a:xfrm>
            <a:off x="533400" y="2266950"/>
            <a:ext cx="8268551" cy="173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772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Low-level information extraction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447800"/>
            <a:ext cx="6937117" cy="3409950"/>
          </a:xfrm>
          <a:prstGeom prst="rect">
            <a:avLst/>
          </a:prstGeom>
        </p:spPr>
      </p:pic>
      <p:sp>
        <p:nvSpPr>
          <p:cNvPr id="9" name="Left Arrow 8"/>
          <p:cNvSpPr/>
          <p:nvPr/>
        </p:nvSpPr>
        <p:spPr bwMode="auto">
          <a:xfrm>
            <a:off x="7467600" y="2876550"/>
            <a:ext cx="1295400" cy="609600"/>
          </a:xfrm>
          <a:prstGeom prst="leftArrow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922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Named Entity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Recognition (NER)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1444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352550"/>
            <a:ext cx="7162800" cy="333375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A very important sub-task</a:t>
            </a:r>
            <a:r>
              <a:rPr lang="en-US" dirty="0">
                <a:ea typeface="ＭＳ Ｐゴシック" charset="0"/>
                <a:cs typeface="ＭＳ Ｐゴシック" charset="0"/>
              </a:rPr>
              <a:t>: </a:t>
            </a:r>
            <a:r>
              <a:rPr lang="en-US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find</a:t>
            </a:r>
            <a:r>
              <a:rPr lang="en-US" dirty="0">
                <a:ea typeface="ＭＳ Ｐゴシック" charset="0"/>
                <a:cs typeface="ＭＳ Ｐゴシック" charset="0"/>
              </a:rPr>
              <a:t> and </a:t>
            </a:r>
            <a:r>
              <a:rPr lang="en-US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classify</a:t>
            </a:r>
            <a:r>
              <a:rPr lang="en-US" dirty="0">
                <a:ea typeface="ＭＳ Ｐゴシック" charset="0"/>
                <a:cs typeface="ＭＳ Ｐゴシック" charset="0"/>
              </a:rPr>
              <a:t> names in text, for example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:</a:t>
            </a: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The decision by the independent MP Andrew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Wilkie</a:t>
            </a:r>
            <a:r>
              <a:rPr lang="en-US" dirty="0">
                <a:ea typeface="ＭＳ Ｐゴシック" charset="0"/>
                <a:cs typeface="ＭＳ Ｐゴシック" charset="0"/>
              </a:rPr>
              <a:t> to withdraw his support for the minority Labor government sounded dramatic but it should not further threaten its stability. When, after the 2010 election,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Wilkie</a:t>
            </a:r>
            <a:r>
              <a:rPr lang="en-US" dirty="0">
                <a:ea typeface="ＭＳ Ｐゴシック" charset="0"/>
                <a:cs typeface="ＭＳ Ｐゴシック" charset="0"/>
              </a:rPr>
              <a:t>, Rob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Oakeshott</a:t>
            </a:r>
            <a:r>
              <a:rPr lang="en-US" dirty="0">
                <a:ea typeface="ＭＳ Ｐゴシック" charset="0"/>
                <a:cs typeface="ＭＳ Ｐゴシック" charset="0"/>
              </a:rPr>
              <a:t>, Tony Windsor and the Greens agreed to support Labor, they gave just two guarantees: confidence and supply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710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038600" y="1352550"/>
            <a:ext cx="6096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61444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352550"/>
            <a:ext cx="7162800" cy="333375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 very important sub-task: </a:t>
            </a:r>
            <a:r>
              <a:rPr lang="en-US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find</a:t>
            </a:r>
            <a:r>
              <a:rPr lang="en-US" dirty="0">
                <a:ea typeface="ＭＳ Ｐゴシック" charset="0"/>
                <a:cs typeface="ＭＳ Ｐゴシック" charset="0"/>
              </a:rPr>
              <a:t> and </a:t>
            </a:r>
            <a:r>
              <a:rPr lang="en-US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classify</a:t>
            </a:r>
            <a:r>
              <a:rPr lang="en-US" dirty="0">
                <a:ea typeface="ＭＳ Ｐゴシック" charset="0"/>
                <a:cs typeface="ＭＳ Ｐゴシック" charset="0"/>
              </a:rPr>
              <a:t> names in text, for example:</a:t>
            </a: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The decision by the independent MP </a:t>
            </a:r>
            <a:r>
              <a:rPr lang="en-US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Andrew </a:t>
            </a:r>
            <a:r>
              <a:rPr lang="en-US" dirty="0" err="1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Wilkie</a:t>
            </a:r>
            <a:r>
              <a:rPr lang="en-US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to withdraw his support for the minority </a:t>
            </a:r>
            <a:r>
              <a:rPr lang="en-US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Labor</a:t>
            </a:r>
            <a:r>
              <a:rPr lang="en-US" dirty="0">
                <a:ea typeface="ＭＳ Ｐゴシック" charset="0"/>
                <a:cs typeface="ＭＳ Ｐゴシック" charset="0"/>
              </a:rPr>
              <a:t> government sounded dramatic but it should not further threaten its stability. When, after the </a:t>
            </a:r>
            <a:r>
              <a:rPr lang="en-US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2010</a:t>
            </a:r>
            <a:r>
              <a:rPr lang="en-US" dirty="0">
                <a:ea typeface="ＭＳ Ｐゴシック" charset="0"/>
                <a:cs typeface="ＭＳ Ｐゴシック" charset="0"/>
              </a:rPr>
              <a:t> election, </a:t>
            </a:r>
            <a:r>
              <a:rPr lang="en-US" dirty="0" err="1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Wilkie</a:t>
            </a:r>
            <a:r>
              <a:rPr lang="en-US" dirty="0">
                <a:ea typeface="ＭＳ Ｐゴシック" charset="0"/>
                <a:cs typeface="ＭＳ Ｐゴシック" charset="0"/>
              </a:rPr>
              <a:t>, </a:t>
            </a:r>
            <a:r>
              <a:rPr lang="en-US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Rob </a:t>
            </a:r>
            <a:r>
              <a:rPr lang="en-US" dirty="0" err="1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Oakeshott</a:t>
            </a:r>
            <a:r>
              <a:rPr lang="en-US" dirty="0">
                <a:ea typeface="ＭＳ Ｐゴシック" charset="0"/>
                <a:cs typeface="ＭＳ Ｐゴシック" charset="0"/>
              </a:rPr>
              <a:t>, </a:t>
            </a:r>
            <a:r>
              <a:rPr lang="en-US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Tony Windsor </a:t>
            </a:r>
            <a:r>
              <a:rPr lang="en-US" dirty="0">
                <a:ea typeface="ＭＳ Ｐゴシック" charset="0"/>
                <a:cs typeface="ＭＳ Ｐゴシック" charset="0"/>
              </a:rPr>
              <a:t>and the </a:t>
            </a:r>
            <a:r>
              <a:rPr lang="en-US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Greens</a:t>
            </a:r>
            <a:r>
              <a:rPr lang="en-US" dirty="0">
                <a:ea typeface="ＭＳ Ｐゴシック" charset="0"/>
                <a:cs typeface="ＭＳ Ｐゴシック" charset="0"/>
              </a:rPr>
              <a:t> agreed to support </a:t>
            </a:r>
            <a:r>
              <a:rPr lang="en-US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Labor</a:t>
            </a:r>
            <a:r>
              <a:rPr lang="en-US" dirty="0">
                <a:ea typeface="ＭＳ Ｐゴシック" charset="0"/>
                <a:cs typeface="ＭＳ Ｐゴシック" charset="0"/>
              </a:rPr>
              <a:t>, they gave just two guarantees: confidence and supply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Named Entity Recognition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(NER)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220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105400" y="1352550"/>
            <a:ext cx="9906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61444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352550"/>
            <a:ext cx="7162800" cy="3333750"/>
          </a:xfrm>
          <a:ln>
            <a:noFill/>
          </a:ln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 very important sub-task: </a:t>
            </a:r>
            <a:r>
              <a:rPr lang="en-US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find</a:t>
            </a:r>
            <a:r>
              <a:rPr lang="en-US" dirty="0">
                <a:ea typeface="ＭＳ Ｐゴシック" charset="0"/>
                <a:cs typeface="ＭＳ Ｐゴシック" charset="0"/>
              </a:rPr>
              <a:t> and </a:t>
            </a:r>
            <a:r>
              <a:rPr lang="en-US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classify</a:t>
            </a:r>
            <a:r>
              <a:rPr lang="en-US" dirty="0">
                <a:ea typeface="ＭＳ Ｐゴシック" charset="0"/>
                <a:cs typeface="ＭＳ Ｐゴシック" charset="0"/>
              </a:rPr>
              <a:t> names in text, for example:</a:t>
            </a: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The decision by the independent MP </a:t>
            </a:r>
            <a:r>
              <a:rPr lang="en-US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Andrew </a:t>
            </a:r>
            <a:r>
              <a:rPr lang="en-US" dirty="0" err="1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Wilkie</a:t>
            </a:r>
            <a:r>
              <a:rPr lang="en-US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to withdraw his support for the minority </a:t>
            </a:r>
            <a:r>
              <a:rPr lang="en-US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Labor</a:t>
            </a:r>
            <a:r>
              <a:rPr lang="en-US" dirty="0">
                <a:ea typeface="ＭＳ Ｐゴシック" charset="0"/>
                <a:cs typeface="ＭＳ Ｐゴシック" charset="0"/>
              </a:rPr>
              <a:t> government sounded dramatic but it should not further threaten its stability. When, after the </a:t>
            </a:r>
            <a:r>
              <a:rPr lang="en-US" dirty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2010</a:t>
            </a:r>
            <a:r>
              <a:rPr lang="en-US" dirty="0">
                <a:ea typeface="ＭＳ Ｐゴシック" charset="0"/>
                <a:cs typeface="ＭＳ Ｐゴシック" charset="0"/>
              </a:rPr>
              <a:t> election, </a:t>
            </a:r>
            <a:r>
              <a:rPr lang="en-US" dirty="0" err="1">
                <a:solidFill>
                  <a:srgbClr val="2584BB"/>
                </a:solidFill>
                <a:ea typeface="ＭＳ Ｐゴシック" charset="0"/>
                <a:cs typeface="ＭＳ Ｐゴシック" charset="0"/>
              </a:rPr>
              <a:t>Wilkie</a:t>
            </a:r>
            <a:r>
              <a:rPr lang="en-US" dirty="0">
                <a:ea typeface="ＭＳ Ｐゴシック" charset="0"/>
                <a:cs typeface="ＭＳ Ｐゴシック" charset="0"/>
              </a:rPr>
              <a:t>, </a:t>
            </a:r>
            <a:r>
              <a:rPr lang="en-US" dirty="0">
                <a:solidFill>
                  <a:srgbClr val="2584BB"/>
                </a:solidFill>
                <a:ea typeface="ＭＳ Ｐゴシック" charset="0"/>
                <a:cs typeface="ＭＳ Ｐゴシック" charset="0"/>
              </a:rPr>
              <a:t>Rob </a:t>
            </a:r>
            <a:r>
              <a:rPr lang="en-US" dirty="0" err="1">
                <a:solidFill>
                  <a:srgbClr val="2584BB"/>
                </a:solidFill>
                <a:ea typeface="ＭＳ Ｐゴシック" charset="0"/>
                <a:cs typeface="ＭＳ Ｐゴシック" charset="0"/>
              </a:rPr>
              <a:t>Oakeshott</a:t>
            </a:r>
            <a:r>
              <a:rPr lang="en-US" dirty="0">
                <a:ea typeface="ＭＳ Ｐゴシック" charset="0"/>
                <a:cs typeface="ＭＳ Ｐゴシック" charset="0"/>
              </a:rPr>
              <a:t>, </a:t>
            </a:r>
            <a:r>
              <a:rPr lang="en-US" dirty="0">
                <a:solidFill>
                  <a:srgbClr val="2584BB"/>
                </a:solidFill>
                <a:ea typeface="ＭＳ Ｐゴシック" charset="0"/>
                <a:cs typeface="ＭＳ Ｐゴシック" charset="0"/>
              </a:rPr>
              <a:t>Tony Windsor </a:t>
            </a:r>
            <a:r>
              <a:rPr lang="en-US" dirty="0">
                <a:ea typeface="ＭＳ Ｐゴシック" charset="0"/>
                <a:cs typeface="ＭＳ Ｐゴシック" charset="0"/>
              </a:rPr>
              <a:t>and the </a:t>
            </a:r>
            <a:r>
              <a:rPr lang="en-US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Greens</a:t>
            </a:r>
            <a:r>
              <a:rPr lang="en-US" dirty="0">
                <a:ea typeface="ＭＳ Ｐゴシック" charset="0"/>
                <a:cs typeface="ＭＳ Ｐゴシック" charset="0"/>
              </a:rPr>
              <a:t> agreed to support </a:t>
            </a:r>
            <a:r>
              <a:rPr lang="en-US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Labor</a:t>
            </a:r>
            <a:r>
              <a:rPr lang="en-US" dirty="0">
                <a:ea typeface="ＭＳ Ｐゴシック" charset="0"/>
                <a:cs typeface="ＭＳ Ｐゴシック" charset="0"/>
              </a:rPr>
              <a:t>, they gave just two guarantees: confidence and supply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Named Entity </a:t>
            </a:r>
            <a:r>
              <a:rPr lang="en-US" dirty="0">
                <a:ea typeface="ＭＳ Ｐゴシック" charset="0"/>
                <a:cs typeface="ＭＳ Ｐゴシック" charset="0"/>
              </a:rPr>
              <a:t>Recognition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(NER)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96200" y="2495550"/>
            <a:ext cx="12192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2584BB"/>
                </a:solidFill>
                <a:latin typeface="+mn-lt"/>
              </a:rPr>
              <a:t>Person</a:t>
            </a:r>
          </a:p>
          <a:p>
            <a:r>
              <a:rPr lang="en-US" sz="2200" dirty="0" smtClean="0">
                <a:solidFill>
                  <a:schemeClr val="accent3"/>
                </a:solidFill>
                <a:latin typeface="+mn-lt"/>
              </a:rPr>
              <a:t>Date</a:t>
            </a:r>
          </a:p>
          <a:p>
            <a:r>
              <a:rPr lang="en-US" sz="2200" dirty="0" smtClean="0">
                <a:solidFill>
                  <a:schemeClr val="accent6"/>
                </a:solidFill>
                <a:latin typeface="+mn-lt"/>
              </a:rPr>
              <a:t>Location</a:t>
            </a:r>
          </a:p>
          <a:p>
            <a:pPr indent="-457200"/>
            <a:r>
              <a:rPr lang="en-US" sz="2200" dirty="0" err="1" smtClean="0">
                <a:solidFill>
                  <a:schemeClr val="accent1"/>
                </a:solidFill>
                <a:latin typeface="+mn-lt"/>
              </a:rPr>
              <a:t>Organi</a:t>
            </a:r>
            <a:r>
              <a:rPr lang="en-US" sz="2200" dirty="0" smtClean="0">
                <a:solidFill>
                  <a:schemeClr val="accent1"/>
                </a:solidFill>
                <a:latin typeface="+mn-lt"/>
              </a:rPr>
              <a:t>-</a:t>
            </a:r>
          </a:p>
          <a:p>
            <a:pPr indent="-457200"/>
            <a:r>
              <a:rPr lang="en-US" sz="22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200" dirty="0" smtClean="0">
                <a:solidFill>
                  <a:schemeClr val="accent1"/>
                </a:solidFill>
                <a:latin typeface="+mn-lt"/>
              </a:rPr>
              <a:t>   </a:t>
            </a:r>
            <a:r>
              <a:rPr lang="en-US" sz="2200" dirty="0" err="1" smtClean="0">
                <a:solidFill>
                  <a:schemeClr val="accent1"/>
                </a:solidFill>
                <a:latin typeface="+mn-lt"/>
              </a:rPr>
              <a:t>zation</a:t>
            </a:r>
            <a:endParaRPr lang="en-US" sz="2200" dirty="0">
              <a:solidFill>
                <a:schemeClr val="accent1"/>
              </a:solidFill>
              <a:latin typeface="+mn-lt"/>
            </a:endParaRPr>
          </a:p>
          <a:p>
            <a:endParaRPr lang="en-US" sz="1800" dirty="0" smtClean="0">
              <a:solidFill>
                <a:srgbClr val="2584BB"/>
              </a:solidFill>
              <a:latin typeface="+mn-lt"/>
            </a:endParaRPr>
          </a:p>
          <a:p>
            <a:endParaRPr lang="en-US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7696200" y="2495550"/>
            <a:ext cx="1219200" cy="1752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08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Entity Recognition (NER)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uses:</a:t>
            </a:r>
          </a:p>
          <a:p>
            <a:pPr lvl="1"/>
            <a:r>
              <a:rPr lang="en-US" dirty="0" smtClean="0"/>
              <a:t>Named entities can be indexed, linked off, etc.</a:t>
            </a:r>
          </a:p>
          <a:p>
            <a:pPr lvl="1"/>
            <a:r>
              <a:rPr lang="en-US" dirty="0" smtClean="0"/>
              <a:t>Sentiment can be attributed to companies or products</a:t>
            </a:r>
          </a:p>
          <a:p>
            <a:pPr lvl="1"/>
            <a:r>
              <a:rPr lang="en-US" dirty="0" smtClean="0"/>
              <a:t>A lot of IE relations are associations between named entities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question answering, answers are often named entities.</a:t>
            </a:r>
          </a:p>
          <a:p>
            <a:pPr lvl="1"/>
            <a:endParaRPr lang="en-US" sz="1050" dirty="0" smtClean="0"/>
          </a:p>
          <a:p>
            <a:r>
              <a:rPr lang="en-US" dirty="0" smtClean="0"/>
              <a:t>Concretely:</a:t>
            </a:r>
          </a:p>
          <a:p>
            <a:pPr lvl="1"/>
            <a:r>
              <a:rPr lang="en-US" dirty="0" smtClean="0"/>
              <a:t>Many web pages tag various entities, with links to bio or topic pages, etc.</a:t>
            </a:r>
          </a:p>
          <a:p>
            <a:pPr lvl="2"/>
            <a:r>
              <a:rPr lang="en-US" dirty="0" smtClean="0"/>
              <a:t>Reuters</a:t>
            </a:r>
            <a:r>
              <a:rPr lang="en-US" altLang="ja-JP" dirty="0" smtClean="0"/>
              <a:t>’ </a:t>
            </a:r>
            <a:r>
              <a:rPr lang="en-US" altLang="ja-JP" dirty="0" err="1" smtClean="0"/>
              <a:t>OpenCalais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Evri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AlchemyAPI</a:t>
            </a:r>
            <a:r>
              <a:rPr lang="en-US" altLang="ja-JP" dirty="0" smtClean="0"/>
              <a:t>, Yahoo’s Term Extraction, …</a:t>
            </a:r>
            <a:endParaRPr lang="en-US" dirty="0" smtClean="0"/>
          </a:p>
          <a:p>
            <a:pPr lvl="1"/>
            <a:r>
              <a:rPr lang="en-US" altLang="ja-JP" dirty="0" smtClean="0"/>
              <a:t>Apple/Google/Microsoft/… smart recognizers for document content</a:t>
            </a:r>
          </a:p>
        </p:txBody>
      </p:sp>
    </p:spTree>
    <p:extLst>
      <p:ext uri="{BB962C8B-B14F-4D97-AF65-F5344CB8AC3E}">
        <p14:creationId xmlns:p14="http://schemas.microsoft.com/office/powerpoint/2010/main" xmlns="" val="405695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class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NLP-class.potx</Template>
  <TotalTime>48378</TotalTime>
  <Words>1546</Words>
  <Application>Microsoft Macintosh PowerPoint</Application>
  <PresentationFormat>On-screen Show (16:9)</PresentationFormat>
  <Paragraphs>141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NLP-class</vt:lpstr>
      <vt:lpstr>Information Extraction and Named Entity Recognition</vt:lpstr>
      <vt:lpstr>Information Extraction</vt:lpstr>
      <vt:lpstr>Information Extraction (IE)</vt:lpstr>
      <vt:lpstr>Low-level information extraction</vt:lpstr>
      <vt:lpstr>Low-level information extraction</vt:lpstr>
      <vt:lpstr>Named Entity Recognition (NER)</vt:lpstr>
      <vt:lpstr>Named Entity Recognition (NER)</vt:lpstr>
      <vt:lpstr>Named Entity Recognition (NER)</vt:lpstr>
      <vt:lpstr>Named Entity Recognition (NER)</vt:lpstr>
      <vt:lpstr>Information Extraction and Named Entity Recognition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Steven</cp:lastModifiedBy>
  <cp:revision>236</cp:revision>
  <cp:lastPrinted>2012-03-06T20:53:56Z</cp:lastPrinted>
  <dcterms:created xsi:type="dcterms:W3CDTF">2010-04-19T15:31:24Z</dcterms:created>
  <dcterms:modified xsi:type="dcterms:W3CDTF">2012-03-14T19:25:49Z</dcterms:modified>
</cp:coreProperties>
</file>