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476" r:id="rId2"/>
    <p:sldId id="591" r:id="rId3"/>
    <p:sldId id="478" r:id="rId4"/>
    <p:sldId id="553" r:id="rId5"/>
    <p:sldId id="570" r:id="rId6"/>
    <p:sldId id="578" r:id="rId7"/>
    <p:sldId id="594" r:id="rId8"/>
    <p:sldId id="595" r:id="rId9"/>
    <p:sldId id="581" r:id="rId10"/>
    <p:sldId id="597" r:id="rId11"/>
    <p:sldId id="596" r:id="rId12"/>
    <p:sldId id="555" r:id="rId13"/>
    <p:sldId id="552" r:id="rId1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9359"/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>
        <p:scale>
          <a:sx n="100" d="100"/>
          <a:sy n="100" d="100"/>
        </p:scale>
        <p:origin x="-2040" y="-10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C1209-841C-3749-9319-3415309BA974}" type="slidenum">
              <a:rPr lang="de-DE"/>
              <a:pPr/>
              <a:t>7</a:t>
            </a:fld>
            <a:endParaRPr lang="de-DE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4365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databases </a:t>
            </a:r>
            <a:br>
              <a:rPr lang="en-US" dirty="0" smtClean="0"/>
            </a:br>
            <a:r>
              <a:rPr lang="en-US" dirty="0" smtClean="0"/>
              <a:t>that draw from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839200" cy="3333750"/>
          </a:xfrm>
        </p:spPr>
        <p:txBody>
          <a:bodyPr/>
          <a:lstStyle/>
          <a:p>
            <a:r>
              <a:rPr lang="en-US" dirty="0" smtClean="0"/>
              <a:t>Resource Description Framework (RDF) triples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ubject predicate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marL="457200" lvl="1" indent="0">
              <a:buNone/>
            </a:pPr>
            <a:r>
              <a:rPr lang="en-US" dirty="0" smtClean="0">
                <a:latin typeface="Courier"/>
                <a:cs typeface="Courier"/>
              </a:rPr>
              <a:t>Golden Gate Park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location </a:t>
            </a:r>
            <a:r>
              <a:rPr lang="en-US" dirty="0" smtClean="0">
                <a:latin typeface="Courier"/>
                <a:cs typeface="Courier"/>
              </a:rPr>
              <a:t>San Francisco</a:t>
            </a:r>
          </a:p>
          <a:p>
            <a:pPr marL="457200" lvl="1" indent="0">
              <a:buNone/>
            </a:pPr>
            <a:r>
              <a:rPr lang="en-US" dirty="0" err="1">
                <a:latin typeface="Calibri"/>
                <a:cs typeface="Calibri"/>
              </a:rPr>
              <a:t>dbpedia:Golden_Gate_Park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dbpedia</a:t>
            </a:r>
            <a:r>
              <a:rPr lang="en-US" dirty="0" err="1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lang="en-US" dirty="0" err="1" smtClean="0">
                <a:solidFill>
                  <a:srgbClr val="0000FF"/>
                </a:solidFill>
                <a:latin typeface="Calibri"/>
                <a:cs typeface="Calibri"/>
              </a:rPr>
              <a:t>owl:location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   </a:t>
            </a:r>
            <a:r>
              <a:rPr lang="en-US" dirty="0" err="1" smtClean="0">
                <a:latin typeface="Calibri"/>
                <a:cs typeface="Calibri"/>
              </a:rPr>
              <a:t>dbpedia:San_Francisco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err="1" smtClean="0"/>
              <a:t>DBPedia</a:t>
            </a:r>
            <a:r>
              <a:rPr lang="en-US" dirty="0" smtClean="0"/>
              <a:t>: 1 billion RDF triples, 385 from English Wikipedia</a:t>
            </a:r>
          </a:p>
          <a:p>
            <a:r>
              <a:rPr lang="en-US" dirty="0" smtClean="0"/>
              <a:t>Frequent Freebase relations: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nationality,                                location</a:t>
            </a:r>
            <a:r>
              <a:rPr lang="en-US" sz="1800" dirty="0"/>
              <a:t>/location/contains	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 smtClean="0"/>
              <a:t>people</a:t>
            </a:r>
            <a:r>
              <a:rPr lang="en-US" sz="1800" dirty="0"/>
              <a:t>/person/</a:t>
            </a:r>
            <a:r>
              <a:rPr lang="en-US" sz="1800" dirty="0" smtClean="0"/>
              <a:t>profession,                                 people</a:t>
            </a:r>
            <a:r>
              <a:rPr lang="en-US" sz="1800" dirty="0"/>
              <a:t>/person/place-of-birth	</a:t>
            </a:r>
            <a:endParaRPr lang="en-US" sz="1800" dirty="0" smtClean="0"/>
          </a:p>
          <a:p>
            <a:pPr marL="800100" lvl="2" indent="0">
              <a:lnSpc>
                <a:spcPct val="80000"/>
              </a:lnSpc>
              <a:buNone/>
            </a:pPr>
            <a:r>
              <a:rPr lang="en-US" sz="1800" dirty="0"/>
              <a:t>b</a:t>
            </a:r>
            <a:r>
              <a:rPr lang="en-US" sz="1800" dirty="0" smtClean="0"/>
              <a:t>iology</a:t>
            </a:r>
            <a:r>
              <a:rPr lang="en-US" sz="1800" dirty="0"/>
              <a:t>/</a:t>
            </a:r>
            <a:r>
              <a:rPr lang="en-US" sz="1800" dirty="0" err="1" smtClean="0"/>
              <a:t>organism_higher_classification</a:t>
            </a:r>
            <a:r>
              <a:rPr lang="en-US" sz="1800" dirty="0" smtClean="0"/>
              <a:t>           film</a:t>
            </a:r>
            <a:r>
              <a:rPr lang="en-US" sz="1800" dirty="0"/>
              <a:t>/film/</a:t>
            </a:r>
            <a:r>
              <a:rPr lang="en-US" sz="1800" dirty="0" smtClean="0"/>
              <a:t>genre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51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67600" cy="590550"/>
          </a:xfrm>
        </p:spPr>
        <p:txBody>
          <a:bodyPr/>
          <a:lstStyle/>
          <a:p>
            <a:r>
              <a:rPr lang="en-US" dirty="0" smtClean="0"/>
              <a:t>Ontological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IS-A (</a:t>
            </a:r>
            <a:r>
              <a:rPr lang="en-US" sz="2800" dirty="0" err="1" smtClean="0">
                <a:solidFill>
                  <a:srgbClr val="0000FF"/>
                </a:solidFill>
              </a:rPr>
              <a:t>hypernym</a:t>
            </a:r>
            <a:r>
              <a:rPr lang="en-US" sz="2800" dirty="0" smtClean="0">
                <a:solidFill>
                  <a:srgbClr val="0000FF"/>
                </a:solidFill>
              </a:rPr>
              <a:t>): </a:t>
            </a:r>
            <a:r>
              <a:rPr lang="en-US" sz="2800" dirty="0" err="1" smtClean="0">
                <a:solidFill>
                  <a:srgbClr val="0000FF"/>
                </a:solidFill>
              </a:rPr>
              <a:t>subsumption</a:t>
            </a:r>
            <a:r>
              <a:rPr lang="en-US" sz="2800" dirty="0" smtClean="0">
                <a:solidFill>
                  <a:srgbClr val="0000FF"/>
                </a:solidFill>
              </a:rPr>
              <a:t> between classes</a:t>
            </a:r>
          </a:p>
          <a:p>
            <a:pPr lvl="1"/>
            <a:r>
              <a:rPr lang="en-US" sz="2800" dirty="0" smtClean="0">
                <a:latin typeface="Courier"/>
                <a:cs typeface="Courier"/>
              </a:rPr>
              <a:t>Giraffe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ruminant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ungulate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ourier"/>
                <a:cs typeface="Courier"/>
              </a:rPr>
              <a:t>mammal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vertebrate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IS-A </a:t>
            </a:r>
            <a:r>
              <a:rPr lang="en-US" sz="2800" dirty="0" smtClean="0">
                <a:latin typeface="Courier"/>
                <a:cs typeface="Courier"/>
              </a:rPr>
              <a:t>animal</a:t>
            </a:r>
            <a:r>
              <a:rPr lang="en-US" sz="2800" dirty="0" smtClean="0"/>
              <a:t>… </a:t>
            </a:r>
          </a:p>
          <a:p>
            <a:pPr lvl="2"/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Instance-of: relation between individual and class</a:t>
            </a:r>
          </a:p>
          <a:p>
            <a:pPr lvl="1"/>
            <a:r>
              <a:rPr lang="en-US" sz="2800" dirty="0">
                <a:latin typeface="Courier"/>
                <a:cs typeface="Courier"/>
              </a:rPr>
              <a:t>San Francisco </a:t>
            </a:r>
            <a:r>
              <a:rPr lang="en-US" sz="2800" dirty="0">
                <a:solidFill>
                  <a:srgbClr val="0000FF"/>
                </a:solidFill>
              </a:rPr>
              <a:t>instance-of    </a:t>
            </a:r>
            <a:r>
              <a:rPr lang="en-US" sz="2800" dirty="0">
                <a:latin typeface="Courier"/>
                <a:cs typeface="Courier"/>
              </a:rPr>
              <a:t>city</a:t>
            </a:r>
          </a:p>
          <a:p>
            <a:pPr marL="114300" indent="0">
              <a:buNone/>
            </a:pP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59000" y="907018"/>
            <a:ext cx="388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Examples from the </a:t>
            </a:r>
            <a:r>
              <a:rPr lang="en-US" sz="1800" dirty="0" err="1" smtClean="0">
                <a:latin typeface="+mn-lt"/>
              </a:rPr>
              <a:t>WordNet</a:t>
            </a:r>
            <a:r>
              <a:rPr lang="en-US" sz="1800" dirty="0" smtClean="0">
                <a:latin typeface="+mn-lt"/>
              </a:rPr>
              <a:t> Thesaurus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336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543800" cy="857250"/>
          </a:xfrm>
        </p:spPr>
        <p:txBody>
          <a:bodyPr/>
          <a:lstStyle/>
          <a:p>
            <a:r>
              <a:rPr lang="en-US" sz="3600" dirty="0" smtClean="0"/>
              <a:t>How to build relation extractors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>
                <a:latin typeface="Calibri"/>
                <a:cs typeface="Calibri"/>
              </a:rPr>
              <a:t>Hand</a:t>
            </a:r>
            <a:r>
              <a:rPr lang="en-US" sz="3600" dirty="0" smtClean="0">
                <a:latin typeface="Calibri"/>
                <a:cs typeface="Calibri"/>
              </a:rPr>
              <a:t>-written patterns</a:t>
            </a:r>
            <a:endParaRPr lang="en-US" sz="3600" dirty="0">
              <a:latin typeface="Calibri"/>
              <a:cs typeface="Calibri"/>
            </a:endParaRPr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Supervised machine learning</a:t>
            </a:r>
            <a:endParaRPr lang="en-US" sz="3600" dirty="0"/>
          </a:p>
          <a:p>
            <a:pPr marL="742950" indent="-742950">
              <a:lnSpc>
                <a:spcPct val="90000"/>
              </a:lnSpc>
              <a:buFont typeface="+mj-lt"/>
              <a:buAutoNum type="arabicPeriod"/>
            </a:pPr>
            <a:r>
              <a:rPr lang="en-US" sz="3600" dirty="0" smtClean="0"/>
              <a:t>Semi-supervised and unsupervised </a:t>
            </a:r>
            <a:endParaRPr lang="en-US" sz="3600" dirty="0"/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/>
              <a:t>Bootstrapping (using seeds)</a:t>
            </a:r>
            <a:endParaRPr lang="en-US" sz="3200" dirty="0">
              <a:cs typeface="Calibri"/>
            </a:endParaRPr>
          </a:p>
          <a:p>
            <a:pPr marL="1085850" lvl="1" indent="-742950">
              <a:lnSpc>
                <a:spcPct val="90000"/>
              </a:lnSpc>
            </a:pPr>
            <a:r>
              <a:rPr lang="en-US" sz="3200" dirty="0" smtClean="0">
                <a:latin typeface="Calibri"/>
                <a:cs typeface="Calibri"/>
              </a:rPr>
              <a:t>Distant supervision</a:t>
            </a:r>
          </a:p>
          <a:p>
            <a:pPr marL="1085850" lvl="1" indent="-742950">
              <a:lnSpc>
                <a:spcPct val="90000"/>
              </a:lnSpc>
            </a:pPr>
            <a:r>
              <a:rPr lang="en-US" sz="3200" dirty="0">
                <a:cs typeface="Calibri"/>
              </a:rPr>
              <a:t>Unsupervised </a:t>
            </a:r>
            <a:r>
              <a:rPr lang="en-US" sz="3200" dirty="0" smtClean="0">
                <a:cs typeface="Calibri"/>
              </a:rPr>
              <a:t>learning from the web</a:t>
            </a:r>
            <a:endParaRPr lang="en-US" sz="3200" dirty="0">
              <a:cs typeface="Calibri"/>
            </a:endParaRP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21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Relation Extraction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relation extraction?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7533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relations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790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dirty="0" smtClean="0">
                <a:ea typeface="ＭＳ Ｐゴシック" charset="0"/>
              </a:rPr>
              <a:t>Company report: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sz="2000" dirty="0" smtClean="0">
                <a:ea typeface="ＭＳ Ｐゴシック" charset="0"/>
              </a:rPr>
              <a:t>“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International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Business Machines Corporation (IBM or the company) was incorporated in the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State of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New York on June 16, 1911, as the Computing-Tabulating-Recording Co. (C-T-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R)…”</a:t>
            </a:r>
          </a:p>
          <a:p>
            <a:r>
              <a:rPr lang="en-US" dirty="0" smtClean="0">
                <a:ea typeface="ＭＳ Ｐゴシック" charset="0"/>
              </a:rPr>
              <a:t>Extracted Complex Relation:</a:t>
            </a:r>
          </a:p>
          <a:p>
            <a:pPr marL="1485900" lvl="4" indent="0">
              <a:lnSpc>
                <a:spcPct val="70000"/>
              </a:lnSpc>
              <a:buNone/>
            </a:pPr>
            <a:r>
              <a:rPr lang="en-US" sz="2000" dirty="0" smtClean="0">
                <a:solidFill>
                  <a:srgbClr val="0000FF"/>
                </a:solidFill>
                <a:ea typeface="ＭＳ Ｐゴシック" charset="0"/>
              </a:rPr>
              <a:t>Company-Founding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Company 	IBM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Location  	New York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Date 		June 16, 1911</a:t>
            </a:r>
          </a:p>
          <a:p>
            <a:pPr marL="1943100" lvl="5" indent="0">
              <a:lnSpc>
                <a:spcPct val="70000"/>
              </a:lnSpc>
              <a:buNone/>
            </a:pPr>
            <a:r>
              <a:rPr lang="en-US" sz="1800" dirty="0" smtClean="0">
                <a:solidFill>
                  <a:srgbClr val="0000FF"/>
                </a:solidFill>
                <a:ea typeface="ＭＳ Ｐゴシック" charset="0"/>
              </a:rPr>
              <a:t>  Original-Name  	Computing-Tabulating-Recording Co.</a:t>
            </a:r>
            <a:endParaRPr lang="en-US" sz="1800" dirty="0">
              <a:solidFill>
                <a:srgbClr val="0000FF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</a:rPr>
              <a:t>But we will focus on the simpler task of extracting relation </a:t>
            </a:r>
            <a:r>
              <a:rPr lang="en-US" b="1" dirty="0" smtClean="0">
                <a:ea typeface="ＭＳ Ｐゴシック" charset="0"/>
              </a:rPr>
              <a:t>triples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Founding-year(IBM,1911)</a:t>
            </a:r>
          </a:p>
          <a:p>
            <a:pPr marL="1485900" lvl="4" indent="0">
              <a:lnSpc>
                <a:spcPct val="90000"/>
              </a:lnSpc>
              <a:buNone/>
            </a:pP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Founding-location(</a:t>
            </a:r>
            <a:r>
              <a:rPr lang="en-US" sz="2000" dirty="0" err="1" smtClean="0">
                <a:solidFill>
                  <a:srgbClr val="3366FF"/>
                </a:solidFill>
                <a:ea typeface="ＭＳ Ｐゴシック" charset="0"/>
              </a:rPr>
              <a:t>IBM,New</a:t>
            </a:r>
            <a:r>
              <a:rPr lang="en-US" sz="2000" dirty="0" smtClean="0">
                <a:solidFill>
                  <a:srgbClr val="3366FF"/>
                </a:solidFill>
                <a:ea typeface="ＭＳ Ｐゴシック" charset="0"/>
              </a:rPr>
              <a:t> York)</a:t>
            </a:r>
          </a:p>
        </p:txBody>
      </p:sp>
    </p:spTree>
    <p:extLst>
      <p:ext uri="{BB962C8B-B14F-4D97-AF65-F5344CB8AC3E}">
        <p14:creationId xmlns:p14="http://schemas.microsoft.com/office/powerpoint/2010/main" val="325470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0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00" y="1276350"/>
            <a:ext cx="4020082" cy="2590800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5" name="Rectangle 5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924800" cy="685800"/>
          </a:xfrm>
          <a:ln/>
        </p:spPr>
        <p:txBody>
          <a:bodyPr rIns="132080"/>
          <a:lstStyle/>
          <a:p>
            <a:r>
              <a:rPr lang="en-US" dirty="0"/>
              <a:t>Extracting </a:t>
            </a:r>
            <a:r>
              <a:rPr lang="en-US" dirty="0" smtClean="0"/>
              <a:t>Relation Triples from Text</a:t>
            </a:r>
            <a:endParaRPr lang="en-US" dirty="0"/>
          </a:p>
        </p:txBody>
      </p:sp>
      <p:sp>
        <p:nvSpPr>
          <p:cNvPr id="256008" name="Rectangle 8"/>
          <p:cNvSpPr>
            <a:spLocks/>
          </p:cNvSpPr>
          <p:nvPr/>
        </p:nvSpPr>
        <p:spPr bwMode="auto">
          <a:xfrm>
            <a:off x="5054600" y="1514475"/>
            <a:ext cx="3733800" cy="1066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algn="ctr"/>
            <a:endParaRPr lang="en-US" dirty="0">
              <a:solidFill>
                <a:schemeClr val="tx1"/>
              </a:solidFill>
              <a:ea typeface="Arial" charset="0"/>
              <a:cs typeface="Arial" charset="0"/>
            </a:endParaRPr>
          </a:p>
        </p:txBody>
      </p:sp>
      <p:sp>
        <p:nvSpPr>
          <p:cNvPr id="256009" name="AutoShape 9"/>
          <p:cNvSpPr>
            <a:spLocks/>
          </p:cNvSpPr>
          <p:nvPr/>
        </p:nvSpPr>
        <p:spPr bwMode="auto">
          <a:xfrm rot="5407130">
            <a:off x="6820531" y="3143327"/>
            <a:ext cx="304324" cy="228444"/>
          </a:xfrm>
          <a:prstGeom prst="rightArrow">
            <a:avLst>
              <a:gd name="adj1" fmla="val 20000"/>
              <a:gd name="adj2" fmla="val 96003"/>
            </a:avLst>
          </a:prstGeom>
          <a:solidFill>
            <a:srgbClr val="000000"/>
          </a:solidFill>
          <a:ln w="254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648200" y="89535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solidFill>
                  <a:srgbClr val="0000FF"/>
                </a:solidFill>
                <a:latin typeface="+mn-lt"/>
              </a:rPr>
              <a:t>Leland Stanford Junior University, commonly referred to as Stanford University or Stanford</a:t>
            </a:r>
            <a:r>
              <a:rPr lang="en-US" sz="2000" dirty="0">
                <a:latin typeface="+mn-lt"/>
              </a:rPr>
              <a:t>, is an American private </a:t>
            </a:r>
            <a:r>
              <a:rPr lang="en-US" sz="2000" dirty="0">
                <a:solidFill>
                  <a:srgbClr val="660066"/>
                </a:solidFill>
                <a:latin typeface="+mn-lt"/>
              </a:rPr>
              <a:t>research university 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located in Stanford, California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near Palo Alto, </a:t>
            </a:r>
            <a:r>
              <a:rPr lang="en-US" sz="2000" dirty="0" smtClean="0">
                <a:solidFill>
                  <a:srgbClr val="FF0000"/>
                </a:solidFill>
                <a:latin typeface="+mn-lt"/>
              </a:rPr>
              <a:t>California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…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Leland </a:t>
            </a:r>
            <a:r>
              <a:rPr lang="en-US" sz="2000" dirty="0" smtClean="0">
                <a:solidFill>
                  <a:srgbClr val="FF6600"/>
                </a:solidFill>
                <a:latin typeface="+mn-lt"/>
              </a:rPr>
              <a:t>Stanford…founded </a:t>
            </a:r>
            <a:r>
              <a:rPr lang="en-US" sz="2000" dirty="0">
                <a:solidFill>
                  <a:srgbClr val="FF6600"/>
                </a:solidFill>
                <a:latin typeface="+mn-lt"/>
              </a:rPr>
              <a:t>the university in 1891</a:t>
            </a:r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895350"/>
            <a:ext cx="6159500" cy="3969579"/>
          </a:xfrm>
          <a:prstGeom prst="rect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/>
            <a:tailEnd/>
          </a:ln>
        </p:spPr>
      </p:pic>
      <p:sp>
        <p:nvSpPr>
          <p:cNvPr id="256006" name="Rectangle 6"/>
          <p:cNvSpPr>
            <a:spLocks/>
          </p:cNvSpPr>
          <p:nvPr/>
        </p:nvSpPr>
        <p:spPr bwMode="auto">
          <a:xfrm>
            <a:off x="4495800" y="3486150"/>
            <a:ext cx="4572000" cy="1504950"/>
          </a:xfrm>
          <a:prstGeom prst="rect">
            <a:avLst/>
          </a:prstGeom>
          <a:noFill/>
          <a:ln w="12700" cap="flat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/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00FF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a typeface="Arial" charset="0"/>
                <a:cs typeface="Arial" charset="0"/>
              </a:rPr>
              <a:t>EQ </a:t>
            </a:r>
            <a:r>
              <a:rPr lang="en-US" sz="160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Leland Stanford Junior University</a:t>
            </a:r>
            <a:endParaRPr lang="en-US" sz="1600" dirty="0">
              <a:solidFill>
                <a:srgbClr val="0000FF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008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LOC-IN California</a:t>
            </a:r>
          </a:p>
          <a:p>
            <a:pPr marL="39688"/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660066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IS</a:t>
            </a:r>
            <a:r>
              <a:rPr lang="en-US" sz="1600" dirty="0">
                <a:solidFill>
                  <a:srgbClr val="660066"/>
                </a:solidFill>
                <a:ea typeface="Arial" charset="0"/>
                <a:cs typeface="Arial" charset="0"/>
              </a:rPr>
              <a:t>-A </a:t>
            </a:r>
            <a:r>
              <a:rPr lang="en-US" sz="1600" dirty="0" smtClean="0">
                <a:solidFill>
                  <a:srgbClr val="660066"/>
                </a:solidFill>
                <a:ea typeface="Arial" charset="0"/>
                <a:cs typeface="Arial" charset="0"/>
              </a:rPr>
              <a:t>research university</a:t>
            </a:r>
            <a:endParaRPr lang="en-US" sz="1600" dirty="0">
              <a:solidFill>
                <a:srgbClr val="660066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00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ea typeface="Arial" charset="0"/>
                <a:cs typeface="Arial" charset="0"/>
              </a:rPr>
              <a:t>LOC-NEAR Palo Alto</a:t>
            </a:r>
            <a:endParaRPr lang="en-US" sz="1600" dirty="0">
              <a:solidFill>
                <a:srgbClr val="FF0000"/>
              </a:solidFill>
              <a:ea typeface="Arial" charset="0"/>
              <a:cs typeface="Arial" charset="0"/>
            </a:endParaRP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</a:t>
            </a:r>
            <a:r>
              <a:rPr lang="en-US" sz="1600" i="1" dirty="0" smtClean="0">
                <a:solidFill>
                  <a:srgbClr val="FF6600"/>
                </a:solidFill>
                <a:ea typeface="Arial" charset="0"/>
                <a:cs typeface="Arial" charset="0"/>
              </a:rPr>
              <a:t>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FOUNDED</a:t>
            </a:r>
            <a:r>
              <a:rPr lang="en-US" sz="1600" dirty="0">
                <a:solidFill>
                  <a:srgbClr val="FF6600"/>
                </a:solidFill>
                <a:ea typeface="Arial" charset="0"/>
                <a:cs typeface="Arial" charset="0"/>
              </a:rPr>
              <a:t>-IN </a:t>
            </a:r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1891</a:t>
            </a:r>
          </a:p>
          <a:p>
            <a:pPr marL="39688"/>
            <a:r>
              <a:rPr lang="en-US" sz="1600" dirty="0" smtClean="0">
                <a:solidFill>
                  <a:srgbClr val="FF6600"/>
                </a:solidFill>
                <a:ea typeface="Arial" charset="0"/>
                <a:cs typeface="Arial" charset="0"/>
              </a:rPr>
              <a:t>Stanford FOUNDER Leland Stanford</a:t>
            </a:r>
            <a:endParaRPr lang="en-US" sz="1600" dirty="0">
              <a:solidFill>
                <a:srgbClr val="FF6600"/>
              </a:solidFill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768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9" grpId="0" animBg="1"/>
      <p:bldP spid="2" grpId="0"/>
      <p:bldP spid="2560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Relation Extraction?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763000" cy="3333750"/>
          </a:xfrm>
        </p:spPr>
        <p:txBody>
          <a:bodyPr/>
          <a:lstStyle/>
          <a:p>
            <a:r>
              <a:rPr lang="en-US" dirty="0" smtClean="0"/>
              <a:t>Create new structured knowledge bases, useful for any app</a:t>
            </a:r>
          </a:p>
          <a:p>
            <a:r>
              <a:rPr lang="en-US" dirty="0" smtClean="0"/>
              <a:t>Augment current knowledge bases</a:t>
            </a:r>
          </a:p>
          <a:p>
            <a:pPr lvl="1"/>
            <a:r>
              <a:rPr lang="en-US" dirty="0" smtClean="0"/>
              <a:t>Adding words to </a:t>
            </a:r>
            <a:r>
              <a:rPr lang="en-US" dirty="0" err="1" smtClean="0"/>
              <a:t>WordNet</a:t>
            </a:r>
            <a:r>
              <a:rPr lang="en-US" dirty="0" smtClean="0"/>
              <a:t> thesaurus, facts to </a:t>
            </a:r>
            <a:r>
              <a:rPr lang="en-US" dirty="0" err="1" smtClean="0"/>
              <a:t>FreeBase</a:t>
            </a:r>
            <a:r>
              <a:rPr lang="en-US" dirty="0" smtClean="0"/>
              <a:t> or </a:t>
            </a:r>
            <a:r>
              <a:rPr lang="en-US" dirty="0" err="1" smtClean="0"/>
              <a:t>DBPedia</a:t>
            </a:r>
            <a:endParaRPr lang="en-US" dirty="0" smtClean="0"/>
          </a:p>
          <a:p>
            <a:r>
              <a:rPr lang="en-US" dirty="0" smtClean="0"/>
              <a:t>Support question answering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The granddaughter of which actor </a:t>
            </a:r>
            <a:r>
              <a:rPr lang="en-US" dirty="0">
                <a:solidFill>
                  <a:srgbClr val="0000FF"/>
                </a:solidFill>
              </a:rPr>
              <a:t>starred </a:t>
            </a:r>
            <a:r>
              <a:rPr lang="en-US" dirty="0" smtClean="0">
                <a:solidFill>
                  <a:srgbClr val="0000FF"/>
                </a:solidFill>
              </a:rPr>
              <a:t>in the movie “E.T.”?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(acted-in ?x “E.T.”</a:t>
            </a:r>
            <a:r>
              <a:rPr lang="en-US" sz="1800" dirty="0" smtClean="0">
                <a:latin typeface="Courier"/>
                <a:cs typeface="Courier"/>
              </a:rPr>
              <a:t>)(is-a ?y actor)(</a:t>
            </a:r>
            <a:r>
              <a:rPr lang="en-US" sz="1800" dirty="0">
                <a:latin typeface="Courier"/>
                <a:cs typeface="Courier"/>
              </a:rPr>
              <a:t>granddaughter-of ?x ?y</a:t>
            </a:r>
            <a:r>
              <a:rPr lang="en-US" sz="1800" dirty="0" smtClean="0">
                <a:latin typeface="Courier"/>
                <a:cs typeface="Courier"/>
              </a:rPr>
              <a:t>)</a:t>
            </a:r>
          </a:p>
          <a:p>
            <a:r>
              <a:rPr lang="en-US" dirty="0" smtClean="0"/>
              <a:t>But which relations should we extract?</a:t>
            </a:r>
            <a:endParaRPr lang="en-US" dirty="0"/>
          </a:p>
          <a:p>
            <a:pPr marL="457200" lvl="1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1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533400"/>
          </a:xfrm>
        </p:spPr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51523"/>
            <a:ext cx="8343900" cy="3662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666750"/>
            <a:ext cx="574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17 relations from 2008 </a:t>
            </a:r>
            <a:r>
              <a:rPr lang="en-US" sz="1800" dirty="0"/>
              <a:t>“Relation Extraction Task</a:t>
            </a:r>
            <a:r>
              <a:rPr lang="en-US" sz="1800" dirty="0" smtClean="0"/>
              <a:t>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8993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Content Extraction (ACE)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Physical-Located            </a:t>
            </a:r>
            <a:r>
              <a:rPr lang="en-US" dirty="0" smtClean="0">
                <a:solidFill>
                  <a:srgbClr val="008000"/>
                </a:solidFill>
              </a:rPr>
              <a:t>PER-GPE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He</a:t>
            </a:r>
            <a:r>
              <a:rPr lang="en-US" dirty="0" smtClean="0">
                <a:latin typeface="Courier"/>
                <a:cs typeface="Courier"/>
              </a:rPr>
              <a:t> was in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Tennessee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Part-Whole-Subsidiary  </a:t>
            </a:r>
            <a:r>
              <a:rPr lang="en-US" dirty="0" smtClean="0">
                <a:solidFill>
                  <a:srgbClr val="008000"/>
                </a:solidFill>
              </a:rPr>
              <a:t>ORG-ORG</a:t>
            </a:r>
          </a:p>
          <a:p>
            <a:pPr marL="457200" lvl="1" indent="0">
              <a:buNone/>
            </a:pPr>
            <a:r>
              <a:rPr lang="en-US" dirty="0">
                <a:cs typeface="Courier"/>
              </a:rPr>
              <a:t> </a:t>
            </a:r>
            <a:r>
              <a:rPr lang="en-US" dirty="0" smtClean="0">
                <a:cs typeface="Courier"/>
              </a:rPr>
              <a:t>	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XYZ</a:t>
            </a:r>
            <a:r>
              <a:rPr lang="en-US" dirty="0" smtClean="0">
                <a:latin typeface="Courier"/>
                <a:cs typeface="Courier"/>
              </a:rPr>
              <a:t>, the parent company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ABC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Person-Social-Family     </a:t>
            </a:r>
            <a:r>
              <a:rPr lang="en-US" dirty="0" smtClean="0">
                <a:solidFill>
                  <a:srgbClr val="008000"/>
                </a:solidFill>
              </a:rPr>
              <a:t>PER-PER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John’s</a:t>
            </a:r>
            <a:r>
              <a:rPr lang="en-US" dirty="0" smtClean="0">
                <a:latin typeface="Courier"/>
                <a:cs typeface="Courier"/>
              </a:rPr>
              <a:t> wife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Yoko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Org-AFF-Founder           </a:t>
            </a:r>
            <a:r>
              <a:rPr lang="en-US" dirty="0" smtClean="0">
                <a:solidFill>
                  <a:srgbClr val="008000"/>
                </a:solidFill>
              </a:rPr>
              <a:t>PER-ORG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	Steve Jobs</a:t>
            </a:r>
            <a:r>
              <a:rPr lang="en-US" dirty="0" smtClean="0">
                <a:latin typeface="Courier"/>
                <a:cs typeface="Courier"/>
              </a:rPr>
              <a:t>, co-founder of </a:t>
            </a:r>
            <a:r>
              <a:rPr lang="en-US" dirty="0" smtClean="0">
                <a:solidFill>
                  <a:srgbClr val="0000FF"/>
                </a:solidFill>
                <a:latin typeface="Courier"/>
                <a:cs typeface="Courier"/>
              </a:rPr>
              <a:t>Apple</a:t>
            </a:r>
            <a:r>
              <a:rPr lang="en-US" dirty="0" smtClean="0">
                <a:latin typeface="Courier"/>
                <a:cs typeface="Courier"/>
              </a:rPr>
              <a:t>…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7A63A-31A1-2C4C-95AA-A445DBCAB1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33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696200" cy="742950"/>
          </a:xfrm>
        </p:spPr>
        <p:txBody>
          <a:bodyPr/>
          <a:lstStyle/>
          <a:p>
            <a:r>
              <a:rPr lang="en-US" dirty="0" smtClean="0"/>
              <a:t>UMLS: Unified </a:t>
            </a:r>
            <a:r>
              <a:rPr lang="en-US" dirty="0"/>
              <a:t>Medical Language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50825" y="1323975"/>
            <a:ext cx="8713788" cy="638175"/>
          </a:xfrm>
        </p:spPr>
        <p:txBody>
          <a:bodyPr/>
          <a:lstStyle/>
          <a:p>
            <a:r>
              <a:rPr lang="en-US" sz="2600" dirty="0" smtClean="0"/>
              <a:t>134 entity types, 54 relations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04800" y="2190750"/>
            <a:ext cx="8763000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Injury			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disrupts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Physiological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Bodily Location	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location-of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Biologic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Anatomical Structure	      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part-of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Organism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Pharmacologic 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causes</a:t>
            </a:r>
            <a:r>
              <a:rPr lang="en-US" dirty="0" smtClean="0">
                <a:latin typeface="Calibri"/>
                <a:cs typeface="Calibri"/>
              </a:rPr>
              <a:t>		Pathological Function</a:t>
            </a:r>
            <a:endParaRPr lang="en-US" dirty="0">
              <a:latin typeface="Calibri"/>
              <a:cs typeface="Calibri"/>
            </a:endParaRPr>
          </a:p>
          <a:p>
            <a:r>
              <a:rPr lang="en-US" dirty="0" smtClean="0">
                <a:latin typeface="Calibri"/>
                <a:cs typeface="Calibri"/>
              </a:rPr>
              <a:t>Pharmacologic </a:t>
            </a:r>
            <a:r>
              <a:rPr lang="en-US" dirty="0">
                <a:latin typeface="Calibri"/>
                <a:cs typeface="Calibri"/>
              </a:rPr>
              <a:t>Substance    </a:t>
            </a:r>
            <a:r>
              <a:rPr lang="en-US" dirty="0" smtClean="0">
                <a:solidFill>
                  <a:srgbClr val="0000FF"/>
                </a:solidFill>
                <a:latin typeface="Calibri"/>
                <a:cs typeface="Calibri"/>
              </a:rPr>
              <a:t>treats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	</a:t>
            </a:r>
            <a:r>
              <a:rPr lang="en-US" dirty="0" smtClean="0">
                <a:latin typeface="Calibri"/>
                <a:cs typeface="Calibri"/>
              </a:rPr>
              <a:t>	Pathologic </a:t>
            </a:r>
            <a:r>
              <a:rPr lang="en-US" dirty="0">
                <a:latin typeface="Calibri"/>
                <a:cs typeface="Calibri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7149457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UMLS relations from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3333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Doppler echocardiography can be used to diagnose left anterior </a:t>
            </a:r>
            <a:r>
              <a:rPr lang="en-US" dirty="0" smtClean="0">
                <a:latin typeface="Courier"/>
                <a:cs typeface="Courier"/>
              </a:rPr>
              <a:t>descending </a:t>
            </a:r>
            <a:r>
              <a:rPr lang="en-US" dirty="0">
                <a:latin typeface="Courier"/>
                <a:cs typeface="Courier"/>
              </a:rPr>
              <a:t>artery stenosis in patients with type 2 </a:t>
            </a:r>
            <a:r>
              <a:rPr lang="en-US" dirty="0" smtClean="0">
                <a:latin typeface="Courier"/>
                <a:cs typeface="Courier"/>
              </a:rPr>
              <a:t>diabetes</a:t>
            </a:r>
          </a:p>
          <a:p>
            <a:pPr marL="0" indent="0">
              <a:buNone/>
            </a:pP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				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Echocardiography, Doppler </a:t>
            </a:r>
            <a:r>
              <a:rPr lang="en-US" dirty="0">
                <a:solidFill>
                  <a:srgbClr val="0000FF"/>
                </a:solidFill>
              </a:rPr>
              <a:t>DIAGNOSES</a:t>
            </a:r>
            <a:r>
              <a:rPr lang="en-US" dirty="0"/>
              <a:t> </a:t>
            </a:r>
            <a:r>
              <a:rPr lang="en-US" dirty="0">
                <a:solidFill>
                  <a:srgbClr val="008000"/>
                </a:solidFill>
              </a:rPr>
              <a:t>Acquired stenosis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3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33350"/>
            <a:ext cx="7467600" cy="609600"/>
          </a:xfrm>
        </p:spPr>
        <p:txBody>
          <a:bodyPr/>
          <a:lstStyle/>
          <a:p>
            <a:r>
              <a:rPr lang="en-US" dirty="0" smtClean="0"/>
              <a:t>Databases of Wikipedia</a:t>
            </a:r>
            <a:r>
              <a:rPr lang="en-US" dirty="0"/>
              <a:t> </a:t>
            </a: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stanfordwiki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00150"/>
            <a:ext cx="4267200" cy="3833418"/>
          </a:xfrm>
          <a:prstGeom prst="rect">
            <a:avLst/>
          </a:prstGeom>
        </p:spPr>
      </p:pic>
      <p:pic>
        <p:nvPicPr>
          <p:cNvPr id="7" name="Picture 6" descr="info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87264"/>
            <a:ext cx="6303992" cy="394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0774" y="1047750"/>
            <a:ext cx="4260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Relations extracted from </a:t>
            </a:r>
            <a:r>
              <a:rPr lang="en-US" sz="1800" dirty="0" err="1" smtClean="0">
                <a:latin typeface="+mn-lt"/>
              </a:rPr>
              <a:t>Infobox</a:t>
            </a:r>
            <a:endParaRPr lang="en-US" sz="1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Stanford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state </a:t>
            </a:r>
            <a:r>
              <a:rPr lang="en-US" sz="1800" dirty="0" smtClean="0">
                <a:latin typeface="+mn-lt"/>
              </a:rPr>
              <a:t>California</a:t>
            </a:r>
          </a:p>
          <a:p>
            <a:r>
              <a:rPr lang="en-US" sz="1800" dirty="0" smtClean="0">
                <a:latin typeface="+mn-lt"/>
              </a:rPr>
              <a:t>Stanford </a:t>
            </a:r>
            <a:r>
              <a:rPr lang="en-US" sz="1800" dirty="0" smtClean="0">
                <a:solidFill>
                  <a:srgbClr val="0000FF"/>
                </a:solidFill>
                <a:latin typeface="+mn-lt"/>
              </a:rPr>
              <a:t>motto</a:t>
            </a:r>
            <a:r>
              <a:rPr lang="en-US" sz="1800" dirty="0" smtClean="0">
                <a:latin typeface="+mn-lt"/>
              </a:rPr>
              <a:t> “Die </a:t>
            </a:r>
            <a:r>
              <a:rPr lang="en-US" sz="1800" dirty="0" err="1" smtClean="0">
                <a:latin typeface="+mn-lt"/>
              </a:rPr>
              <a:t>Luft</a:t>
            </a:r>
            <a:r>
              <a:rPr lang="en-US" sz="1800" dirty="0" smtClean="0">
                <a:latin typeface="+mn-lt"/>
              </a:rPr>
              <a:t> der </a:t>
            </a:r>
            <a:r>
              <a:rPr lang="en-US" sz="1800" dirty="0" err="1" smtClean="0">
                <a:latin typeface="+mn-lt"/>
              </a:rPr>
              <a:t>Freiheit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weht</a:t>
            </a:r>
            <a:r>
              <a:rPr lang="en-US" sz="1800" dirty="0" smtClean="0">
                <a:latin typeface="+mn-lt"/>
              </a:rPr>
              <a:t>”</a:t>
            </a:r>
          </a:p>
          <a:p>
            <a:r>
              <a:rPr lang="en-US" sz="1800" dirty="0" smtClean="0">
                <a:latin typeface="+mn-lt"/>
              </a:rPr>
              <a:t>…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276600" y="1733550"/>
            <a:ext cx="1295400" cy="3276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4600" y="895350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C0000"/>
                </a:solidFill>
                <a:latin typeface="+mn-lt"/>
              </a:rPr>
              <a:t>Wikipedia </a:t>
            </a:r>
            <a:r>
              <a:rPr lang="en-US" b="1" dirty="0" err="1" smtClean="0">
                <a:solidFill>
                  <a:srgbClr val="CC0000"/>
                </a:solidFill>
                <a:latin typeface="+mn-lt"/>
              </a:rPr>
              <a:t>Infobox</a:t>
            </a:r>
            <a:endParaRPr lang="en-US" b="1" dirty="0">
              <a:solidFill>
                <a:srgbClr val="CC0000"/>
              </a:solidFill>
              <a:latin typeface="+mn-lt"/>
            </a:endParaRPr>
          </a:p>
        </p:txBody>
      </p:sp>
      <p:pic>
        <p:nvPicPr>
          <p:cNvPr id="6" name="Content Placeholder 5" descr="stanford3.png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5" b="21955"/>
          <a:stretch>
            <a:fillRect/>
          </a:stretch>
        </p:blipFill>
        <p:spPr>
          <a:xfrm>
            <a:off x="2743200" y="1790700"/>
            <a:ext cx="2971800" cy="3333750"/>
          </a:xfrm>
        </p:spPr>
      </p:pic>
    </p:spTree>
    <p:extLst>
      <p:ext uri="{BB962C8B-B14F-4D97-AF65-F5344CB8AC3E}">
        <p14:creationId xmlns:p14="http://schemas.microsoft.com/office/powerpoint/2010/main" val="127607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10" grpId="0"/>
      <p:bldP spid="10" grpId="1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24594</TotalTime>
  <Words>462</Words>
  <Application>Microsoft Macintosh PowerPoint</Application>
  <PresentationFormat>On-screen Show (16:9)</PresentationFormat>
  <Paragraphs>96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NLP-jurafsky</vt:lpstr>
      <vt:lpstr>Relation Extraction</vt:lpstr>
      <vt:lpstr>Extracting relations from text</vt:lpstr>
      <vt:lpstr>Extracting Relation Triples from Text</vt:lpstr>
      <vt:lpstr>Why Relation Extraction?</vt:lpstr>
      <vt:lpstr>Automated Content Extraction (ACE)</vt:lpstr>
      <vt:lpstr>Automated Content Extraction (ACE)</vt:lpstr>
      <vt:lpstr>UMLS: Unified Medical Language System</vt:lpstr>
      <vt:lpstr>Extracting UMLS relations from a sentence</vt:lpstr>
      <vt:lpstr>Databases of Wikipedia Relations</vt:lpstr>
      <vt:lpstr>Relation databases  that draw from Wikipedia</vt:lpstr>
      <vt:lpstr>Ontological relations</vt:lpstr>
      <vt:lpstr>How to build relation extractors</vt:lpstr>
      <vt:lpstr>Relation Extraction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507</cp:revision>
  <cp:lastPrinted>2009-04-20T16:46:08Z</cp:lastPrinted>
  <dcterms:created xsi:type="dcterms:W3CDTF">2010-04-19T15:31:24Z</dcterms:created>
  <dcterms:modified xsi:type="dcterms:W3CDTF">2012-02-12T10:15:10Z</dcterms:modified>
</cp:coreProperties>
</file>