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8"/>
  </p:notesMasterIdLst>
  <p:handoutMasterIdLst>
    <p:handoutMasterId r:id="rId9"/>
  </p:handoutMasterIdLst>
  <p:sldIdLst>
    <p:sldId id="696" r:id="rId2"/>
    <p:sldId id="587" r:id="rId3"/>
    <p:sldId id="588" r:id="rId4"/>
    <p:sldId id="589" r:id="rId5"/>
    <p:sldId id="590" r:id="rId6"/>
    <p:sldId id="697" r:id="rId7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Advanced MaxEnt" id="{D978F96C-C7A4-104D-B0AA-3EE2341447A0}">
          <p14:sldIdLst>
            <p14:sldId id="696"/>
            <p14:sldId id="587"/>
            <p14:sldId id="588"/>
            <p14:sldId id="589"/>
            <p14:sldId id="590"/>
            <p14:sldId id="69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468" autoAdjust="0"/>
    <p:restoredTop sz="74766" autoAdjust="0"/>
  </p:normalViewPr>
  <p:slideViewPr>
    <p:cSldViewPr>
      <p:cViewPr varScale="1">
        <p:scale>
          <a:sx n="72" d="100"/>
          <a:sy n="72" d="100"/>
        </p:scale>
        <p:origin x="-1092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1620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245C6A7F-7DBB-9E4F-8A05-611D505BA059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Chris: 1-24; Dan 25-49; Dan 50-75; Chris 77-96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245C6A7F-7DBB-9E4F-8A05-611D505BA059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Chris: 1-24; Dan 25-49; Dan 50-75; Chris 77-96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438150"/>
            <a:ext cx="3890964" cy="1371600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781451" y="165818"/>
            <a:ext cx="2647549" cy="4768132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85750"/>
            <a:ext cx="75438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05979"/>
            <a:ext cx="73914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631156"/>
            <a:ext cx="4040188" cy="30741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631156"/>
            <a:ext cx="4041775" cy="30741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4056" y="325348"/>
            <a:ext cx="868944" cy="8748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8750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A4001D"/>
                </a:solidFill>
                <a:latin typeface="+mn-lt"/>
              </a:rPr>
              <a:t>Christopher Manning</a:t>
            </a:r>
            <a:endParaRPr lang="en-US" sz="1100" dirty="0">
              <a:solidFill>
                <a:srgbClr val="A4001D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Conditional </a:t>
            </a:r>
            <a:r>
              <a:rPr lang="en-US" dirty="0" err="1"/>
              <a:t>M</a:t>
            </a:r>
            <a:r>
              <a:rPr lang="en-US" dirty="0" err="1" smtClean="0"/>
              <a:t>axent</a:t>
            </a:r>
            <a:r>
              <a:rPr lang="en-US" dirty="0" smtClean="0"/>
              <a:t> </a:t>
            </a:r>
            <a:r>
              <a:rPr lang="en-US" dirty="0"/>
              <a:t>M</a:t>
            </a:r>
            <a:r>
              <a:rPr lang="en-US" dirty="0" smtClean="0"/>
              <a:t>odels for Classification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relationship between conditional and joint </a:t>
            </a:r>
            <a:r>
              <a:rPr lang="en-US" dirty="0" err="1" smtClean="0"/>
              <a:t>maxent</a:t>
            </a:r>
            <a:r>
              <a:rPr lang="en-US" dirty="0" smtClean="0"/>
              <a:t>/exponential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52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Classification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57300"/>
            <a:ext cx="7391400" cy="3714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Lucida Sans" charset="0"/>
                <a:ea typeface="ＭＳ Ｐゴシック" charset="0"/>
                <a:cs typeface="ＭＳ Ｐゴシック" charset="0"/>
              </a:rPr>
              <a:t>What do these joint models of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P(</a:t>
            </a:r>
            <a:r>
              <a:rPr lang="en-US" i="1" dirty="0">
                <a:solidFill>
                  <a:srgbClr val="9900CC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X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)</a:t>
            </a:r>
            <a:r>
              <a:rPr lang="en-US" sz="1700" dirty="0">
                <a:latin typeface="Lucida Sans" charset="0"/>
                <a:ea typeface="ＭＳ Ｐゴシック" charset="0"/>
                <a:cs typeface="ＭＳ Ｐゴシック" charset="0"/>
              </a:rPr>
              <a:t> have to do with conditional models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P(</a:t>
            </a:r>
            <a:r>
              <a:rPr lang="en-US" i="1" dirty="0">
                <a:solidFill>
                  <a:srgbClr val="A4001D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</a:t>
            </a:r>
            <a:r>
              <a:rPr lang="en-US" i="1" dirty="0">
                <a:latin typeface="Times New Roman" charset="0"/>
                <a:ea typeface="ＭＳ Ｐゴシック" charset="0"/>
                <a:cs typeface="ＭＳ Ｐゴシック" charset="0"/>
              </a:rPr>
              <a:t>|</a:t>
            </a:r>
            <a:r>
              <a:rPr lang="en-US" i="1" dirty="0">
                <a:solidFill>
                  <a:schemeClr val="accent2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D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)</a:t>
            </a:r>
            <a:r>
              <a:rPr lang="en-US" sz="1700" dirty="0">
                <a:latin typeface="Lucida Sans" charset="0"/>
                <a:ea typeface="ＭＳ Ｐゴシック" charset="0"/>
                <a:cs typeface="ＭＳ Ｐゴシック" charset="0"/>
              </a:rPr>
              <a:t>?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Lucida Sans" charset="0"/>
                <a:ea typeface="ＭＳ Ｐゴシック" charset="0"/>
                <a:cs typeface="ＭＳ Ｐゴシック" charset="0"/>
              </a:rPr>
              <a:t>Think of the space </a:t>
            </a:r>
            <a:r>
              <a:rPr lang="en-US" i="1" dirty="0" smtClean="0">
                <a:solidFill>
                  <a:schemeClr val="accent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  <a:sym typeface="Symbol" charset="0"/>
              </a:rPr>
              <a:t>×</a:t>
            </a:r>
            <a:r>
              <a:rPr lang="en-US" i="1" dirty="0" smtClean="0">
                <a:solidFill>
                  <a:schemeClr val="accent2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D</a:t>
            </a:r>
            <a:r>
              <a:rPr lang="en-US" sz="1700" dirty="0" smtClean="0">
                <a:latin typeface="Lucida Sans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700" dirty="0">
                <a:latin typeface="Lucida Sans" charset="0"/>
                <a:ea typeface="ＭＳ Ｐゴシック" charset="0"/>
                <a:cs typeface="ＭＳ Ｐゴシック" charset="0"/>
              </a:rPr>
              <a:t>as a complex </a:t>
            </a:r>
            <a:r>
              <a:rPr lang="en-US" i="1" dirty="0">
                <a:solidFill>
                  <a:srgbClr val="9900CC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X</a:t>
            </a:r>
            <a:r>
              <a:rPr lang="en-US" sz="1700" dirty="0">
                <a:latin typeface="Lucida Sans" charset="0"/>
                <a:ea typeface="ＭＳ Ｐゴシック" charset="0"/>
                <a:cs typeface="ＭＳ Ｐゴシック" charset="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i="1" dirty="0">
                <a:solidFill>
                  <a:schemeClr val="accent1"/>
                </a:solidFill>
                <a:latin typeface="Times New Roman" charset="0"/>
                <a:ea typeface="ＭＳ Ｐゴシック" charset="0"/>
              </a:rPr>
              <a:t>C</a:t>
            </a:r>
            <a:r>
              <a:rPr lang="en-US" sz="1500" dirty="0">
                <a:solidFill>
                  <a:schemeClr val="accent1"/>
                </a:solidFill>
                <a:latin typeface="Lucida Sans" charset="0"/>
                <a:ea typeface="ＭＳ Ｐゴシック" charset="0"/>
              </a:rPr>
              <a:t> is generally small (e.g., 2-100 topic classes)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500" i="1" dirty="0">
                <a:solidFill>
                  <a:schemeClr val="accent2"/>
                </a:solidFill>
                <a:latin typeface="Times New Roman" charset="0"/>
                <a:ea typeface="ＭＳ Ｐゴシック" charset="0"/>
              </a:rPr>
              <a:t>D</a:t>
            </a:r>
            <a:r>
              <a:rPr lang="en-US" sz="1500" dirty="0">
                <a:solidFill>
                  <a:schemeClr val="accent2"/>
                </a:solidFill>
                <a:latin typeface="Lucida Sans" charset="0"/>
                <a:ea typeface="ＭＳ Ｐゴシック" charset="0"/>
              </a:rPr>
              <a:t> is generally huge (e.g., space of documents)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Lucida Sans" charset="0"/>
                <a:ea typeface="ＭＳ Ｐゴシック" charset="0"/>
                <a:cs typeface="ＭＳ Ｐゴシック" charset="0"/>
              </a:rPr>
              <a:t>We can, in principle, build models over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P(</a:t>
            </a:r>
            <a:r>
              <a:rPr lang="en-US" i="1" dirty="0">
                <a:solidFill>
                  <a:srgbClr val="CC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</a:t>
            </a:r>
            <a:r>
              <a:rPr lang="en-US" i="1" dirty="0">
                <a:latin typeface="Times New Roman" charset="0"/>
                <a:ea typeface="ＭＳ Ｐゴシック" charset="0"/>
                <a:cs typeface="ＭＳ Ｐゴシック" charset="0"/>
              </a:rPr>
              <a:t>,</a:t>
            </a:r>
            <a:r>
              <a:rPr lang="en-US" i="1" dirty="0">
                <a:solidFill>
                  <a:schemeClr val="accent2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D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)</a:t>
            </a:r>
            <a:r>
              <a:rPr lang="en-US" sz="1700" dirty="0">
                <a:latin typeface="Lucida Sans" charset="0"/>
                <a:ea typeface="ＭＳ Ｐゴシック" charset="0"/>
                <a:cs typeface="ＭＳ Ｐゴシック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Lucida Sans" charset="0"/>
                <a:ea typeface="ＭＳ Ｐゴシック" charset="0"/>
                <a:cs typeface="ＭＳ Ｐゴシック" charset="0"/>
              </a:rPr>
              <a:t>This will involve calculating expectations of features (over </a:t>
            </a:r>
            <a:r>
              <a:rPr lang="en-US" i="1" dirty="0">
                <a:solidFill>
                  <a:srgbClr val="CC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</a:t>
            </a:r>
            <a:r>
              <a:rPr lang="en-US" i="1" dirty="0">
                <a:latin typeface="Times New Roman" charset="0"/>
                <a:ea typeface="ＭＳ Ｐゴシック" charset="0"/>
                <a:cs typeface="ＭＳ Ｐゴシック" charset="0"/>
                <a:sym typeface="Symbol" charset="0"/>
              </a:rPr>
              <a:t></a:t>
            </a:r>
            <a:r>
              <a:rPr lang="en-US" i="1" dirty="0">
                <a:solidFill>
                  <a:srgbClr val="2584BB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D</a:t>
            </a:r>
            <a:r>
              <a:rPr lang="en-US" sz="1700" dirty="0">
                <a:latin typeface="Lucida Sans" charset="0"/>
                <a:ea typeface="ＭＳ Ｐゴシック" charset="0"/>
                <a:cs typeface="ＭＳ Ｐゴシック" charset="0"/>
              </a:rPr>
              <a:t>):</a:t>
            </a:r>
          </a:p>
          <a:p>
            <a:pPr eaLnBrk="1" hangingPunct="1">
              <a:lnSpc>
                <a:spcPct val="90000"/>
              </a:lnSpc>
            </a:pPr>
            <a:endParaRPr lang="en-US" sz="1700" dirty="0">
              <a:latin typeface="Lucida Sans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200" dirty="0">
              <a:latin typeface="Lucida Sans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050" dirty="0">
              <a:latin typeface="Lucida Sans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Lucida Sans" charset="0"/>
                <a:ea typeface="ＭＳ Ｐゴシック" charset="0"/>
                <a:cs typeface="ＭＳ Ｐゴシック" charset="0"/>
              </a:rPr>
              <a:t>Generally impractical: </a:t>
            </a:r>
            <a:r>
              <a:rPr lang="en-US" sz="1700" dirty="0" smtClean="0">
                <a:latin typeface="Lucida Sans" charset="0"/>
                <a:ea typeface="ＭＳ Ｐゴシック" charset="0"/>
                <a:cs typeface="ＭＳ Ｐゴシック" charset="0"/>
              </a:rPr>
              <a:t>can’t </a:t>
            </a:r>
            <a:r>
              <a:rPr lang="en-US" sz="1700" dirty="0">
                <a:latin typeface="Lucida Sans" charset="0"/>
                <a:ea typeface="ＭＳ Ｐゴシック" charset="0"/>
                <a:cs typeface="ＭＳ Ｐゴシック" charset="0"/>
              </a:rPr>
              <a:t>enumerate </a:t>
            </a:r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X</a:t>
            </a:r>
            <a:r>
              <a:rPr lang="en-US" sz="1700" dirty="0" smtClean="0">
                <a:latin typeface="Lucida Sans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700" dirty="0">
                <a:latin typeface="Lucida Sans" charset="0"/>
                <a:ea typeface="ＭＳ Ｐゴシック" charset="0"/>
                <a:cs typeface="ＭＳ Ｐゴシック" charset="0"/>
              </a:rPr>
              <a:t>efficiently.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467600" y="1596628"/>
            <a:ext cx="1371600" cy="3108721"/>
            <a:chOff x="7315201" y="1596629"/>
            <a:chExt cx="1523999" cy="2914650"/>
          </a:xfrm>
        </p:grpSpPr>
        <p:sp>
          <p:nvSpPr>
            <p:cNvPr id="66565" name="Rectangle 4"/>
            <p:cNvSpPr>
              <a:spLocks noChangeArrowheads="1"/>
            </p:cNvSpPr>
            <p:nvPr/>
          </p:nvSpPr>
          <p:spPr bwMode="auto">
            <a:xfrm>
              <a:off x="7772400" y="1596629"/>
              <a:ext cx="1066800" cy="1143000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8589" tIns="34295" rIns="68589" bIns="34295" anchor="ctr"/>
            <a:lstStyle/>
            <a:p>
              <a:endParaRPr lang="en-US"/>
            </a:p>
          </p:txBody>
        </p:sp>
        <p:sp>
          <p:nvSpPr>
            <p:cNvPr id="66566" name="Text Box 5"/>
            <p:cNvSpPr txBox="1">
              <a:spLocks noChangeArrowheads="1"/>
            </p:cNvSpPr>
            <p:nvPr/>
          </p:nvSpPr>
          <p:spPr bwMode="auto">
            <a:xfrm>
              <a:off x="8001000" y="1596629"/>
              <a:ext cx="609600" cy="438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9" tIns="34295" rIns="68589" bIns="34295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i="1">
                  <a:latin typeface="Times New Roman" charset="0"/>
                </a:rPr>
                <a:t>X</a:t>
              </a:r>
            </a:p>
          </p:txBody>
        </p:sp>
        <p:sp>
          <p:nvSpPr>
            <p:cNvPr id="66567" name="Oval 6"/>
            <p:cNvSpPr>
              <a:spLocks noChangeArrowheads="1"/>
            </p:cNvSpPr>
            <p:nvPr/>
          </p:nvSpPr>
          <p:spPr bwMode="auto">
            <a:xfrm>
              <a:off x="7848600" y="2225279"/>
              <a:ext cx="6858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8589" tIns="34295" rIns="68589" bIns="34295" anchor="ctr"/>
            <a:lstStyle/>
            <a:p>
              <a:endParaRPr lang="en-US"/>
            </a:p>
          </p:txBody>
        </p:sp>
        <p:sp>
          <p:nvSpPr>
            <p:cNvPr id="66568" name="Oval 7"/>
            <p:cNvSpPr>
              <a:spLocks noChangeArrowheads="1"/>
            </p:cNvSpPr>
            <p:nvPr/>
          </p:nvSpPr>
          <p:spPr bwMode="auto">
            <a:xfrm>
              <a:off x="8153400" y="2168129"/>
              <a:ext cx="685800" cy="2857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8589" tIns="34295" rIns="68589" bIns="34295" anchor="ctr"/>
            <a:lstStyle/>
            <a:p>
              <a:endParaRPr lang="en-US"/>
            </a:p>
          </p:txBody>
        </p:sp>
        <p:sp>
          <p:nvSpPr>
            <p:cNvPr id="66569" name="Oval 8"/>
            <p:cNvSpPr>
              <a:spLocks noChangeArrowheads="1"/>
            </p:cNvSpPr>
            <p:nvPr/>
          </p:nvSpPr>
          <p:spPr bwMode="auto">
            <a:xfrm>
              <a:off x="7848600" y="1939529"/>
              <a:ext cx="5334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8589" tIns="34295" rIns="68589" bIns="34295" anchor="ctr"/>
            <a:lstStyle/>
            <a:p>
              <a:endParaRPr lang="en-US"/>
            </a:p>
          </p:txBody>
        </p:sp>
        <p:sp>
          <p:nvSpPr>
            <p:cNvPr id="66570" name="Rectangle 9"/>
            <p:cNvSpPr>
              <a:spLocks noChangeArrowheads="1"/>
            </p:cNvSpPr>
            <p:nvPr/>
          </p:nvSpPr>
          <p:spPr bwMode="auto">
            <a:xfrm>
              <a:off x="7772400" y="3368279"/>
              <a:ext cx="1066800" cy="1143000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8589" tIns="34295" rIns="68589" bIns="34295" anchor="ctr"/>
            <a:lstStyle/>
            <a:p>
              <a:endParaRPr lang="en-US"/>
            </a:p>
          </p:txBody>
        </p:sp>
        <p:sp>
          <p:nvSpPr>
            <p:cNvPr id="66571" name="Text Box 10"/>
            <p:cNvSpPr txBox="1">
              <a:spLocks noChangeArrowheads="1"/>
            </p:cNvSpPr>
            <p:nvPr/>
          </p:nvSpPr>
          <p:spPr bwMode="auto">
            <a:xfrm>
              <a:off x="7848600" y="3368279"/>
              <a:ext cx="914400" cy="438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9" tIns="34295" rIns="68589" bIns="34295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i="1" dirty="0">
                  <a:latin typeface="Times New Roman" charset="0"/>
                </a:rPr>
                <a:t>C</a:t>
              </a:r>
              <a:r>
                <a:rPr lang="en-US" i="1" dirty="0">
                  <a:latin typeface="Times New Roman" charset="0"/>
                  <a:sym typeface="Symbol" charset="0"/>
                </a:rPr>
                <a:t></a:t>
              </a:r>
              <a:r>
                <a:rPr lang="en-US" i="1" dirty="0">
                  <a:latin typeface="Times New Roman" charset="0"/>
                </a:rPr>
                <a:t>D</a:t>
              </a:r>
            </a:p>
          </p:txBody>
        </p:sp>
        <p:sp>
          <p:nvSpPr>
            <p:cNvPr id="66572" name="Oval 11"/>
            <p:cNvSpPr>
              <a:spLocks noChangeArrowheads="1"/>
            </p:cNvSpPr>
            <p:nvPr/>
          </p:nvSpPr>
          <p:spPr bwMode="auto">
            <a:xfrm>
              <a:off x="7848600" y="3996929"/>
              <a:ext cx="6858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8589" tIns="34295" rIns="68589" bIns="34295" anchor="ctr"/>
            <a:lstStyle/>
            <a:p>
              <a:endParaRPr lang="en-US"/>
            </a:p>
          </p:txBody>
        </p:sp>
        <p:sp>
          <p:nvSpPr>
            <p:cNvPr id="66573" name="Oval 12"/>
            <p:cNvSpPr>
              <a:spLocks noChangeArrowheads="1"/>
            </p:cNvSpPr>
            <p:nvPr/>
          </p:nvSpPr>
          <p:spPr bwMode="auto">
            <a:xfrm>
              <a:off x="8153400" y="3939778"/>
              <a:ext cx="685800" cy="2857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8589" tIns="34295" rIns="68589" bIns="34295" anchor="ctr"/>
            <a:lstStyle/>
            <a:p>
              <a:endParaRPr lang="en-US"/>
            </a:p>
          </p:txBody>
        </p:sp>
        <p:sp>
          <p:nvSpPr>
            <p:cNvPr id="66574" name="Oval 13"/>
            <p:cNvSpPr>
              <a:spLocks noChangeArrowheads="1"/>
            </p:cNvSpPr>
            <p:nvPr/>
          </p:nvSpPr>
          <p:spPr bwMode="auto">
            <a:xfrm>
              <a:off x="7848600" y="3711179"/>
              <a:ext cx="5334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8589" tIns="34295" rIns="68589" bIns="34295" anchor="ctr"/>
            <a:lstStyle/>
            <a:p>
              <a:endParaRPr lang="en-US"/>
            </a:p>
          </p:txBody>
        </p:sp>
        <p:sp>
          <p:nvSpPr>
            <p:cNvPr id="66575" name="Text Box 14"/>
            <p:cNvSpPr txBox="1">
              <a:spLocks noChangeArrowheads="1"/>
            </p:cNvSpPr>
            <p:nvPr/>
          </p:nvSpPr>
          <p:spPr bwMode="auto">
            <a:xfrm>
              <a:off x="7315201" y="3768329"/>
              <a:ext cx="457200" cy="411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9" tIns="34295" rIns="68589" bIns="34295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i="1" dirty="0">
                  <a:solidFill>
                    <a:srgbClr val="2584BB"/>
                  </a:solidFill>
                  <a:latin typeface="Times New Roman" charset="0"/>
                </a:rPr>
                <a:t>D</a:t>
              </a:r>
            </a:p>
          </p:txBody>
        </p:sp>
        <p:sp>
          <p:nvSpPr>
            <p:cNvPr id="66576" name="Text Box 15"/>
            <p:cNvSpPr txBox="1">
              <a:spLocks noChangeArrowheads="1"/>
            </p:cNvSpPr>
            <p:nvPr/>
          </p:nvSpPr>
          <p:spPr bwMode="auto">
            <a:xfrm>
              <a:off x="8077200" y="3025379"/>
              <a:ext cx="457200" cy="438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9" tIns="34295" rIns="68589" bIns="34295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i="1">
                  <a:solidFill>
                    <a:srgbClr val="CC0000"/>
                  </a:solidFill>
                  <a:latin typeface="Times New Roman" charset="0"/>
                </a:rPr>
                <a:t>C</a:t>
              </a:r>
            </a:p>
          </p:txBody>
        </p:sp>
      </p:grpSp>
      <p:graphicFrame>
        <p:nvGraphicFramePr>
          <p:cNvPr id="1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0411833"/>
              </p:ext>
            </p:extLst>
          </p:nvPr>
        </p:nvGraphicFramePr>
        <p:xfrm>
          <a:off x="838201" y="3790951"/>
          <a:ext cx="4687191" cy="629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74" name="Equation" r:id="rId3" imgW="2083196" imgH="279797" progId="Equation.3">
                  <p:embed/>
                </p:oleObj>
              </mc:Choice>
              <mc:Fallback>
                <p:oleObj name="Equation" r:id="rId3" imgW="2083196" imgH="2797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1" y="3790951"/>
                        <a:ext cx="4687191" cy="6295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336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5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II</a:t>
            </a:r>
            <a:endParaRPr lang="en-US" dirty="0"/>
          </a:p>
        </p:txBody>
      </p:sp>
      <p:sp>
        <p:nvSpPr>
          <p:cNvPr id="67596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2584BB"/>
                </a:solidFill>
              </a:rPr>
              <a:t>D</a:t>
            </a:r>
            <a:r>
              <a:rPr lang="en-US" dirty="0" smtClean="0"/>
              <a:t> may be huge or infinite, but only a few </a:t>
            </a:r>
            <a:r>
              <a:rPr lang="en-US" i="1" dirty="0" smtClean="0"/>
              <a:t>d</a:t>
            </a:r>
            <a:r>
              <a:rPr lang="en-US" dirty="0" smtClean="0"/>
              <a:t> occur in our data. </a:t>
            </a:r>
          </a:p>
          <a:p>
            <a:r>
              <a:rPr lang="en-US" dirty="0" smtClean="0"/>
              <a:t>What if we add one feature for each </a:t>
            </a:r>
            <a:r>
              <a:rPr lang="en-US" i="1" dirty="0" smtClean="0"/>
              <a:t>d</a:t>
            </a:r>
            <a:r>
              <a:rPr lang="en-US" dirty="0" smtClean="0"/>
              <a:t> and constrain its expectation to match our empirical data?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Now, most entries of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err="1" smtClean="0"/>
              <a:t>c</a:t>
            </a:r>
            <a:r>
              <a:rPr lang="en-US" dirty="0" err="1" smtClean="0"/>
              <a:t>,</a:t>
            </a:r>
            <a:r>
              <a:rPr lang="en-US" i="1" dirty="0" err="1" smtClean="0"/>
              <a:t>d</a:t>
            </a:r>
            <a:r>
              <a:rPr lang="en-US" dirty="0" smtClean="0"/>
              <a:t>) will be zero.</a:t>
            </a:r>
          </a:p>
          <a:p>
            <a:r>
              <a:rPr lang="en-US" dirty="0" smtClean="0"/>
              <a:t>We can therefore use the much easier sum: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315200" y="1981200"/>
            <a:ext cx="1447800" cy="1809750"/>
            <a:chOff x="7086601" y="1828800"/>
            <a:chExt cx="1523999" cy="1485900"/>
          </a:xfrm>
        </p:grpSpPr>
        <p:sp>
          <p:nvSpPr>
            <p:cNvPr id="67589" name="Rectangle 2"/>
            <p:cNvSpPr>
              <a:spLocks noChangeArrowheads="1"/>
            </p:cNvSpPr>
            <p:nvPr/>
          </p:nvSpPr>
          <p:spPr bwMode="auto">
            <a:xfrm>
              <a:off x="7543800" y="2286000"/>
              <a:ext cx="1066800" cy="57150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8589" tIns="34295" rIns="68589" bIns="34295" anchor="ctr"/>
            <a:lstStyle/>
            <a:p>
              <a:endParaRPr lang="en-US"/>
            </a:p>
          </p:txBody>
        </p:sp>
        <p:sp>
          <p:nvSpPr>
            <p:cNvPr id="67590" name="Rectangle 3"/>
            <p:cNvSpPr>
              <a:spLocks noChangeArrowheads="1"/>
            </p:cNvSpPr>
            <p:nvPr/>
          </p:nvSpPr>
          <p:spPr bwMode="auto">
            <a:xfrm>
              <a:off x="7543800" y="2400300"/>
              <a:ext cx="1066800" cy="57150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8589" tIns="34295" rIns="68589" bIns="34295" anchor="ctr"/>
            <a:lstStyle/>
            <a:p>
              <a:endParaRPr lang="en-US"/>
            </a:p>
          </p:txBody>
        </p:sp>
        <p:sp>
          <p:nvSpPr>
            <p:cNvPr id="67591" name="Rectangle 4"/>
            <p:cNvSpPr>
              <a:spLocks noChangeArrowheads="1"/>
            </p:cNvSpPr>
            <p:nvPr/>
          </p:nvSpPr>
          <p:spPr bwMode="auto">
            <a:xfrm>
              <a:off x="7543800" y="2514600"/>
              <a:ext cx="1066800" cy="57150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8589" tIns="34295" rIns="68589" bIns="34295" anchor="ctr"/>
            <a:lstStyle/>
            <a:p>
              <a:endParaRPr lang="en-US"/>
            </a:p>
          </p:txBody>
        </p:sp>
        <p:sp>
          <p:nvSpPr>
            <p:cNvPr id="67592" name="Rectangle 5"/>
            <p:cNvSpPr>
              <a:spLocks noChangeArrowheads="1"/>
            </p:cNvSpPr>
            <p:nvPr/>
          </p:nvSpPr>
          <p:spPr bwMode="auto">
            <a:xfrm>
              <a:off x="7543800" y="2800350"/>
              <a:ext cx="1066800" cy="57150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8589" tIns="34295" rIns="68589" bIns="34295" anchor="ctr"/>
            <a:lstStyle/>
            <a:p>
              <a:endParaRPr lang="en-US"/>
            </a:p>
          </p:txBody>
        </p:sp>
        <p:sp>
          <p:nvSpPr>
            <p:cNvPr id="67593" name="Rectangle 6"/>
            <p:cNvSpPr>
              <a:spLocks noChangeArrowheads="1"/>
            </p:cNvSpPr>
            <p:nvPr/>
          </p:nvSpPr>
          <p:spPr bwMode="auto">
            <a:xfrm>
              <a:off x="7543800" y="3200400"/>
              <a:ext cx="1066800" cy="57150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8589" tIns="34295" rIns="68589" bIns="34295" anchor="ctr"/>
            <a:lstStyle/>
            <a:p>
              <a:endParaRPr lang="en-US"/>
            </a:p>
          </p:txBody>
        </p:sp>
        <p:sp>
          <p:nvSpPr>
            <p:cNvPr id="67594" name="Rectangle 7"/>
            <p:cNvSpPr>
              <a:spLocks noChangeArrowheads="1"/>
            </p:cNvSpPr>
            <p:nvPr/>
          </p:nvSpPr>
          <p:spPr bwMode="auto">
            <a:xfrm>
              <a:off x="7543800" y="2971800"/>
              <a:ext cx="1066800" cy="57150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8589" tIns="34295" rIns="68589" bIns="34295" anchor="ctr"/>
            <a:lstStyle/>
            <a:p>
              <a:endParaRPr lang="en-US"/>
            </a:p>
          </p:txBody>
        </p:sp>
        <p:sp>
          <p:nvSpPr>
            <p:cNvPr id="67597" name="Rectangle 13"/>
            <p:cNvSpPr>
              <a:spLocks noChangeArrowheads="1"/>
            </p:cNvSpPr>
            <p:nvPr/>
          </p:nvSpPr>
          <p:spPr bwMode="auto">
            <a:xfrm>
              <a:off x="7543800" y="2171700"/>
              <a:ext cx="1066800" cy="1143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8589" tIns="34295" rIns="68589" bIns="34295" anchor="ctr"/>
            <a:lstStyle/>
            <a:p>
              <a:endParaRPr lang="en-US"/>
            </a:p>
          </p:txBody>
        </p:sp>
        <p:sp>
          <p:nvSpPr>
            <p:cNvPr id="67598" name="Oval 14"/>
            <p:cNvSpPr>
              <a:spLocks noChangeArrowheads="1"/>
            </p:cNvSpPr>
            <p:nvPr/>
          </p:nvSpPr>
          <p:spPr bwMode="auto">
            <a:xfrm>
              <a:off x="7620000" y="2800350"/>
              <a:ext cx="6858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8589" tIns="34295" rIns="68589" bIns="34295" anchor="ctr"/>
            <a:lstStyle/>
            <a:p>
              <a:endParaRPr lang="en-US"/>
            </a:p>
          </p:txBody>
        </p:sp>
        <p:sp>
          <p:nvSpPr>
            <p:cNvPr id="67599" name="Oval 15"/>
            <p:cNvSpPr>
              <a:spLocks noChangeArrowheads="1"/>
            </p:cNvSpPr>
            <p:nvPr/>
          </p:nvSpPr>
          <p:spPr bwMode="auto">
            <a:xfrm>
              <a:off x="7924800" y="2743200"/>
              <a:ext cx="685800" cy="2857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8589" tIns="34295" rIns="68589" bIns="34295" anchor="ctr"/>
            <a:lstStyle/>
            <a:p>
              <a:endParaRPr lang="en-US"/>
            </a:p>
          </p:txBody>
        </p:sp>
        <p:sp>
          <p:nvSpPr>
            <p:cNvPr id="67600" name="Oval 16"/>
            <p:cNvSpPr>
              <a:spLocks noChangeArrowheads="1"/>
            </p:cNvSpPr>
            <p:nvPr/>
          </p:nvSpPr>
          <p:spPr bwMode="auto">
            <a:xfrm>
              <a:off x="7620000" y="2514600"/>
              <a:ext cx="5334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8589" tIns="34295" rIns="68589" bIns="34295" anchor="ctr"/>
            <a:lstStyle/>
            <a:p>
              <a:endParaRPr lang="en-US"/>
            </a:p>
          </p:txBody>
        </p:sp>
        <p:sp>
          <p:nvSpPr>
            <p:cNvPr id="67601" name="Text Box 17"/>
            <p:cNvSpPr txBox="1">
              <a:spLocks noChangeArrowheads="1"/>
            </p:cNvSpPr>
            <p:nvPr/>
          </p:nvSpPr>
          <p:spPr bwMode="auto">
            <a:xfrm>
              <a:off x="7086601" y="2571750"/>
              <a:ext cx="457200" cy="360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9" tIns="34295" rIns="68589" bIns="34295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i="1" dirty="0">
                  <a:solidFill>
                    <a:srgbClr val="2584BB"/>
                  </a:solidFill>
                  <a:latin typeface="Times New Roman" charset="0"/>
                </a:rPr>
                <a:t>D</a:t>
              </a:r>
            </a:p>
          </p:txBody>
        </p:sp>
        <p:sp>
          <p:nvSpPr>
            <p:cNvPr id="67602" name="Text Box 18"/>
            <p:cNvSpPr txBox="1">
              <a:spLocks noChangeArrowheads="1"/>
            </p:cNvSpPr>
            <p:nvPr/>
          </p:nvSpPr>
          <p:spPr bwMode="auto">
            <a:xfrm>
              <a:off x="7848600" y="1828800"/>
              <a:ext cx="457200" cy="438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9" tIns="34295" rIns="68589" bIns="34295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i="1">
                  <a:solidFill>
                    <a:srgbClr val="CC0000"/>
                  </a:solidFill>
                  <a:latin typeface="Times New Roman" charset="0"/>
                </a:rPr>
                <a:t>C</a:t>
              </a:r>
            </a:p>
          </p:txBody>
        </p:sp>
      </p:grpSp>
      <p:graphicFrame>
        <p:nvGraphicFramePr>
          <p:cNvPr id="2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0532285"/>
              </p:ext>
            </p:extLst>
          </p:nvPr>
        </p:nvGraphicFramePr>
        <p:xfrm>
          <a:off x="1371600" y="2495550"/>
          <a:ext cx="3629025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06" name="Equation" r:id="rId3" imgW="1511696" imgH="241697" progId="Equation.3">
                  <p:embed/>
                </p:oleObj>
              </mc:Choice>
              <mc:Fallback>
                <p:oleObj name="Equation" r:id="rId3" imgW="1511696" imgH="2416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495550"/>
                        <a:ext cx="3629025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7966543"/>
              </p:ext>
            </p:extLst>
          </p:nvPr>
        </p:nvGraphicFramePr>
        <p:xfrm>
          <a:off x="1219200" y="3835400"/>
          <a:ext cx="479425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07" name="Equation" r:id="rId5" imgW="2083196" imgH="279797" progId="Equation.3">
                  <p:embed/>
                </p:oleObj>
              </mc:Choice>
              <mc:Fallback>
                <p:oleObj name="Equation" r:id="rId5" imgW="2083196" imgH="2797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835400"/>
                        <a:ext cx="4794250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8883622"/>
              </p:ext>
            </p:extLst>
          </p:nvPr>
        </p:nvGraphicFramePr>
        <p:xfrm>
          <a:off x="2046288" y="4368800"/>
          <a:ext cx="4735512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08" name="Equation" r:id="rId7" imgW="2057796" imgH="279797" progId="Equation.3">
                  <p:embed/>
                </p:oleObj>
              </mc:Choice>
              <mc:Fallback>
                <p:oleObj name="Equation" r:id="rId7" imgW="2057796" imgH="2797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6288" y="4368800"/>
                        <a:ext cx="4735512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585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III</a:t>
            </a:r>
            <a:endParaRPr lang="en-US" dirty="0"/>
          </a:p>
        </p:txBody>
      </p:sp>
      <p:sp>
        <p:nvSpPr>
          <p:cNvPr id="6861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 if we’ve constrained the </a:t>
            </a:r>
            <a:r>
              <a:rPr lang="en-US" i="1" dirty="0" smtClean="0">
                <a:solidFill>
                  <a:srgbClr val="2584BB"/>
                </a:solidFill>
              </a:rPr>
              <a:t>D</a:t>
            </a:r>
            <a:r>
              <a:rPr lang="en-US" dirty="0" smtClean="0"/>
              <a:t> </a:t>
            </a:r>
            <a:r>
              <a:rPr lang="en-US" dirty="0" err="1" smtClean="0"/>
              <a:t>marginals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then the only thing that can vary is the conditional distributions: 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4917616"/>
              </p:ext>
            </p:extLst>
          </p:nvPr>
        </p:nvGraphicFramePr>
        <p:xfrm>
          <a:off x="1676400" y="1733550"/>
          <a:ext cx="3629025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76" name="Equation" r:id="rId3" imgW="1511696" imgH="241697" progId="Equation.3">
                  <p:embed/>
                </p:oleObj>
              </mc:Choice>
              <mc:Fallback>
                <p:oleObj name="Equation" r:id="rId3" imgW="1511696" imgH="2416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733550"/>
                        <a:ext cx="3629025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9577691"/>
              </p:ext>
            </p:extLst>
          </p:nvPr>
        </p:nvGraphicFramePr>
        <p:xfrm>
          <a:off x="1676400" y="3089275"/>
          <a:ext cx="304800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77" name="Equation" r:id="rId5" imgW="1384696" imgH="457597" progId="Equation.3">
                  <p:embed/>
                </p:oleObj>
              </mc:Choice>
              <mc:Fallback>
                <p:oleObj name="Equation" r:id="rId5" imgW="1384696" imgH="4575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089275"/>
                        <a:ext cx="3048000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556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IV</a:t>
            </a:r>
            <a:endParaRPr lang="en-US" dirty="0"/>
          </a:p>
        </p:txBody>
      </p:sp>
      <p:sp>
        <p:nvSpPr>
          <p:cNvPr id="6861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the connection between joint and conditional </a:t>
            </a:r>
            <a:r>
              <a:rPr lang="en-US" dirty="0" err="1" smtClean="0"/>
              <a:t>maxent</a:t>
            </a:r>
            <a:r>
              <a:rPr lang="en-US" dirty="0" smtClean="0"/>
              <a:t> / exponential models:</a:t>
            </a:r>
          </a:p>
          <a:p>
            <a:pPr lvl="1"/>
            <a:r>
              <a:rPr lang="en-US" dirty="0" smtClean="0"/>
              <a:t>Conditional models can be thought of as joint models with marginal constraints.</a:t>
            </a:r>
          </a:p>
          <a:p>
            <a:r>
              <a:rPr lang="en-US" dirty="0" smtClean="0"/>
              <a:t>Maximizing joint likelihood and conditional likelihood of the data in this model are equivalent!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9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Conditional </a:t>
            </a:r>
            <a:r>
              <a:rPr lang="en-US" dirty="0" err="1"/>
              <a:t>M</a:t>
            </a:r>
            <a:r>
              <a:rPr lang="en-US" dirty="0" err="1" smtClean="0"/>
              <a:t>axent</a:t>
            </a:r>
            <a:r>
              <a:rPr lang="en-US" dirty="0" smtClean="0"/>
              <a:t> </a:t>
            </a:r>
            <a:r>
              <a:rPr lang="en-US" dirty="0"/>
              <a:t>M</a:t>
            </a:r>
            <a:r>
              <a:rPr lang="en-US" dirty="0" smtClean="0"/>
              <a:t>odels for Classification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relationship between conditional and joint </a:t>
            </a:r>
            <a:r>
              <a:rPr lang="en-US" dirty="0" err="1" smtClean="0"/>
              <a:t>maxent</a:t>
            </a:r>
            <a:r>
              <a:rPr lang="en-US" dirty="0" smtClean="0"/>
              <a:t>/exponential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2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LP-class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NLP-class.potx</Template>
  <TotalTime>54893</TotalTime>
  <Words>263</Words>
  <Application>Microsoft Office PowerPoint</Application>
  <PresentationFormat>On-screen Show (16:9)</PresentationFormat>
  <Paragraphs>40</Paragraphs>
  <Slides>6</Slides>
  <Notes>2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NLP-class</vt:lpstr>
      <vt:lpstr>Equation</vt:lpstr>
      <vt:lpstr>Conditional Maxent Models for Classification</vt:lpstr>
      <vt:lpstr>Classification</vt:lpstr>
      <vt:lpstr>Classification II</vt:lpstr>
      <vt:lpstr>Classification III</vt:lpstr>
      <vt:lpstr>Classification IV</vt:lpstr>
      <vt:lpstr>Conditional Maxent Models for Classification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aotimme</cp:lastModifiedBy>
  <cp:revision>248</cp:revision>
  <cp:lastPrinted>2012-03-06T20:53:56Z</cp:lastPrinted>
  <dcterms:created xsi:type="dcterms:W3CDTF">2010-04-19T15:31:24Z</dcterms:created>
  <dcterms:modified xsi:type="dcterms:W3CDTF">2012-04-05T20:20:30Z</dcterms:modified>
</cp:coreProperties>
</file>