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59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Advanced MaxEnt" id="{D978F96C-C7A4-104D-B0AA-3EE2341447A0}">
          <p14:sldIdLst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 varScale="1">
        <p:scale>
          <a:sx n="72" d="100"/>
          <a:sy n="72" d="100"/>
        </p:scale>
        <p:origin x="-10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4.emf"/><Relationship Id="rId5" Type="http://schemas.openxmlformats.org/officeDocument/2006/relationships/image" Target="../media/image21.emf"/><Relationship Id="rId4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CDDF318-0349-1848-9D34-BFCFC2F01B4A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Just make mu = 0 in this model.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CDDF318-0349-1848-9D34-BFCFC2F01B4A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Just make mu = 0 in this model.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jpe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emf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jpe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emf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6.jpe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emf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Smoothing/Priors/ Regularization for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46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NER Smoothing</a:t>
            </a:r>
          </a:p>
        </p:txBody>
      </p:sp>
      <p:graphicFrame>
        <p:nvGraphicFramePr>
          <p:cNvPr id="270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82587"/>
              </p:ext>
            </p:extLst>
          </p:nvPr>
        </p:nvGraphicFramePr>
        <p:xfrm>
          <a:off x="3962400" y="1600200"/>
          <a:ext cx="4953000" cy="3467100"/>
        </p:xfrm>
        <a:graphic>
          <a:graphicData uri="http://schemas.openxmlformats.org/drawingml/2006/table">
            <a:tbl>
              <a:tblPr/>
              <a:tblGrid>
                <a:gridCol w="2209800"/>
                <a:gridCol w="1066800"/>
                <a:gridCol w="838200"/>
                <a:gridCol w="838200"/>
              </a:tblGrid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 Type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PERS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0.94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Beginning bigram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&lt;G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POS tag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and cur tags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IN 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0.14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state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-0.92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signature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state, 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Prev-cur-next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-0.69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P. state - p-cur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Total: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rgbClr val="2584BB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0411" name="Group 75"/>
          <p:cNvGraphicFramePr>
            <a:graphicFrameLocks noGrp="1"/>
          </p:cNvGraphicFramePr>
          <p:nvPr/>
        </p:nvGraphicFramePr>
        <p:xfrm>
          <a:off x="152400" y="3486150"/>
          <a:ext cx="3352800" cy="14097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Prev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Cur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Next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State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Road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Sig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907" name="Text Box 115"/>
          <p:cNvSpPr txBox="1">
            <a:spLocks noChangeArrowheads="1"/>
          </p:cNvSpPr>
          <p:nvPr/>
        </p:nvSpPr>
        <p:spPr bwMode="auto">
          <a:xfrm>
            <a:off x="762000" y="3028950"/>
            <a:ext cx="2362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Local Context</a:t>
            </a:r>
          </a:p>
        </p:txBody>
      </p:sp>
      <p:sp>
        <p:nvSpPr>
          <p:cNvPr id="76908" name="Text Box 116"/>
          <p:cNvSpPr txBox="1">
            <a:spLocks noChangeArrowheads="1"/>
          </p:cNvSpPr>
          <p:nvPr/>
        </p:nvSpPr>
        <p:spPr bwMode="auto">
          <a:xfrm>
            <a:off x="5562600" y="1200150"/>
            <a:ext cx="2743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Feature Weights</a:t>
            </a:r>
          </a:p>
        </p:txBody>
      </p:sp>
      <p:sp>
        <p:nvSpPr>
          <p:cNvPr id="76909" name="Text Box 117"/>
          <p:cNvSpPr txBox="1">
            <a:spLocks noChangeArrowheads="1"/>
          </p:cNvSpPr>
          <p:nvPr/>
        </p:nvSpPr>
        <p:spPr bwMode="auto">
          <a:xfrm>
            <a:off x="304800" y="1485900"/>
            <a:ext cx="3048000" cy="130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dirty="0">
                <a:latin typeface="+mn-lt"/>
              </a:rPr>
              <a:t>Because of smoothing, the more common prefix and single-tag features have larger weights even though entire-word and tag-pair features are more specific.</a:t>
            </a:r>
          </a:p>
        </p:txBody>
      </p:sp>
      <p:sp>
        <p:nvSpPr>
          <p:cNvPr id="76910" name="Line 118"/>
          <p:cNvSpPr>
            <a:spLocks noChangeShapeType="1"/>
          </p:cNvSpPr>
          <p:nvPr/>
        </p:nvSpPr>
        <p:spPr bwMode="auto">
          <a:xfrm>
            <a:off x="3124200" y="1885950"/>
            <a:ext cx="3200400" cy="9144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76911" name="Line 119"/>
          <p:cNvSpPr>
            <a:spLocks noChangeShapeType="1"/>
          </p:cNvSpPr>
          <p:nvPr/>
        </p:nvSpPr>
        <p:spPr bwMode="auto">
          <a:xfrm>
            <a:off x="3124200" y="2457450"/>
            <a:ext cx="3200400" cy="5715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1"/>
            <a:ext cx="2743200" cy="23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8077200" cy="36576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From (Toutanova et al., 2003):</a:t>
            </a:r>
          </a:p>
          <a:p>
            <a:pPr eaLnBrk="1" hangingPunct="1"/>
            <a:endParaRPr lang="en-US" sz="105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Smoothing helps: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Softens distributions.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Pushes weight onto more explanatory features.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Allows many features to be dumped safely into the mix.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Speeds up convergence (if both are allowed to converge)!</a:t>
            </a:r>
          </a:p>
        </p:txBody>
      </p:sp>
      <p:graphicFrame>
        <p:nvGraphicFramePr>
          <p:cNvPr id="306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133"/>
              </p:ext>
            </p:extLst>
          </p:nvPr>
        </p:nvGraphicFramePr>
        <p:xfrm>
          <a:off x="1143000" y="1771650"/>
          <a:ext cx="3200400" cy="1528548"/>
        </p:xfrm>
        <a:graphic>
          <a:graphicData uri="http://schemas.openxmlformats.org/drawingml/2006/table">
            <a:tbl>
              <a:tblPr/>
              <a:tblGrid>
                <a:gridCol w="1169377"/>
                <a:gridCol w="984738"/>
                <a:gridCol w="1046285"/>
              </a:tblGrid>
              <a:tr h="521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86" marB="342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Overall Accuracy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Unknown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 Acc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Without Smoothing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96.54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85.20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With Smoothing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97.10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88.20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8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753791"/>
            <a:ext cx="1466850" cy="41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Smoothing: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Talking of “priors” and “MAP estimation” is Bayesian language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frequentist</a:t>
            </a:r>
            <a:r>
              <a:rPr lang="en-US" dirty="0" smtClean="0"/>
              <a:t> statistics, people will instead talk about using “regularization”, and in particular, a </a:t>
            </a:r>
            <a:r>
              <a:rPr lang="en-US" dirty="0" err="1" smtClean="0"/>
              <a:t>gaussian</a:t>
            </a:r>
            <a:r>
              <a:rPr lang="en-US" dirty="0" smtClean="0"/>
              <a:t> prior is “L</a:t>
            </a:r>
            <a:r>
              <a:rPr lang="en-US" baseline="-25000" dirty="0" smtClean="0"/>
              <a:t>2</a:t>
            </a:r>
            <a:r>
              <a:rPr lang="en-US" dirty="0" smtClean="0"/>
              <a:t> regularization”</a:t>
            </a:r>
          </a:p>
          <a:p>
            <a:endParaRPr lang="en-US" dirty="0"/>
          </a:p>
          <a:p>
            <a:r>
              <a:rPr lang="en-US" dirty="0" smtClean="0"/>
              <a:t>The choice of names makes no difference to the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Virtual Data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0150"/>
            <a:ext cx="8915400" cy="377190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Another option: smooth the data, not the parameters.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endParaRPr lang="en-US" sz="2800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Equivalent to adding two extra data points.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Similar to add-one smoothing for generative models.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Hard to know what artificial data to create!</a:t>
            </a:r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/>
        </p:nvGraphicFramePr>
        <p:xfrm>
          <a:off x="2743200" y="3258741"/>
          <a:ext cx="1828800" cy="57912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215" name="Group 15"/>
          <p:cNvGraphicFramePr>
            <a:graphicFrameLocks noGrp="1"/>
          </p:cNvGraphicFramePr>
          <p:nvPr/>
        </p:nvGraphicFramePr>
        <p:xfrm>
          <a:off x="6019800" y="3258741"/>
          <a:ext cx="1828800" cy="57912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70" name="AutoShape 26"/>
          <p:cNvSpPr>
            <a:spLocks noChangeArrowheads="1"/>
          </p:cNvSpPr>
          <p:nvPr/>
        </p:nvSpPr>
        <p:spPr bwMode="auto">
          <a:xfrm>
            <a:off x="4800600" y="3373041"/>
            <a:ext cx="990600" cy="285750"/>
          </a:xfrm>
          <a:prstGeom prst="rightArrow">
            <a:avLst>
              <a:gd name="adj1" fmla="val 50000"/>
              <a:gd name="adj2" fmla="val 6500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pic>
        <p:nvPicPr>
          <p:cNvPr id="82971" name="Picture 27" descr="lambda-to-cl-4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97820"/>
            <a:ext cx="1828800" cy="154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72" name="Picture 28" descr="lambda-to-cl-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97820"/>
            <a:ext cx="2057400" cy="154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98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Smoothing: Count Cutoffs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NLP, features with low empirical counts are often dropped.</a:t>
            </a:r>
          </a:p>
          <a:p>
            <a:pPr lvl="1"/>
            <a:r>
              <a:rPr lang="en-US" sz="1800" dirty="0" smtClean="0"/>
              <a:t>Very weak and indirect smoothing method.</a:t>
            </a:r>
          </a:p>
          <a:p>
            <a:pPr lvl="1"/>
            <a:r>
              <a:rPr lang="en-US" sz="1800" dirty="0" smtClean="0"/>
              <a:t>Equivalent to locking their weight to be zero.</a:t>
            </a:r>
          </a:p>
          <a:p>
            <a:pPr lvl="1"/>
            <a:r>
              <a:rPr lang="en-US" sz="1800" dirty="0" smtClean="0"/>
              <a:t>Equivalent to assigning them </a:t>
            </a:r>
            <a:r>
              <a:rPr lang="en-US" sz="1800" dirty="0" err="1" smtClean="0"/>
              <a:t>gaussian</a:t>
            </a:r>
            <a:r>
              <a:rPr lang="en-US" sz="1800" dirty="0" smtClean="0"/>
              <a:t> priors with mean zero and variance zero.</a:t>
            </a:r>
          </a:p>
          <a:p>
            <a:pPr lvl="1"/>
            <a:r>
              <a:rPr lang="en-US" sz="1800" dirty="0" smtClean="0"/>
              <a:t>Dropping low counts does remove the features which were most in need of smoothing…</a:t>
            </a:r>
          </a:p>
          <a:p>
            <a:pPr lvl="1"/>
            <a:r>
              <a:rPr lang="en-US" sz="1800" dirty="0" smtClean="0"/>
              <a:t>… and speeds up the estimation by reducing model size …</a:t>
            </a:r>
          </a:p>
          <a:p>
            <a:pPr lvl="1"/>
            <a:r>
              <a:rPr lang="en-US" sz="1800" dirty="0" smtClean="0"/>
              <a:t>… but count cutoffs generally hurt accuracy in the presence of proper smoothing.</a:t>
            </a:r>
          </a:p>
          <a:p>
            <a:r>
              <a:rPr lang="en-US" dirty="0" smtClean="0"/>
              <a:t>We recommend: don’t use count cutoffs unless absolutely necessary for memory usage reasons.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Smoothing/Priors/ Regularization for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5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Smoothing: Issues of Scale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Lots of features:</a:t>
            </a:r>
          </a:p>
          <a:p>
            <a:pPr lvl="1"/>
            <a:r>
              <a:rPr lang="en-US" dirty="0" smtClean="0"/>
              <a:t>NLP </a:t>
            </a:r>
            <a:r>
              <a:rPr lang="en-US" dirty="0" err="1" smtClean="0"/>
              <a:t>maxent</a:t>
            </a:r>
            <a:r>
              <a:rPr lang="en-US" dirty="0" smtClean="0"/>
              <a:t> models can have well over a million features.</a:t>
            </a:r>
          </a:p>
          <a:p>
            <a:pPr lvl="1"/>
            <a:r>
              <a:rPr lang="en-US" dirty="0" smtClean="0"/>
              <a:t>Even storing a single array of parameter values can have a substantial memory cost.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Lots of </a:t>
            </a:r>
            <a:r>
              <a:rPr lang="en-US" dirty="0" err="1" smtClean="0"/>
              <a:t>sparsity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 very easy – we need smoothing!</a:t>
            </a:r>
          </a:p>
          <a:p>
            <a:pPr lvl="1"/>
            <a:r>
              <a:rPr lang="en-US" dirty="0" smtClean="0"/>
              <a:t>Many features seen in training will never occur again at test time.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Optimization problems:</a:t>
            </a:r>
          </a:p>
          <a:p>
            <a:pPr lvl="1"/>
            <a:r>
              <a:rPr lang="en-US" dirty="0" smtClean="0"/>
              <a:t>Feature weights can be infinite, and iterative solvers can take a long time to get to those infinities.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Issues</a:t>
            </a:r>
          </a:p>
        </p:txBody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200150"/>
            <a:ext cx="8534400" cy="36576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Assume the following empirical distribution:</a:t>
            </a:r>
          </a:p>
          <a:p>
            <a:pPr eaLnBrk="1" hangingPunct="1"/>
            <a:endParaRPr lang="en-US" sz="18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Features: {</a:t>
            </a:r>
            <a:r>
              <a:rPr lang="en-US" sz="1800" dirty="0">
                <a:solidFill>
                  <a:srgbClr val="CC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Heads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}, {</a:t>
            </a:r>
            <a:r>
              <a:rPr lang="en-US" sz="1800" dirty="0">
                <a:solidFill>
                  <a:srgbClr val="2584BB"/>
                </a:solidFill>
                <a:latin typeface="Lucida Sans" charset="0"/>
                <a:ea typeface="ＭＳ Ｐゴシック" charset="0"/>
                <a:cs typeface="ＭＳ Ｐゴシック" charset="0"/>
              </a:rPr>
              <a:t>Tails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}</a:t>
            </a: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 smtClean="0">
                <a:latin typeface="Lucida Sans" charset="0"/>
                <a:ea typeface="ＭＳ Ｐゴシック" charset="0"/>
                <a:cs typeface="ＭＳ Ｐゴシック" charset="0"/>
              </a:rPr>
              <a:t>We’ll 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have the following model distribution: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8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Really, only one degree of freedom (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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</a:t>
            </a:r>
            <a:r>
              <a:rPr lang="en-US" sz="1800" baseline="-25000" dirty="0" smtClean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H</a:t>
            </a:r>
            <a:r>
              <a:rPr lang="en-US" sz="1800" dirty="0" smtClean="0">
                <a:latin typeface="ＭＳ ゴシック"/>
                <a:ea typeface="ＭＳ ゴシック"/>
                <a:cs typeface="ＭＳ ゴシック"/>
                <a:sym typeface="Symbol" charset="0"/>
              </a:rPr>
              <a:t>−</a:t>
            </a:r>
            <a:r>
              <a:rPr lang="en-US" sz="1800" dirty="0" smtClean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</a:t>
            </a:r>
            <a:r>
              <a:rPr lang="en-US" sz="1800" baseline="-25000" dirty="0">
                <a:latin typeface="Lucida Sans" charset="0"/>
                <a:ea typeface="ＭＳ Ｐゴシック" charset="0"/>
                <a:cs typeface="ＭＳ Ｐゴシック" charset="0"/>
                <a:sym typeface="Symbol" charset="0"/>
              </a:rPr>
              <a:t>T</a:t>
            </a:r>
            <a:r>
              <a:rPr lang="en-US" sz="18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2641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39797"/>
              </p:ext>
            </p:extLst>
          </p:nvPr>
        </p:nvGraphicFramePr>
        <p:xfrm>
          <a:off x="3124200" y="1600200"/>
          <a:ext cx="2362200" cy="57912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charset="0"/>
                        </a:rPr>
                        <a:t>h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55342"/>
              </p:ext>
            </p:extLst>
          </p:nvPr>
        </p:nvGraphicFramePr>
        <p:xfrm>
          <a:off x="1219201" y="2857500"/>
          <a:ext cx="1780389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8" name="Equation" r:id="rId3" imgW="1156097" imgH="419497" progId="Equation.3">
                  <p:embed/>
                </p:oleObj>
              </mc:Choice>
              <mc:Fallback>
                <p:oleObj name="Equation" r:id="rId3" imgW="1156097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2857500"/>
                        <a:ext cx="1780389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16955"/>
              </p:ext>
            </p:extLst>
          </p:nvPr>
        </p:nvGraphicFramePr>
        <p:xfrm>
          <a:off x="3808414" y="2857500"/>
          <a:ext cx="1702157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9" name="Equation" r:id="rId5" imgW="1105297" imgH="419497" progId="Equation.3">
                  <p:embed/>
                </p:oleObj>
              </mc:Choice>
              <mc:Fallback>
                <p:oleObj name="Equation" r:id="rId5" imgW="1105297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4" y="2857500"/>
                        <a:ext cx="1702157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047169"/>
              </p:ext>
            </p:extLst>
          </p:nvPr>
        </p:nvGraphicFramePr>
        <p:xfrm>
          <a:off x="838200" y="3943350"/>
          <a:ext cx="3403702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0" name="Equation" r:id="rId7" imgW="2210196" imgH="419497" progId="Equation.3">
                  <p:embed/>
                </p:oleObj>
              </mc:Choice>
              <mc:Fallback>
                <p:oleObj name="Equation" r:id="rId7" imgW="2210196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43350"/>
                        <a:ext cx="3403702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46426"/>
              </p:ext>
            </p:extLst>
          </p:nvPr>
        </p:nvGraphicFramePr>
        <p:xfrm>
          <a:off x="4841875" y="3943350"/>
          <a:ext cx="1526135" cy="64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1" name="Equation" r:id="rId9" imgW="990997" imgH="419497" progId="Equation.3">
                  <p:embed/>
                </p:oleObj>
              </mc:Choice>
              <mc:Fallback>
                <p:oleObj name="Equation" r:id="rId9" imgW="990997" imgH="4194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943350"/>
                        <a:ext cx="1526135" cy="64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9" name="Picture 19" descr="logistic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5" y="3714750"/>
            <a:ext cx="1360485" cy="102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7543800" y="4705350"/>
            <a:ext cx="12192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ym typeface="Symbol" charset="0"/>
              </a:rPr>
              <a:t></a:t>
            </a:r>
          </a:p>
        </p:txBody>
      </p:sp>
    </p:spTree>
    <p:extLst>
      <p:ext uri="{BB962C8B-B14F-4D97-AF65-F5344CB8AC3E}">
        <p14:creationId xmlns:p14="http://schemas.microsoft.com/office/powerpoint/2010/main" val="23319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Issues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data likelihood in this model is: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024878"/>
              </p:ext>
            </p:extLst>
          </p:nvPr>
        </p:nvGraphicFramePr>
        <p:xfrm>
          <a:off x="1765300" y="1743074"/>
          <a:ext cx="4608047" cy="42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4" name="Equation" r:id="rId3" imgW="2464196" imgH="228997" progId="Equation.3">
                  <p:embed/>
                </p:oleObj>
              </mc:Choice>
              <mc:Fallback>
                <p:oleObj name="Equation" r:id="rId3" imgW="24641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743074"/>
                        <a:ext cx="4608047" cy="42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26729"/>
              </p:ext>
            </p:extLst>
          </p:nvPr>
        </p:nvGraphicFramePr>
        <p:xfrm>
          <a:off x="1755776" y="2200275"/>
          <a:ext cx="4323059" cy="42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5" name="Equation" r:id="rId5" imgW="2311796" imgH="228997" progId="Equation.3">
                  <p:embed/>
                </p:oleObj>
              </mc:Choice>
              <mc:Fallback>
                <p:oleObj name="Equation" r:id="rId5" imgW="23117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6" y="2200275"/>
                        <a:ext cx="4323059" cy="42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Group 6"/>
          <p:cNvGraphicFramePr>
            <a:graphicFrameLocks noGrp="1"/>
          </p:cNvGraphicFramePr>
          <p:nvPr/>
        </p:nvGraphicFramePr>
        <p:xfrm>
          <a:off x="990600" y="4320779"/>
          <a:ext cx="1905000" cy="5791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33" name="Group 17"/>
          <p:cNvGraphicFramePr>
            <a:graphicFrameLocks noGrp="1"/>
          </p:cNvGraphicFramePr>
          <p:nvPr/>
        </p:nvGraphicFramePr>
        <p:xfrm>
          <a:off x="3657600" y="4320779"/>
          <a:ext cx="1905000" cy="5791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44" name="Group 28"/>
          <p:cNvGraphicFramePr>
            <a:graphicFrameLocks noGrp="1"/>
          </p:cNvGraphicFramePr>
          <p:nvPr/>
        </p:nvGraphicFramePr>
        <p:xfrm>
          <a:off x="6400799" y="4320779"/>
          <a:ext cx="1905000" cy="5791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1676400" y="3943350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4343400" y="3943350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7086600" y="3943350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457200" y="3200401"/>
            <a:ext cx="838200" cy="2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500" dirty="0">
                <a:latin typeface="Times New Roman" charset="0"/>
                <a:sym typeface="Symbol" charset="0"/>
              </a:rPr>
              <a:t>log</a:t>
            </a:r>
            <a:r>
              <a:rPr lang="en-US" sz="1500" i="1" dirty="0">
                <a:latin typeface="Times New Roman" charset="0"/>
                <a:sym typeface="Symbol" charset="0"/>
              </a:rPr>
              <a:t> P</a:t>
            </a:r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3200400" y="3200401"/>
            <a:ext cx="838200" cy="2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500" dirty="0">
                <a:latin typeface="Times New Roman" charset="0"/>
                <a:sym typeface="Symbol" charset="0"/>
              </a:rPr>
              <a:t>log</a:t>
            </a:r>
            <a:r>
              <a:rPr lang="en-US" sz="1500" i="1" dirty="0">
                <a:latin typeface="Times New Roman" charset="0"/>
                <a:sym typeface="Symbol" charset="0"/>
              </a:rPr>
              <a:t> P</a:t>
            </a:r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5867400" y="3200401"/>
            <a:ext cx="838200" cy="29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500" dirty="0">
                <a:latin typeface="Times New Roman" charset="0"/>
                <a:sym typeface="Symbol" charset="0"/>
              </a:rPr>
              <a:t>log</a:t>
            </a:r>
            <a:r>
              <a:rPr lang="en-US" sz="1500" i="1" dirty="0">
                <a:latin typeface="Times New Roman" charset="0"/>
                <a:sym typeface="Symbol" charset="0"/>
              </a:rPr>
              <a:t> P</a:t>
            </a:r>
          </a:p>
        </p:txBody>
      </p:sp>
      <p:pic>
        <p:nvPicPr>
          <p:cNvPr id="72749" name="Picture 45" descr="lambda-to-cl-2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1"/>
            <a:ext cx="160020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50" name="Picture 46" descr="lambda-to-cl-3-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2857501"/>
            <a:ext cx="1676401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51" name="Picture 47" descr="lambda-to-cl-4-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855120"/>
            <a:ext cx="1676401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52" name="Line 48"/>
          <p:cNvSpPr>
            <a:spLocks noChangeShapeType="1"/>
          </p:cNvSpPr>
          <p:nvPr/>
        </p:nvSpPr>
        <p:spPr bwMode="auto">
          <a:xfrm flipV="1">
            <a:off x="7848600" y="2914650"/>
            <a:ext cx="990600" cy="1143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 flipH="1">
            <a:off x="4876801" y="2914650"/>
            <a:ext cx="838200" cy="2286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 flipH="1">
            <a:off x="1981200" y="2914650"/>
            <a:ext cx="1066800" cy="28575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Early Stopping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6248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In the 4/0 case, there were two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The optimal value of </a:t>
            </a:r>
            <a:r>
              <a:rPr lang="en-US" sz="1800" i="1" dirty="0">
                <a:ea typeface="ＭＳ Ｐゴシック" charset="0"/>
                <a:sym typeface="Symbol" charset="0"/>
              </a:rPr>
              <a:t>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1600" dirty="0">
                <a:ea typeface="ＭＳ Ｐゴシック" charset="0"/>
              </a:rPr>
              <a:t>was </a:t>
            </a:r>
            <a:r>
              <a:rPr lang="en-US" sz="1600" dirty="0">
                <a:ea typeface="ＭＳ Ｐゴシック" charset="0"/>
                <a:sym typeface="Symbol" charset="0"/>
              </a:rPr>
              <a:t>, which is a long trip for an optimization procedure.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  <a:sym typeface="Symbol" charset="0"/>
              </a:rPr>
              <a:t>The learned distribution is just as spiked as the empirical one – no smoothing.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ea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  <a:cs typeface="ＭＳ Ｐゴシック" charset="0"/>
              </a:rPr>
              <a:t>One way to solve both issues is to just stop the optimization early, after a few iterations.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The value of </a:t>
            </a:r>
            <a:r>
              <a:rPr lang="en-US" sz="1800" i="1" dirty="0">
                <a:ea typeface="ＭＳ Ｐゴシック" charset="0"/>
                <a:sym typeface="Symbol" charset="0"/>
              </a:rPr>
              <a:t></a:t>
            </a:r>
            <a:r>
              <a:rPr lang="en-US" sz="1600" dirty="0">
                <a:ea typeface="ＭＳ Ｐゴシック" charset="0"/>
              </a:rPr>
              <a:t> will be finite (but presumably big).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The optimization </a:t>
            </a:r>
            <a:r>
              <a:rPr lang="en-US" sz="1600" dirty="0" smtClean="0">
                <a:ea typeface="ＭＳ Ｐゴシック" charset="0"/>
              </a:rPr>
              <a:t>won’t </a:t>
            </a:r>
            <a:r>
              <a:rPr lang="en-US" sz="1600" dirty="0">
                <a:ea typeface="ＭＳ Ｐゴシック" charset="0"/>
              </a:rPr>
              <a:t>take forever (clearly).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ea typeface="ＭＳ Ｐゴシック" charset="0"/>
              </a:rPr>
              <a:t>Commonly used in early </a:t>
            </a:r>
            <a:r>
              <a:rPr lang="en-US" sz="1600" dirty="0" err="1">
                <a:ea typeface="ＭＳ Ｐゴシック" charset="0"/>
              </a:rPr>
              <a:t>maxent</a:t>
            </a:r>
            <a:r>
              <a:rPr lang="en-US" sz="1600" dirty="0">
                <a:ea typeface="ＭＳ Ｐゴシック" charset="0"/>
              </a:rPr>
              <a:t> work.</a:t>
            </a:r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/>
        </p:nvGraphicFramePr>
        <p:xfrm>
          <a:off x="6858000" y="2982516"/>
          <a:ext cx="1828800" cy="57912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255" name="Group 15"/>
          <p:cNvGraphicFramePr>
            <a:graphicFrameLocks noGrp="1"/>
          </p:cNvGraphicFramePr>
          <p:nvPr/>
        </p:nvGraphicFramePr>
        <p:xfrm>
          <a:off x="6858000" y="3965972"/>
          <a:ext cx="1828800" cy="57912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Heads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Tails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7391400" y="3609976"/>
            <a:ext cx="914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Input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7315200" y="4593432"/>
            <a:ext cx="1066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Output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7620000" y="2525316"/>
            <a:ext cx="381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i="1">
                <a:sym typeface="Symbol" charset="0"/>
              </a:rPr>
              <a:t></a:t>
            </a:r>
          </a:p>
        </p:txBody>
      </p:sp>
      <p:pic>
        <p:nvPicPr>
          <p:cNvPr id="73757" name="Picture 29" descr="lambda-to-cl-4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379936"/>
            <a:ext cx="167640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58" name="Group 30"/>
          <p:cNvGrpSpPr>
            <a:grpSpLocks/>
          </p:cNvGrpSpPr>
          <p:nvPr/>
        </p:nvGrpSpPr>
        <p:grpSpPr bwMode="auto">
          <a:xfrm>
            <a:off x="7543800" y="1382316"/>
            <a:ext cx="1219200" cy="742950"/>
            <a:chOff x="4752" y="1152"/>
            <a:chExt cx="768" cy="624"/>
          </a:xfrm>
        </p:grpSpPr>
        <p:sp>
          <p:nvSpPr>
            <p:cNvPr id="73759" name="AutoShape 31"/>
            <p:cNvSpPr>
              <a:spLocks noChangeArrowheads="1"/>
            </p:cNvSpPr>
            <p:nvPr/>
          </p:nvSpPr>
          <p:spPr bwMode="auto">
            <a:xfrm>
              <a:off x="4752" y="1680"/>
              <a:ext cx="96" cy="96"/>
            </a:xfrm>
            <a:prstGeom prst="octagon">
              <a:avLst>
                <a:gd name="adj" fmla="val 29287"/>
              </a:avLst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0" name="AutoShape 32"/>
            <p:cNvSpPr>
              <a:spLocks noChangeArrowheads="1"/>
            </p:cNvSpPr>
            <p:nvPr/>
          </p:nvSpPr>
          <p:spPr bwMode="auto">
            <a:xfrm>
              <a:off x="4992" y="1296"/>
              <a:ext cx="96" cy="96"/>
            </a:xfrm>
            <a:prstGeom prst="octagon">
              <a:avLst>
                <a:gd name="adj" fmla="val 29287"/>
              </a:avLst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1" name="AutoShape 33"/>
            <p:cNvSpPr>
              <a:spLocks noChangeArrowheads="1"/>
            </p:cNvSpPr>
            <p:nvPr/>
          </p:nvSpPr>
          <p:spPr bwMode="auto">
            <a:xfrm>
              <a:off x="5232" y="1152"/>
              <a:ext cx="96" cy="96"/>
            </a:xfrm>
            <a:prstGeom prst="octagon">
              <a:avLst>
                <a:gd name="adj" fmla="val 29287"/>
              </a:avLst>
            </a:prstGeom>
            <a:noFill/>
            <a:ln w="254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 flipV="1">
              <a:off x="5328" y="1200"/>
              <a:ext cx="19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 flipV="1">
              <a:off x="4800" y="1392"/>
              <a:ext cx="192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 flipV="1">
              <a:off x="5088" y="1200"/>
              <a:ext cx="144" cy="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76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 (MAP)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What if we had a prior expectation that parameter values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wouldn’t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be very large?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We could then balance evidence suggesting large parameters (or infinite) against our prior.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The evidence would never totally defeat the prior, and parameters would be smoothed (and kept finite!).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We can do this explicitly by changing the optimization objective to maximum posterior likelihood: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88660"/>
              </p:ext>
            </p:extLst>
          </p:nvPr>
        </p:nvGraphicFramePr>
        <p:xfrm>
          <a:off x="1565276" y="3929810"/>
          <a:ext cx="4762205" cy="37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Equation" r:id="rId3" imgW="2616596" imgH="203597" progId="Equation.3">
                  <p:embed/>
                </p:oleObj>
              </mc:Choice>
              <mc:Fallback>
                <p:oleObj name="Equation" r:id="rId3" imgW="2616596" imgH="203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6" y="3929810"/>
                        <a:ext cx="4762205" cy="370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00200" y="4342958"/>
            <a:ext cx="1600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Posterior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657600" y="4342958"/>
            <a:ext cx="914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Prior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876800" y="4342958"/>
            <a:ext cx="1600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1335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14450"/>
            <a:ext cx="6324600" cy="382905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Gaussian, or quadratic, or L</a:t>
            </a:r>
            <a:r>
              <a:rPr lang="en-US" sz="1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priors: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Intuition: parameters </a:t>
            </a:r>
            <a:r>
              <a:rPr lang="en-US" sz="1800" dirty="0" smtClean="0">
                <a:ea typeface="ＭＳ Ｐゴシック" charset="0"/>
              </a:rPr>
              <a:t>shouldn</a:t>
            </a:r>
            <a:r>
              <a:rPr lang="en-US" altLang="ja-JP" sz="1800" dirty="0" smtClean="0">
                <a:ea typeface="ＭＳ Ｐゴシック" charset="0"/>
              </a:rPr>
              <a:t>’</a:t>
            </a:r>
            <a:r>
              <a:rPr lang="en-US" sz="1800" dirty="0" smtClean="0">
                <a:ea typeface="ＭＳ Ｐゴシック" charset="0"/>
              </a:rPr>
              <a:t>t </a:t>
            </a:r>
            <a:r>
              <a:rPr lang="en-US" sz="1800" dirty="0">
                <a:ea typeface="ＭＳ Ｐゴシック" charset="0"/>
              </a:rPr>
              <a:t>be large.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Formalization: prior expectation that each parameter will be distributed according to a </a:t>
            </a:r>
            <a:r>
              <a:rPr lang="en-US" sz="1800" dirty="0" err="1">
                <a:ea typeface="ＭＳ Ｐゴシック" charset="0"/>
              </a:rPr>
              <a:t>gaussian</a:t>
            </a:r>
            <a:r>
              <a:rPr lang="en-US" sz="1800" dirty="0">
                <a:ea typeface="ＭＳ Ｐゴシック" charset="0"/>
              </a:rPr>
              <a:t> with mean </a:t>
            </a:r>
            <a:r>
              <a:rPr lang="en-US" sz="1800" dirty="0">
                <a:ea typeface="ＭＳ Ｐゴシック" charset="0"/>
                <a:sym typeface="Symbol" charset="0"/>
              </a:rPr>
              <a:t></a:t>
            </a:r>
            <a:r>
              <a:rPr lang="en-US" sz="1800" dirty="0">
                <a:ea typeface="ＭＳ Ｐゴシック" charset="0"/>
              </a:rPr>
              <a:t> and variance </a:t>
            </a:r>
            <a:r>
              <a:rPr lang="en-US" sz="1800" dirty="0">
                <a:ea typeface="ＭＳ Ｐゴシック" charset="0"/>
                <a:sym typeface="Symbol" charset="0"/>
              </a:rPr>
              <a:t></a:t>
            </a:r>
            <a:r>
              <a:rPr lang="en-US" sz="1800" baseline="30000" dirty="0">
                <a:ea typeface="ＭＳ Ｐゴシック" charset="0"/>
                <a:sym typeface="Symbol" charset="0"/>
              </a:rPr>
              <a:t>2</a:t>
            </a:r>
            <a:r>
              <a:rPr lang="en-US" sz="1800" dirty="0">
                <a:ea typeface="ＭＳ Ｐゴシック" charset="0"/>
              </a:rPr>
              <a:t>.</a:t>
            </a:r>
          </a:p>
          <a:p>
            <a:pPr marL="457200" lvl="1" indent="0" eaLnBrk="1" hangingPunct="1">
              <a:buNone/>
            </a:pPr>
            <a:endParaRPr lang="en-US" sz="32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1800" dirty="0">
                <a:ea typeface="ＭＳ Ｐゴシック" charset="0"/>
              </a:rPr>
              <a:t>Penalizes parameters for drifting to far from their mean prior value (usually </a:t>
            </a:r>
            <a:r>
              <a:rPr lang="en-US" sz="1800" dirty="0">
                <a:ea typeface="ＭＳ Ｐゴシック" charset="0"/>
                <a:sym typeface="Symbol" charset="0"/>
              </a:rPr>
              <a:t>=</a:t>
            </a:r>
            <a:r>
              <a:rPr lang="en-US" sz="1800" dirty="0">
                <a:ea typeface="ＭＳ Ｐゴシック" charset="0"/>
              </a:rPr>
              <a:t>0).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  <a:sym typeface="Symbol" charset="0"/>
              </a:rPr>
              <a:t></a:t>
            </a:r>
            <a:r>
              <a:rPr lang="en-US" sz="1800" baseline="30000" dirty="0">
                <a:ea typeface="ＭＳ Ｐゴシック" charset="0"/>
                <a:sym typeface="Symbol" charset="0"/>
              </a:rPr>
              <a:t>2</a:t>
            </a:r>
            <a:r>
              <a:rPr lang="en-US" sz="1800" dirty="0">
                <a:ea typeface="ＭＳ Ｐゴシック" charset="0"/>
                <a:sym typeface="Symbol" charset="0"/>
              </a:rPr>
              <a:t>=</a:t>
            </a:r>
            <a:r>
              <a:rPr lang="en-US" sz="1800" dirty="0">
                <a:ea typeface="ＭＳ Ｐゴシック" charset="0"/>
              </a:rPr>
              <a:t>1 works surprisingly well</a:t>
            </a:r>
            <a:r>
              <a:rPr lang="en-US" sz="1800" dirty="0" smtClean="0">
                <a:ea typeface="ＭＳ Ｐゴシック" charset="0"/>
              </a:rPr>
              <a:t>.</a:t>
            </a:r>
            <a:endParaRPr lang="en-US" sz="1800" dirty="0">
              <a:ea typeface="ＭＳ Ｐゴシック" charset="0"/>
            </a:endParaRPr>
          </a:p>
        </p:txBody>
      </p:sp>
      <p:pic>
        <p:nvPicPr>
          <p:cNvPr id="75781" name="Picture 4" descr="gau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9" y="3754041"/>
            <a:ext cx="1344612" cy="138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AutoShape 5"/>
          <p:cNvSpPr>
            <a:spLocks noChangeArrowheads="1"/>
          </p:cNvSpPr>
          <p:nvPr/>
        </p:nvSpPr>
        <p:spPr bwMode="auto">
          <a:xfrm>
            <a:off x="6477000" y="2971800"/>
            <a:ext cx="2257424" cy="742950"/>
          </a:xfrm>
          <a:prstGeom prst="cloudCallout">
            <a:avLst>
              <a:gd name="adj1" fmla="val 7292"/>
              <a:gd name="adj2" fmla="val 9086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9" tIns="34295" rIns="68589" bIns="34295" anchor="ctr"/>
          <a:lstStyle/>
          <a:p>
            <a:r>
              <a:rPr lang="en-US" sz="1400" dirty="0">
                <a:latin typeface="+mn-lt"/>
              </a:rPr>
              <a:t>They </a:t>
            </a:r>
            <a:r>
              <a:rPr lang="en-US" sz="1400" dirty="0" smtClean="0">
                <a:latin typeface="+mn-lt"/>
              </a:rPr>
              <a:t>don’t </a:t>
            </a:r>
            <a:r>
              <a:rPr lang="en-US" sz="1400" dirty="0">
                <a:latin typeface="+mn-lt"/>
              </a:rPr>
              <a:t>even capitalize my name anymore!</a:t>
            </a: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15507"/>
              </p:ext>
            </p:extLst>
          </p:nvPr>
        </p:nvGraphicFramePr>
        <p:xfrm>
          <a:off x="1371600" y="2914054"/>
          <a:ext cx="3124794" cy="72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8" name="Equation" r:id="rId4" imgW="2083196" imgH="482997" progId="Equation.3">
                  <p:embed/>
                </p:oleObj>
              </mc:Choice>
              <mc:Fallback>
                <p:oleObj name="Equation" r:id="rId4" imgW="2083196" imgH="482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14054"/>
                        <a:ext cx="3124794" cy="72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6400800" y="1143000"/>
            <a:ext cx="2438400" cy="1790700"/>
            <a:chOff x="4032" y="992"/>
            <a:chExt cx="1632" cy="1504"/>
          </a:xfrm>
        </p:grpSpPr>
        <p:pic>
          <p:nvPicPr>
            <p:cNvPr id="75784" name="Picture 8" descr="lambda-to-cl-4-0-sigma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138"/>
              <a:ext cx="1626" cy="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4944" y="1756"/>
              <a:ext cx="384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rgbClr val="CC0000"/>
                  </a:solidFill>
                  <a:sym typeface="Symbol" charset="0"/>
                </a:rPr>
                <a:t></a:t>
              </a:r>
              <a:r>
                <a:rPr lang="en-US" sz="1400" baseline="300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=1</a:t>
              </a:r>
              <a:endParaRPr lang="en-US" sz="14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5232" y="1372"/>
              <a:ext cx="432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chemeClr val="tx2"/>
                  </a:solidFill>
                  <a:sym typeface="Symbol" charset="0"/>
                </a:rPr>
                <a:t></a:t>
              </a:r>
              <a:r>
                <a:rPr lang="en-US" sz="1400" baseline="30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olidFill>
                    <a:schemeClr val="tx2"/>
                  </a:solidFill>
                  <a:sym typeface="Symbol" charset="0"/>
                </a:rPr>
                <a:t> </a:t>
              </a:r>
              <a:r>
                <a:rPr lang="en-US" sz="14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= 10</a:t>
              </a:r>
            </a:p>
          </p:txBody>
        </p: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5040" y="992"/>
              <a:ext cx="6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400"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ym typeface="Symbol" charset="0"/>
                </a:rPr>
                <a:t></a:t>
              </a:r>
              <a:r>
                <a:rPr lang="en-US" sz="1400" baseline="30000">
                  <a:latin typeface="Times New Roman" charset="0"/>
                  <a:sym typeface="Symbol" charset="0"/>
                </a:rPr>
                <a:t>2</a:t>
              </a:r>
              <a:r>
                <a:rPr lang="en-US" sz="1400">
                  <a:sym typeface="Symbol" charset="0"/>
                </a:rPr>
                <a:t> </a:t>
              </a:r>
              <a:r>
                <a:rPr lang="en-US" sz="1400">
                  <a:latin typeface="Times New Roman" charset="0"/>
                  <a:sym typeface="Symbol" charset="0"/>
                </a:rPr>
                <a:t>= 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</a:t>
            </a:r>
          </a:p>
        </p:txBody>
      </p:sp>
      <p:sp>
        <p:nvSpPr>
          <p:cNvPr id="788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7630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we use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gaussian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priors: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Trade off some expectation-matching for smaller parameters.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When multiple features can be recruited to explain a data point, the more common ones generally receive more weight.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Accuracy generally goes up!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objective: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derivative: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87479"/>
              </p:ext>
            </p:extLst>
          </p:nvPr>
        </p:nvGraphicFramePr>
        <p:xfrm>
          <a:off x="914400" y="3181350"/>
          <a:ext cx="3032104" cy="31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2" name="Equation" r:id="rId4" imgW="1956196" imgH="203597" progId="Equation.3">
                  <p:embed/>
                </p:oleObj>
              </mc:Choice>
              <mc:Fallback>
                <p:oleObj name="Equation" r:id="rId4" imgW="1956196" imgH="203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1350"/>
                        <a:ext cx="3032104" cy="31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795313"/>
              </p:ext>
            </p:extLst>
          </p:nvPr>
        </p:nvGraphicFramePr>
        <p:xfrm>
          <a:off x="914400" y="3638550"/>
          <a:ext cx="3150214" cy="55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3" name="Equation" r:id="rId6" imgW="2032396" imgH="355997" progId="Equation.3">
                  <p:embed/>
                </p:oleObj>
              </mc:Choice>
              <mc:Fallback>
                <p:oleObj name="Equation" r:id="rId6" imgW="2032396" imgH="355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38550"/>
                        <a:ext cx="3150214" cy="55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30154"/>
              </p:ext>
            </p:extLst>
          </p:nvPr>
        </p:nvGraphicFramePr>
        <p:xfrm>
          <a:off x="812166" y="4552950"/>
          <a:ext cx="5283834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4" name="Equation" r:id="rId8" imgW="3302396" imgH="228997" progId="Equation.3">
                  <p:embed/>
                </p:oleObj>
              </mc:Choice>
              <mc:Fallback>
                <p:oleObj name="Equation" r:id="rId8" imgW="33023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66" y="4552950"/>
                        <a:ext cx="5283834" cy="36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8" name="Group 13"/>
          <p:cNvGrpSpPr>
            <a:grpSpLocks/>
          </p:cNvGrpSpPr>
          <p:nvPr/>
        </p:nvGrpSpPr>
        <p:grpSpPr bwMode="auto">
          <a:xfrm>
            <a:off x="6629400" y="2514601"/>
            <a:ext cx="1905000" cy="1632347"/>
            <a:chOff x="4032" y="992"/>
            <a:chExt cx="1632" cy="1504"/>
          </a:xfrm>
        </p:grpSpPr>
        <p:pic>
          <p:nvPicPr>
            <p:cNvPr id="78859" name="Picture 14" descr="lambda-to-cl-4-0-sigmas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138"/>
              <a:ext cx="1626" cy="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0" name="Text Box 15"/>
            <p:cNvSpPr txBox="1">
              <a:spLocks noChangeArrowheads="1"/>
            </p:cNvSpPr>
            <p:nvPr/>
          </p:nvSpPr>
          <p:spPr bwMode="auto">
            <a:xfrm>
              <a:off x="4945" y="1756"/>
              <a:ext cx="38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=1</a:t>
              </a:r>
              <a:endParaRPr lang="en-US" sz="12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78861" name="Text Box 16"/>
            <p:cNvSpPr txBox="1">
              <a:spLocks noChangeArrowheads="1"/>
            </p:cNvSpPr>
            <p:nvPr/>
          </p:nvSpPr>
          <p:spPr bwMode="auto">
            <a:xfrm>
              <a:off x="5233" y="1372"/>
              <a:ext cx="43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 </a:t>
              </a: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= 10</a:t>
              </a:r>
            </a:p>
          </p:txBody>
        </p:sp>
        <p:sp>
          <p:nvSpPr>
            <p:cNvPr id="78862" name="Text Box 17"/>
            <p:cNvSpPr txBox="1">
              <a:spLocks noChangeArrowheads="1"/>
            </p:cNvSpPr>
            <p:nvPr/>
          </p:nvSpPr>
          <p:spPr bwMode="auto">
            <a:xfrm>
              <a:off x="5040" y="992"/>
              <a:ext cx="62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</a:t>
              </a:r>
              <a:r>
                <a:rPr lang="en-US" sz="1200" baseline="300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 </a:t>
              </a:r>
              <a:r>
                <a:rPr lang="en-US" sz="1200">
                  <a:latin typeface="Times New Roman" charset="0"/>
                  <a:sym typeface="Symbol" charset="0"/>
                </a:rPr>
                <a:t>= </a:t>
              </a:r>
            </a:p>
          </p:txBody>
        </p:sp>
      </p:grp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25815"/>
              </p:ext>
            </p:extLst>
          </p:nvPr>
        </p:nvGraphicFramePr>
        <p:xfrm>
          <a:off x="4114800" y="3486150"/>
          <a:ext cx="1692910" cy="66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5" name="Equation" r:id="rId11" imgW="1092200" imgH="431800" progId="Equation.3">
                  <p:embed/>
                </p:oleObj>
              </mc:Choice>
              <mc:Fallback>
                <p:oleObj name="Equation" r:id="rId11" imgW="1092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86150"/>
                        <a:ext cx="1692910" cy="669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7236"/>
              </p:ext>
            </p:extLst>
          </p:nvPr>
        </p:nvGraphicFramePr>
        <p:xfrm>
          <a:off x="3962400" y="3181350"/>
          <a:ext cx="984250" cy="27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6" name="Equation" r:id="rId13" imgW="635000" imgH="177800" progId="Equation.3">
                  <p:embed/>
                </p:oleObj>
              </mc:Choice>
              <mc:Fallback>
                <p:oleObj name="Equation" r:id="rId13" imgW="635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81350"/>
                        <a:ext cx="984250" cy="27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62451"/>
              </p:ext>
            </p:extLst>
          </p:nvPr>
        </p:nvGraphicFramePr>
        <p:xfrm>
          <a:off x="6096000" y="4552950"/>
          <a:ext cx="1320800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7" name="Equation" r:id="rId15" imgW="825500" imgH="203200" progId="Equation.3">
                  <p:embed/>
                </p:oleObj>
              </mc:Choice>
              <mc:Fallback>
                <p:oleObj name="Equation" r:id="rId15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52950"/>
                        <a:ext cx="1320800" cy="32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9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Smoothing: Priors</a:t>
            </a:r>
          </a:p>
        </p:txBody>
      </p:sp>
      <p:sp>
        <p:nvSpPr>
          <p:cNvPr id="788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7630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we use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gaussian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priors: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Trade off some expectation-matching for smaller parameters.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When multiple features can be recruited to explain a data point, the more common ones generally receive more weight.</a:t>
            </a:r>
          </a:p>
          <a:p>
            <a:pPr lvl="1" eaLnBrk="1" hangingPunct="1"/>
            <a:r>
              <a:rPr lang="en-US" sz="1600" dirty="0">
                <a:ea typeface="ＭＳ Ｐゴシック" charset="0"/>
              </a:rPr>
              <a:t>Accuracy generally goes up!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objective: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Change the derivative: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08444"/>
              </p:ext>
            </p:extLst>
          </p:nvPr>
        </p:nvGraphicFramePr>
        <p:xfrm>
          <a:off x="914400" y="3181350"/>
          <a:ext cx="3032104" cy="31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6" name="Equation" r:id="rId4" imgW="1956196" imgH="203597" progId="Equation.3">
                  <p:embed/>
                </p:oleObj>
              </mc:Choice>
              <mc:Fallback>
                <p:oleObj name="Equation" r:id="rId4" imgW="1956196" imgH="203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81350"/>
                        <a:ext cx="3032104" cy="31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49166"/>
              </p:ext>
            </p:extLst>
          </p:nvPr>
        </p:nvGraphicFramePr>
        <p:xfrm>
          <a:off x="914400" y="3638550"/>
          <a:ext cx="3150214" cy="55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7" name="Equation" r:id="rId6" imgW="2032396" imgH="355997" progId="Equation.3">
                  <p:embed/>
                </p:oleObj>
              </mc:Choice>
              <mc:Fallback>
                <p:oleObj name="Equation" r:id="rId6" imgW="2032396" imgH="355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38550"/>
                        <a:ext cx="3150214" cy="55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646369"/>
              </p:ext>
            </p:extLst>
          </p:nvPr>
        </p:nvGraphicFramePr>
        <p:xfrm>
          <a:off x="812166" y="4552950"/>
          <a:ext cx="5283834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8" name="Equation" r:id="rId8" imgW="3302396" imgH="228997" progId="Equation.3">
                  <p:embed/>
                </p:oleObj>
              </mc:Choice>
              <mc:Fallback>
                <p:oleObj name="Equation" r:id="rId8" imgW="3302396" imgH="2289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66" y="4552950"/>
                        <a:ext cx="5283834" cy="36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8" name="Group 13"/>
          <p:cNvGrpSpPr>
            <a:grpSpLocks/>
          </p:cNvGrpSpPr>
          <p:nvPr/>
        </p:nvGrpSpPr>
        <p:grpSpPr bwMode="auto">
          <a:xfrm>
            <a:off x="6629400" y="2514601"/>
            <a:ext cx="1905000" cy="1632347"/>
            <a:chOff x="4032" y="992"/>
            <a:chExt cx="1632" cy="1504"/>
          </a:xfrm>
        </p:grpSpPr>
        <p:pic>
          <p:nvPicPr>
            <p:cNvPr id="78859" name="Picture 14" descr="lambda-to-cl-4-0-sigmas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138"/>
              <a:ext cx="1626" cy="1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0" name="Text Box 15"/>
            <p:cNvSpPr txBox="1">
              <a:spLocks noChangeArrowheads="1"/>
            </p:cNvSpPr>
            <p:nvPr/>
          </p:nvSpPr>
          <p:spPr bwMode="auto">
            <a:xfrm>
              <a:off x="4945" y="1756"/>
              <a:ext cx="383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rgbClr val="CC0000"/>
                  </a:solidFill>
                  <a:latin typeface="Times New Roman" charset="0"/>
                  <a:sym typeface="Symbol" charset="0"/>
                </a:rPr>
                <a:t>=1</a:t>
              </a:r>
              <a:endParaRPr lang="en-US" sz="12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78861" name="Text Box 16"/>
            <p:cNvSpPr txBox="1">
              <a:spLocks noChangeArrowheads="1"/>
            </p:cNvSpPr>
            <p:nvPr/>
          </p:nvSpPr>
          <p:spPr bwMode="auto">
            <a:xfrm>
              <a:off x="5233" y="1372"/>
              <a:ext cx="43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</a:t>
              </a:r>
              <a:r>
                <a:rPr lang="en-US" sz="1200" baseline="30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olidFill>
                    <a:schemeClr val="tx2"/>
                  </a:solidFill>
                  <a:sym typeface="Symbol" charset="0"/>
                </a:rPr>
                <a:t> </a:t>
              </a:r>
              <a:r>
                <a:rPr lang="en-US" sz="12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= 10</a:t>
              </a:r>
            </a:p>
          </p:txBody>
        </p:sp>
        <p:sp>
          <p:nvSpPr>
            <p:cNvPr id="78862" name="Text Box 17"/>
            <p:cNvSpPr txBox="1">
              <a:spLocks noChangeArrowheads="1"/>
            </p:cNvSpPr>
            <p:nvPr/>
          </p:nvSpPr>
          <p:spPr bwMode="auto">
            <a:xfrm>
              <a:off x="5040" y="992"/>
              <a:ext cx="62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2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</a:t>
              </a:r>
              <a:r>
                <a:rPr lang="en-US" sz="1200" baseline="30000">
                  <a:latin typeface="Times New Roman" charset="0"/>
                  <a:sym typeface="Symbol" charset="0"/>
                </a:rPr>
                <a:t>2</a:t>
              </a:r>
              <a:r>
                <a:rPr lang="en-US" sz="1200">
                  <a:sym typeface="Symbol" charset="0"/>
                </a:rPr>
                <a:t> </a:t>
              </a:r>
              <a:r>
                <a:rPr lang="en-US" sz="1200">
                  <a:latin typeface="Times New Roman" charset="0"/>
                  <a:sym typeface="Symbol" charset="0"/>
                </a:rPr>
                <a:t>= </a:t>
              </a:r>
            </a:p>
          </p:txBody>
        </p:sp>
      </p:grp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0233"/>
              </p:ext>
            </p:extLst>
          </p:nvPr>
        </p:nvGraphicFramePr>
        <p:xfrm>
          <a:off x="4038600" y="3476625"/>
          <a:ext cx="12001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9" name="Equation" r:id="rId11" imgW="774700" imgH="444500" progId="Equation.3">
                  <p:embed/>
                </p:oleObj>
              </mc:Choice>
              <mc:Fallback>
                <p:oleObj name="Equation" r:id="rId11" imgW="77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476625"/>
                        <a:ext cx="12001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88066"/>
              </p:ext>
            </p:extLst>
          </p:nvPr>
        </p:nvGraphicFramePr>
        <p:xfrm>
          <a:off x="3962400" y="3181350"/>
          <a:ext cx="984250" cy="27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0" name="Equation" r:id="rId13" imgW="635000" imgH="177800" progId="Equation.3">
                  <p:embed/>
                </p:oleObj>
              </mc:Choice>
              <mc:Fallback>
                <p:oleObj name="Equation" r:id="rId13" imgW="635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81350"/>
                        <a:ext cx="984250" cy="27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001370"/>
              </p:ext>
            </p:extLst>
          </p:nvPr>
        </p:nvGraphicFramePr>
        <p:xfrm>
          <a:off x="6096000" y="4522788"/>
          <a:ext cx="812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41" name="Equation" r:id="rId15" imgW="508000" imgH="241300" progId="Equation.3">
                  <p:embed/>
                </p:oleObj>
              </mc:Choice>
              <mc:Fallback>
                <p:oleObj name="Equation" r:id="rId15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22788"/>
                        <a:ext cx="812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086600" y="4248150"/>
            <a:ext cx="1447800" cy="685800"/>
          </a:xfrm>
          <a:prstGeom prst="rect">
            <a:avLst/>
          </a:prstGeom>
          <a:solidFill>
            <a:srgbClr val="9FD0E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Taking prior mean as 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7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54892</TotalTime>
  <Words>981</Words>
  <Application>Microsoft Office PowerPoint</Application>
  <PresentationFormat>On-screen Show (16:9)</PresentationFormat>
  <Paragraphs>245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NLP-class</vt:lpstr>
      <vt:lpstr>Equation</vt:lpstr>
      <vt:lpstr>Smoothing/Priors/ Regularization for Maxent Models</vt:lpstr>
      <vt:lpstr>Smoothing: Issues of Scale</vt:lpstr>
      <vt:lpstr>Smoothing: Issues</vt:lpstr>
      <vt:lpstr>Smoothing: Issues</vt:lpstr>
      <vt:lpstr>Smoothing: Early Stopping</vt:lpstr>
      <vt:lpstr>Smoothing: Priors (MAP)</vt:lpstr>
      <vt:lpstr>Smoothing: Priors</vt:lpstr>
      <vt:lpstr>Smoothing: Priors</vt:lpstr>
      <vt:lpstr>Smoothing: Priors</vt:lpstr>
      <vt:lpstr>Example: NER Smoothing</vt:lpstr>
      <vt:lpstr>Example: POS Tagging</vt:lpstr>
      <vt:lpstr>Smoothing: Regularization</vt:lpstr>
      <vt:lpstr>Smoothing: Virtual Data</vt:lpstr>
      <vt:lpstr>Smoothing: Count Cutoffs</vt:lpstr>
      <vt:lpstr>Smoothing/Priors/ Regularization for Maxent Models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248</cp:revision>
  <cp:lastPrinted>2012-03-06T20:53:56Z</cp:lastPrinted>
  <dcterms:created xsi:type="dcterms:W3CDTF">2010-04-19T15:31:24Z</dcterms:created>
  <dcterms:modified xsi:type="dcterms:W3CDTF">2012-04-05T20:21:34Z</dcterms:modified>
</cp:coreProperties>
</file>