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07" r:id="rId2"/>
    <p:sldId id="608" r:id="rId3"/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>
        <p:scale>
          <a:sx n="80" d="100"/>
          <a:sy n="80" d="100"/>
        </p:scale>
        <p:origin x="-85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12441-541C-8049-9EB6-B7944644D433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11E387A-761F-6A49-BCBC-FEFB84592E4B}" type="slidenum">
              <a:rPr lang="en-US" sz="1200">
                <a:latin typeface="Times New Roman" charset="0"/>
              </a:rPr>
              <a:pPr algn="r" eaLnBrk="0" hangingPunct="0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4928"/>
            <a:ext cx="5019887" cy="4226754"/>
          </a:xfrm>
        </p:spPr>
        <p:txBody>
          <a:bodyPr lIns="92821" tIns="46410" rIns="92821" bIns="46410"/>
          <a:lstStyle/>
          <a:p>
            <a:pPr>
              <a:buFontTx/>
              <a:buChar char="•"/>
            </a:pPr>
            <a:r>
              <a:rPr lang="en-US" dirty="0" smtClean="0"/>
              <a:t>Review</a:t>
            </a:r>
            <a:r>
              <a:rPr lang="en-US" baseline="0" dirty="0" smtClean="0"/>
              <a:t> J&amp;M 2ed Section 5.1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Part-of-speech tagging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2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Part-of-speech tagging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A simple but useful form of linguistic analysis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Parts of Speech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Perhaps starting with Aristotle in the West (384–322 BCE), there was the idea of having parts of speech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lexical categories, word classes, “tags”, POS</a:t>
            </a:r>
          </a:p>
          <a:p>
            <a:r>
              <a:rPr lang="en-US" dirty="0" smtClean="0"/>
              <a:t>It </a:t>
            </a:r>
            <a:r>
              <a:rPr lang="en-US" dirty="0"/>
              <a:t>comes </a:t>
            </a:r>
            <a:r>
              <a:rPr lang="en-US" dirty="0" smtClean="0"/>
              <a:t>from </a:t>
            </a:r>
            <a:r>
              <a:rPr lang="en-US" dirty="0"/>
              <a:t>Dionysius </a:t>
            </a:r>
            <a:r>
              <a:rPr lang="en-US" dirty="0" err="1"/>
              <a:t>Thrax</a:t>
            </a:r>
            <a:r>
              <a:rPr lang="en-US" dirty="0"/>
              <a:t> of Alexandria (c. 100 </a:t>
            </a:r>
            <a:r>
              <a:rPr lang="en-US" dirty="0" smtClean="0"/>
              <a:t>BCE) the idea that is still with us that there are 8 parts of speech</a:t>
            </a:r>
          </a:p>
          <a:p>
            <a:pPr lvl="1"/>
            <a:r>
              <a:rPr lang="en-US" dirty="0" smtClean="0"/>
              <a:t>But actually his 8 aren’t exactly the ones we are taught today</a:t>
            </a:r>
          </a:p>
          <a:p>
            <a:pPr lvl="2"/>
            <a:r>
              <a:rPr lang="en-US" dirty="0" err="1" smtClean="0"/>
              <a:t>Thrax</a:t>
            </a:r>
            <a:r>
              <a:rPr lang="en-US" dirty="0" smtClean="0"/>
              <a:t>: noun, verb, article, adverb, preposition, conjunction</a:t>
            </a:r>
            <a:r>
              <a:rPr lang="en-US" dirty="0"/>
              <a:t>, </a:t>
            </a:r>
            <a:r>
              <a:rPr lang="en-US" dirty="0" smtClean="0"/>
              <a:t>participle, pronoun</a:t>
            </a:r>
          </a:p>
          <a:p>
            <a:pPr lvl="2"/>
            <a:r>
              <a:rPr lang="en-US" dirty="0" smtClean="0"/>
              <a:t>School grammar: noun, verb, adjective, adverb, preposition, conjunction, pronoun, interjection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28575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Open class 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27241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Closed class (functional)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285750"/>
            <a:ext cx="8458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2724150"/>
            <a:ext cx="8458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1000" y="66675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6810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24200" y="666750"/>
            <a:ext cx="16002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242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752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113823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28765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28908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766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76800" y="6667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8768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76800" y="12001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76800" y="12144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8768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8768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8768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8768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572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572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72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572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572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7200" y="43386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781800" y="19621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467600" y="3790950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334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8288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352800" y="1581150"/>
            <a:ext cx="1143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352800" y="33131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172200" y="711200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smtClean="0">
                <a:solidFill>
                  <a:schemeClr val="accent2"/>
                </a:solidFill>
              </a:rPr>
              <a:t>old   older   oldest</a:t>
            </a:r>
            <a:endParaRPr lang="en-US" sz="1600" i="1" dirty="0">
              <a:solidFill>
                <a:schemeClr val="accent2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172200" y="12446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324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246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smtClean="0">
                <a:solidFill>
                  <a:schemeClr val="accent2"/>
                </a:solidFill>
              </a:rPr>
              <a:t>off   </a:t>
            </a:r>
            <a:r>
              <a:rPr lang="en-US" sz="1600" i="1" dirty="0">
                <a:solidFill>
                  <a:schemeClr val="accent2"/>
                </a:solidFill>
              </a:rPr>
              <a:t>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52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9050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905000" y="4368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876800" y="1885950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19002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953000" y="23225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8768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latin typeface="Arial"/>
                <a:cs typeface="Arial"/>
              </a:rPr>
              <a:t>Interjections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324600" y="44005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err="1" smtClean="0">
                <a:solidFill>
                  <a:schemeClr val="accent2"/>
                </a:solidFill>
              </a:rPr>
              <a:t>Ow</a:t>
            </a:r>
            <a:r>
              <a:rPr lang="en-US" sz="1600" i="1" dirty="0" smtClean="0">
                <a:solidFill>
                  <a:schemeClr val="accent2"/>
                </a:solidFill>
              </a:rPr>
              <a:t>  Eh</a:t>
            </a:r>
            <a:endParaRPr lang="en-US" sz="1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 smtClean="0"/>
              <a:t>Open vs. Closed classes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Open vs. Closed classes</a:t>
            </a:r>
          </a:p>
          <a:p>
            <a:pPr lvl="1"/>
            <a:r>
              <a:rPr lang="en-US" sz="2400" dirty="0" smtClean="0"/>
              <a:t>Closed: </a:t>
            </a:r>
          </a:p>
          <a:p>
            <a:pPr lvl="2"/>
            <a:r>
              <a:rPr lang="en-US" sz="2400" dirty="0" smtClean="0"/>
              <a:t>determiners: </a:t>
            </a:r>
            <a:r>
              <a:rPr lang="en-US" sz="2400" b="1" i="1" dirty="0" smtClean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2400" dirty="0" smtClean="0"/>
              <a:t>pronouns: </a:t>
            </a:r>
            <a:r>
              <a:rPr lang="en-US" sz="2400" b="1" i="1" dirty="0" smtClean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2400" dirty="0" smtClean="0"/>
              <a:t>prepositions: </a:t>
            </a:r>
            <a:r>
              <a:rPr lang="en-US" sz="2400" b="1" i="1" dirty="0" smtClean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Why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closed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 smtClean="0"/>
          </a:p>
          <a:p>
            <a:pPr lvl="1"/>
            <a:r>
              <a:rPr lang="en-US" sz="2400" dirty="0" smtClean="0"/>
              <a:t>Open: </a:t>
            </a:r>
          </a:p>
          <a:p>
            <a:pPr lvl="2"/>
            <a:r>
              <a:rPr lang="en-US" sz="2400" dirty="0" smtClean="0"/>
              <a:t>Nouns, Verbs, Adjectives, Adverbs. 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Words often have more than one POS: </a:t>
            </a:r>
            <a:r>
              <a:rPr lang="en-US" i="1"/>
              <a:t>back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On my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</a:p>
          <a:p>
            <a:r>
              <a:rPr lang="en-US"/>
              <a:t>The POS tagging problem is to determine the POS tag for a particular instance of a word.</a:t>
            </a:r>
          </a:p>
        </p:txBody>
      </p:sp>
    </p:spTree>
    <p:extLst>
      <p:ext uri="{BB962C8B-B14F-4D97-AF65-F5344CB8AC3E}">
        <p14:creationId xmlns:p14="http://schemas.microsoft.com/office/powerpoint/2010/main" val="39340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  	Plays        well                  with  others</a:t>
            </a:r>
          </a:p>
          <a:p>
            <a:r>
              <a:rPr lang="en-US" dirty="0" smtClean="0"/>
              <a:t>Ambiguity:  NNS/VBZ UH/JJ/NN/RB IN      NNS</a:t>
            </a:r>
          </a:p>
          <a:p>
            <a:r>
              <a:rPr lang="en-US" dirty="0" smtClean="0"/>
              <a:t>Output:	Plays/VBZ well/RB with/IN others/NNS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Text-to-speech (how do we pronounce </a:t>
            </a:r>
            <a:r>
              <a:rPr lang="ja-JP" altLang="en-US" dirty="0" smtClean="0"/>
              <a:t>“</a:t>
            </a:r>
            <a:r>
              <a:rPr lang="en-US" dirty="0" smtClean="0"/>
              <a:t>lead</a:t>
            </a:r>
            <a:r>
              <a:rPr lang="ja-JP" altLang="en-US" dirty="0" smtClean="0"/>
              <a:t>”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Can write </a:t>
            </a:r>
            <a:r>
              <a:rPr lang="en-US" dirty="0" err="1" smtClean="0"/>
              <a:t>regexps</a:t>
            </a:r>
            <a:r>
              <a:rPr lang="en-US" dirty="0" smtClean="0"/>
              <a:t> like (</a:t>
            </a:r>
            <a:r>
              <a:rPr lang="en-US" dirty="0" err="1" smtClean="0"/>
              <a:t>Det</a:t>
            </a:r>
            <a:r>
              <a:rPr lang="en-US" dirty="0" smtClean="0"/>
              <a:t>) </a:t>
            </a:r>
            <a:r>
              <a:rPr lang="en-US" dirty="0" err="1" smtClean="0"/>
              <a:t>Adj</a:t>
            </a:r>
            <a:r>
              <a:rPr lang="en-US" dirty="0" smtClean="0"/>
              <a:t>* N+ over the output for phrases, etc.</a:t>
            </a:r>
          </a:p>
          <a:p>
            <a:pPr lvl="1"/>
            <a:r>
              <a:rPr lang="en-US" dirty="0" smtClean="0"/>
              <a:t>As input to or to speed up a full parser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know the tag, you can back off to it in other tasks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315200" y="1504950"/>
            <a:ext cx="1295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Penn Treebank POS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tags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3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bldLvl="2" autoUpdateAnimBg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tags are correct?  (Tag accuracy)</a:t>
            </a:r>
          </a:p>
          <a:p>
            <a:pPr lvl="1"/>
            <a:r>
              <a:rPr lang="en-US" dirty="0" smtClean="0"/>
              <a:t>About 97% currently</a:t>
            </a:r>
          </a:p>
          <a:p>
            <a:pPr lvl="1"/>
            <a:r>
              <a:rPr lang="en-US" dirty="0" smtClean="0"/>
              <a:t>But baseline is already 90%</a:t>
            </a:r>
          </a:p>
          <a:p>
            <a:pPr lvl="2"/>
            <a:r>
              <a:rPr lang="en-US" dirty="0" smtClean="0"/>
              <a:t>Baseline is performance of stupidest possible method</a:t>
            </a:r>
          </a:p>
          <a:p>
            <a:pPr lvl="3"/>
            <a:r>
              <a:rPr lang="en-US" dirty="0" smtClean="0"/>
              <a:t>Tag every word with its most frequent tag</a:t>
            </a:r>
          </a:p>
          <a:p>
            <a:pPr lvl="3"/>
            <a:r>
              <a:rPr lang="en-US" dirty="0" smtClean="0"/>
              <a:t>Tag unknown words as nouns</a:t>
            </a:r>
          </a:p>
          <a:p>
            <a:pPr lvl="1"/>
            <a:r>
              <a:rPr lang="en-US" dirty="0" smtClean="0"/>
              <a:t>Partly easy because</a:t>
            </a:r>
          </a:p>
          <a:p>
            <a:pPr lvl="2"/>
            <a:r>
              <a:rPr lang="en-US" dirty="0" smtClean="0"/>
              <a:t>Many words are unambiguous</a:t>
            </a:r>
            <a:endParaRPr lang="en-US" dirty="0"/>
          </a:p>
          <a:p>
            <a:pPr lvl="2"/>
            <a:r>
              <a:rPr lang="en-US" dirty="0" smtClean="0"/>
              <a:t>You get points for them (</a:t>
            </a:r>
            <a:r>
              <a:rPr lang="en-US" i="1" dirty="0" smtClean="0">
                <a:solidFill>
                  <a:srgbClr val="2584BB"/>
                </a:solidFill>
              </a:rPr>
              <a:t>the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2584BB"/>
                </a:solidFill>
              </a:rPr>
              <a:t>a</a:t>
            </a:r>
            <a:r>
              <a:rPr lang="en-US" i="1" dirty="0" smtClean="0"/>
              <a:t>, </a:t>
            </a:r>
            <a:r>
              <a:rPr lang="en-US" dirty="0" smtClean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2936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on the correct part of speech can be difficult even for people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Mrs</a:t>
            </a:r>
            <a:r>
              <a:rPr lang="en-US" dirty="0" smtClean="0"/>
              <a:t>/NNP </a:t>
            </a:r>
            <a:r>
              <a:rPr lang="en-US" dirty="0" err="1" smtClean="0"/>
              <a:t>Shaefer</a:t>
            </a:r>
            <a:r>
              <a:rPr lang="en-US" dirty="0" smtClean="0"/>
              <a:t>/NNP never/RB got/VBD </a:t>
            </a:r>
            <a:r>
              <a:rPr lang="en-US" dirty="0" smtClean="0">
                <a:solidFill>
                  <a:schemeClr val="accent2"/>
                </a:solidFill>
              </a:rPr>
              <a:t>around/RP</a:t>
            </a:r>
            <a:r>
              <a:rPr lang="en-US" dirty="0" smtClean="0"/>
              <a:t> to/TO joining/VBG</a:t>
            </a:r>
          </a:p>
          <a:p>
            <a:endParaRPr lang="en-US" dirty="0" smtClean="0"/>
          </a:p>
          <a:p>
            <a:r>
              <a:rPr lang="en-US" dirty="0" smtClean="0"/>
              <a:t>All/DT we/PRP </a:t>
            </a:r>
            <a:r>
              <a:rPr lang="en-US" dirty="0" err="1" smtClean="0"/>
              <a:t>gotta</a:t>
            </a:r>
            <a:r>
              <a:rPr lang="en-US" dirty="0" smtClean="0"/>
              <a:t>/VBN do/VB is/VBZ go/VB </a:t>
            </a:r>
            <a:r>
              <a:rPr lang="en-US" dirty="0" smtClean="0">
                <a:solidFill>
                  <a:srgbClr val="2584BB"/>
                </a:solidFill>
              </a:rPr>
              <a:t>around/IN </a:t>
            </a:r>
            <a:r>
              <a:rPr lang="en-US" dirty="0" smtClean="0"/>
              <a:t>the/DT corner/NN</a:t>
            </a:r>
          </a:p>
          <a:p>
            <a:endParaRPr lang="en-US" dirty="0" smtClean="0"/>
          </a:p>
          <a:p>
            <a:r>
              <a:rPr lang="en-US" dirty="0" smtClean="0"/>
              <a:t>Chateau/NNP </a:t>
            </a:r>
            <a:r>
              <a:rPr lang="en-US" dirty="0" err="1" smtClean="0"/>
              <a:t>Petrus</a:t>
            </a:r>
            <a:r>
              <a:rPr lang="en-US" dirty="0" smtClean="0"/>
              <a:t>/NNP costs/VBZ </a:t>
            </a:r>
            <a:r>
              <a:rPr lang="en-US" dirty="0" smtClean="0">
                <a:solidFill>
                  <a:srgbClr val="2584BB"/>
                </a:solidFill>
              </a:rPr>
              <a:t>around/RB </a:t>
            </a:r>
            <a:r>
              <a:rPr lang="en-US" dirty="0" smtClean="0"/>
              <a:t>250/CD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11% of the word types in the Brown corpus are ambiguous with regard to part of </a:t>
            </a:r>
            <a:r>
              <a:rPr lang="en-US" dirty="0" smtClean="0"/>
              <a:t>speech</a:t>
            </a:r>
            <a:endParaRPr lang="en-US" dirty="0"/>
          </a:p>
          <a:p>
            <a:r>
              <a:rPr lang="en-US" dirty="0"/>
              <a:t>But they tend to be very common </a:t>
            </a:r>
            <a:r>
              <a:rPr lang="en-US" dirty="0" smtClean="0"/>
              <a:t>words. E.g., </a:t>
            </a:r>
            <a:r>
              <a:rPr lang="en-US" i="1" dirty="0" smtClean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2400" dirty="0" smtClean="0"/>
              <a:t>I know </a:t>
            </a:r>
            <a:r>
              <a:rPr lang="en-US" sz="2400" i="1" dirty="0" smtClean="0">
                <a:solidFill>
                  <a:schemeClr val="accent2"/>
                </a:solidFill>
              </a:rPr>
              <a:t>that</a:t>
            </a:r>
            <a:r>
              <a:rPr lang="en-US" sz="2400" dirty="0" smtClean="0"/>
              <a:t> he is honest </a:t>
            </a:r>
            <a:r>
              <a:rPr lang="en-US" sz="2400" dirty="0"/>
              <a:t>= </a:t>
            </a:r>
            <a:r>
              <a:rPr lang="en-US" sz="2400" dirty="0" smtClean="0"/>
              <a:t>IN</a:t>
            </a:r>
            <a:endParaRPr lang="en-US" sz="2400" dirty="0"/>
          </a:p>
          <a:p>
            <a:pPr lvl="1"/>
            <a:r>
              <a:rPr lang="en-US" sz="2400" dirty="0" smtClean="0"/>
              <a:t>Yes, </a:t>
            </a:r>
            <a:r>
              <a:rPr lang="en-US" sz="2400" i="1" dirty="0" smtClean="0">
                <a:solidFill>
                  <a:srgbClr val="2584BB"/>
                </a:solidFill>
              </a:rPr>
              <a:t>that</a:t>
            </a:r>
            <a:r>
              <a:rPr lang="en-US" sz="2400" dirty="0" smtClean="0"/>
              <a:t> play was </a:t>
            </a:r>
            <a:r>
              <a:rPr lang="en-US" sz="2400" dirty="0"/>
              <a:t>nice = DT</a:t>
            </a:r>
          </a:p>
          <a:p>
            <a:pPr lvl="1"/>
            <a:r>
              <a:rPr lang="en-US" sz="2400" dirty="0"/>
              <a:t>You </a:t>
            </a:r>
            <a:r>
              <a:rPr lang="en-US" sz="2400" dirty="0" smtClean="0"/>
              <a:t>can’t </a:t>
            </a:r>
            <a:r>
              <a:rPr lang="en-US" sz="2400" dirty="0"/>
              <a:t>go </a:t>
            </a:r>
            <a:r>
              <a:rPr lang="en-US" sz="2400" i="1" dirty="0" smtClean="0">
                <a:solidFill>
                  <a:srgbClr val="2584BB"/>
                </a:solidFill>
              </a:rPr>
              <a:t>that</a:t>
            </a:r>
            <a:r>
              <a:rPr lang="en-US" sz="2400" dirty="0" smtClean="0"/>
              <a:t> </a:t>
            </a:r>
            <a:r>
              <a:rPr lang="en-US" sz="2400" dirty="0"/>
              <a:t>far = </a:t>
            </a:r>
            <a:r>
              <a:rPr lang="en-US" sz="2400" dirty="0" smtClean="0"/>
              <a:t>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202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54894</TotalTime>
  <Words>486</Words>
  <Application>Microsoft Office PowerPoint</Application>
  <PresentationFormat>On-screen Show (16:9)</PresentationFormat>
  <Paragraphs>112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NLP-class</vt:lpstr>
      <vt:lpstr>Part-of-speech tagging</vt:lpstr>
      <vt:lpstr>Parts of Speech</vt:lpstr>
      <vt:lpstr>PowerPoint Presentation</vt:lpstr>
      <vt:lpstr>Open vs. Closed classes</vt:lpstr>
      <vt:lpstr>POS Tagging</vt:lpstr>
      <vt:lpstr>POS Tagging</vt:lpstr>
      <vt:lpstr>POS tagging performance</vt:lpstr>
      <vt:lpstr>Deciding on the correct part of speech can be difficult even for people</vt:lpstr>
      <vt:lpstr>How difficult is POS tagging?</vt:lpstr>
      <vt:lpstr>Part-of-speech tagging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248</cp:revision>
  <cp:lastPrinted>2012-03-06T20:53:56Z</cp:lastPrinted>
  <dcterms:created xsi:type="dcterms:W3CDTF">2010-04-19T15:31:24Z</dcterms:created>
  <dcterms:modified xsi:type="dcterms:W3CDTF">2012-04-05T20:25:17Z</dcterms:modified>
</cp:coreProperties>
</file>