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0"/>
  </p:notesMasterIdLst>
  <p:handoutMasterIdLst>
    <p:handoutMasterId r:id="rId11"/>
  </p:handoutMasterIdLst>
  <p:sldIdLst>
    <p:sldId id="384" r:id="rId2"/>
    <p:sldId id="386" r:id="rId3"/>
    <p:sldId id="435" r:id="rId4"/>
    <p:sldId id="387" r:id="rId5"/>
    <p:sldId id="388" r:id="rId6"/>
    <p:sldId id="389" r:id="rId7"/>
    <p:sldId id="436" r:id="rId8"/>
    <p:sldId id="432" r:id="rId9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>
        <p:scale>
          <a:sx n="70" d="100"/>
          <a:sy n="70" d="100"/>
        </p:scale>
        <p:origin x="-1152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4879CE-B44A-CF4D-A6DB-5D1A00B378D5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D4879CE-B44A-CF4D-A6DB-5D1A00B378D5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19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Use Fed raises interest rates example.</a:t>
            </a:r>
          </a:p>
          <a:p>
            <a:pPr eaLnBrk="1" hangingPunct="1"/>
            <a:endParaRPr lang="en-US" dirty="0" smtClean="0">
              <a:latin typeface="Times New Roman" charset="0"/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12A2420-0B1C-5841-91A4-3B4F106448A7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612A2420-0B1C-5841-91A4-3B4F106448A7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CF1DC37-B229-624E-98EA-67319CCF8C38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views of syntactic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6267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3557587"/>
            <a:ext cx="2454275" cy="2386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views of linguistic structure: </a:t>
            </a:r>
            <a:br>
              <a:rPr lang="en-US" smtClean="0"/>
            </a:br>
            <a:r>
              <a:rPr lang="en-US" smtClean="0"/>
              <a:t>1. Constituency (phrase structure)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 structure organizes words into nested constituents.</a:t>
            </a:r>
          </a:p>
          <a:p>
            <a:r>
              <a:rPr lang="en-US" dirty="0" smtClean="0"/>
              <a:t>How do we know what is a </a:t>
            </a:r>
            <a:r>
              <a:rPr lang="en-US" dirty="0" smtClean="0">
                <a:solidFill>
                  <a:srgbClr val="A4001D"/>
                </a:solidFill>
              </a:rPr>
              <a:t>constituent</a:t>
            </a:r>
            <a:r>
              <a:rPr lang="en-US" dirty="0" smtClean="0"/>
              <a:t>?  (Not that linguists don’t argue about some cases.)</a:t>
            </a:r>
          </a:p>
          <a:p>
            <a:pPr lvl="1"/>
            <a:r>
              <a:rPr lang="en-US" dirty="0" smtClean="0"/>
              <a:t>Distribution: a constituent behaves as a unit that can appear in different places:</a:t>
            </a:r>
          </a:p>
          <a:p>
            <a:pPr lvl="2"/>
            <a:r>
              <a:rPr lang="en-US" dirty="0" smtClean="0"/>
              <a:t>John talked [to the children] [about drugs].</a:t>
            </a:r>
          </a:p>
          <a:p>
            <a:pPr lvl="2"/>
            <a:r>
              <a:rPr lang="en-US" dirty="0" smtClean="0"/>
              <a:t>John talked [about drugs] [to the children].</a:t>
            </a:r>
          </a:p>
          <a:p>
            <a:pPr lvl="2"/>
            <a:r>
              <a:rPr lang="en-US" dirty="0" smtClean="0"/>
              <a:t>*John talked drugs to the children about</a:t>
            </a:r>
          </a:p>
          <a:p>
            <a:pPr lvl="1"/>
            <a:r>
              <a:rPr lang="en-US" dirty="0" smtClean="0"/>
              <a:t>Substitution/expansion/pro-forms:</a:t>
            </a:r>
          </a:p>
          <a:p>
            <a:pPr lvl="2"/>
            <a:r>
              <a:rPr lang="en-US" dirty="0" smtClean="0"/>
              <a:t>I sat [on the box/right on top of the box/there].</a:t>
            </a:r>
          </a:p>
          <a:p>
            <a:pPr lvl="1"/>
            <a:r>
              <a:rPr lang="en-US" dirty="0" smtClean="0"/>
              <a:t>Coordination, regular internal structure, no intrusion,                   fragments, semantics,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4877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views of linguistic structure: </a:t>
            </a:r>
            <a:br>
              <a:rPr lang="en-US" smtClean="0"/>
            </a:br>
            <a:r>
              <a:rPr lang="en-US" smtClean="0"/>
              <a:t>1. Constituency (phrase structure)</a:t>
            </a:r>
            <a:endParaRPr lang="en-US" dirty="0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Phrase structure organizes words into nested constituents.</a:t>
            </a:r>
          </a:p>
          <a:p>
            <a:r>
              <a:rPr lang="en-US" dirty="0" smtClean="0"/>
              <a:t>How do we know what is a </a:t>
            </a:r>
            <a:r>
              <a:rPr lang="en-US" dirty="0" smtClean="0">
                <a:solidFill>
                  <a:srgbClr val="A4001D"/>
                </a:solidFill>
              </a:rPr>
              <a:t>constituent</a:t>
            </a:r>
            <a:r>
              <a:rPr lang="en-US" dirty="0" smtClean="0"/>
              <a:t>?  (Not that linguists don’t argue about some cases.)</a:t>
            </a:r>
          </a:p>
          <a:p>
            <a:pPr lvl="1"/>
            <a:r>
              <a:rPr lang="en-US" dirty="0" smtClean="0"/>
              <a:t>Distribution: a constituent behaves as a unit that can appear in different places:</a:t>
            </a:r>
          </a:p>
          <a:p>
            <a:pPr lvl="2"/>
            <a:r>
              <a:rPr lang="en-US" dirty="0" smtClean="0"/>
              <a:t>John talked [to the children] [about drugs].</a:t>
            </a:r>
          </a:p>
          <a:p>
            <a:pPr lvl="2"/>
            <a:r>
              <a:rPr lang="en-US" dirty="0" smtClean="0"/>
              <a:t>John talked [about drugs] [to the children].</a:t>
            </a:r>
          </a:p>
          <a:p>
            <a:pPr lvl="2"/>
            <a:r>
              <a:rPr lang="en-US" dirty="0" smtClean="0"/>
              <a:t>*John talked drugs to the children about</a:t>
            </a:r>
          </a:p>
          <a:p>
            <a:pPr lvl="1"/>
            <a:r>
              <a:rPr lang="en-US" dirty="0" smtClean="0"/>
              <a:t>Substitution/expansion/pro-forms:</a:t>
            </a:r>
          </a:p>
          <a:p>
            <a:pPr lvl="2"/>
            <a:r>
              <a:rPr lang="en-US" dirty="0" smtClean="0"/>
              <a:t>I sat [on the box/right on top of the box/there].</a:t>
            </a:r>
          </a:p>
          <a:p>
            <a:pPr lvl="1"/>
            <a:r>
              <a:rPr lang="en-US" dirty="0" smtClean="0"/>
              <a:t>Coordination, regular internal structure, no intrusion,                   fragments, semantics, 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54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521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1300"/>
            <a:ext cx="9144000" cy="636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3760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5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Headed phrase structure</a:t>
            </a:r>
          </a:p>
        </p:txBody>
      </p:sp>
      <p:sp>
        <p:nvSpPr>
          <p:cNvPr id="108546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  <a:cs typeface="ＭＳ Ｐゴシック" charset="0"/>
              </a:rPr>
              <a:t>VP </a:t>
            </a:r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 … VB* …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NP  … NN* …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ADJP  … JJ* …</a:t>
            </a: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ADVP  … RB* …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SBAR(Q)  S|SINV|SQ  … NP VP …</a:t>
            </a:r>
          </a:p>
          <a:p>
            <a:endParaRPr lang="en-US" dirty="0">
              <a:ea typeface="ＭＳ Ｐゴシック" charset="0"/>
              <a:cs typeface="ＭＳ Ｐゴシック" charset="0"/>
              <a:sym typeface="Symbol" charset="0"/>
            </a:endParaRPr>
          </a:p>
          <a:p>
            <a:r>
              <a:rPr lang="en-US" dirty="0">
                <a:ea typeface="ＭＳ Ｐゴシック" charset="0"/>
                <a:cs typeface="ＭＳ Ｐゴシック" charset="0"/>
                <a:sym typeface="Symbol" charset="0"/>
              </a:rPr>
              <a:t>Plus minor phrase types:</a:t>
            </a:r>
          </a:p>
          <a:p>
            <a:pPr lvl="1"/>
            <a:r>
              <a:rPr lang="en-US" dirty="0">
                <a:ea typeface="ＭＳ Ｐゴシック" charset="0"/>
                <a:sym typeface="Symbol" charset="0"/>
              </a:rPr>
              <a:t>QP (quantifier phrase in NP), CONJP (multi word constructions: </a:t>
            </a:r>
            <a:r>
              <a:rPr lang="en-US" i="1" dirty="0">
                <a:ea typeface="ＭＳ Ｐゴシック" charset="0"/>
                <a:sym typeface="Symbol" charset="0"/>
              </a:rPr>
              <a:t>as well as</a:t>
            </a:r>
            <a:r>
              <a:rPr lang="en-US" dirty="0">
                <a:ea typeface="ＭＳ Ｐゴシック" charset="0"/>
                <a:sym typeface="Symbol" charset="0"/>
              </a:rPr>
              <a:t>), INTJ (interjections), etc.</a:t>
            </a:r>
            <a:endParaRPr lang="en-US" dirty="0"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6765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views of linguistic structure: </a:t>
            </a:r>
            <a:br>
              <a:rPr lang="en-US" smtClean="0"/>
            </a:br>
            <a:r>
              <a:rPr lang="en-US" smtClean="0"/>
              <a:t>2. Dependency structure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Dependency structure shows which words depend on (modify or are arguments of) which other words.</a:t>
            </a:r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smtClean="0"/>
          </a:p>
          <a:p>
            <a:endParaRPr lang="en-US" dirty="0"/>
          </a:p>
        </p:txBody>
      </p:sp>
      <p:sp>
        <p:nvSpPr>
          <p:cNvPr id="20483" name="Text Box 7"/>
          <p:cNvSpPr txBox="1">
            <a:spLocks noChangeArrowheads="1"/>
          </p:cNvSpPr>
          <p:nvPr/>
        </p:nvSpPr>
        <p:spPr bwMode="auto">
          <a:xfrm>
            <a:off x="636588" y="5391150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484" name="Text Box 8"/>
          <p:cNvSpPr txBox="1">
            <a:spLocks noChangeArrowheads="1"/>
          </p:cNvSpPr>
          <p:nvPr/>
        </p:nvSpPr>
        <p:spPr bwMode="auto">
          <a:xfrm>
            <a:off x="1101725" y="53911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boy</a:t>
            </a:r>
            <a:endParaRPr lang="en-US"/>
          </a:p>
        </p:txBody>
      </p:sp>
      <p:sp>
        <p:nvSpPr>
          <p:cNvPr id="20485" name="Text Box 9"/>
          <p:cNvSpPr txBox="1">
            <a:spLocks noChangeArrowheads="1"/>
          </p:cNvSpPr>
          <p:nvPr/>
        </p:nvSpPr>
        <p:spPr bwMode="auto">
          <a:xfrm>
            <a:off x="1584325" y="539115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put</a:t>
            </a:r>
            <a:endParaRPr lang="en-US"/>
          </a:p>
        </p:txBody>
      </p:sp>
      <p:sp>
        <p:nvSpPr>
          <p:cNvPr id="20486" name="Text Box 10"/>
          <p:cNvSpPr txBox="1">
            <a:spLocks noChangeArrowheads="1"/>
          </p:cNvSpPr>
          <p:nvPr/>
        </p:nvSpPr>
        <p:spPr bwMode="auto">
          <a:xfrm>
            <a:off x="2047875" y="5391150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487" name="Text Box 11"/>
          <p:cNvSpPr txBox="1">
            <a:spLocks noChangeArrowheads="1"/>
          </p:cNvSpPr>
          <p:nvPr/>
        </p:nvSpPr>
        <p:spPr bwMode="auto">
          <a:xfrm>
            <a:off x="2489200" y="539115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tortoise</a:t>
            </a:r>
            <a:endParaRPr lang="en-US"/>
          </a:p>
        </p:txBody>
      </p:sp>
      <p:sp>
        <p:nvSpPr>
          <p:cNvPr id="20488" name="Text Box 12"/>
          <p:cNvSpPr txBox="1">
            <a:spLocks noChangeArrowheads="1"/>
          </p:cNvSpPr>
          <p:nvPr/>
        </p:nvSpPr>
        <p:spPr bwMode="auto">
          <a:xfrm>
            <a:off x="3384550" y="53911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on</a:t>
            </a:r>
            <a:endParaRPr lang="en-US"/>
          </a:p>
        </p:txBody>
      </p:sp>
      <p:sp>
        <p:nvSpPr>
          <p:cNvPr id="20489" name="Text Box 13"/>
          <p:cNvSpPr txBox="1">
            <a:spLocks noChangeArrowheads="1"/>
          </p:cNvSpPr>
          <p:nvPr/>
        </p:nvSpPr>
        <p:spPr bwMode="auto">
          <a:xfrm>
            <a:off x="3700463" y="5386388"/>
            <a:ext cx="53498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490" name="Text Box 14"/>
          <p:cNvSpPr txBox="1">
            <a:spLocks noChangeArrowheads="1"/>
          </p:cNvSpPr>
          <p:nvPr/>
        </p:nvSpPr>
        <p:spPr bwMode="auto">
          <a:xfrm>
            <a:off x="4137025" y="53736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rug</a:t>
            </a:r>
            <a:endParaRPr lang="en-US"/>
          </a:p>
        </p:txBody>
      </p:sp>
      <p:cxnSp>
        <p:nvCxnSpPr>
          <p:cNvPr id="20491" name="AutoShape 15"/>
          <p:cNvCxnSpPr>
            <a:cxnSpLocks noChangeShapeType="1"/>
            <a:stCxn id="20484" idx="0"/>
            <a:endCxn id="20483" idx="0"/>
          </p:cNvCxnSpPr>
          <p:nvPr/>
        </p:nvCxnSpPr>
        <p:spPr bwMode="auto">
          <a:xfrm rot="-5400000" flipH="1" flipV="1">
            <a:off x="1160463" y="5162550"/>
            <a:ext cx="1588" cy="458787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2" name="AutoShape 16"/>
          <p:cNvCxnSpPr>
            <a:cxnSpLocks noChangeShapeType="1"/>
            <a:stCxn id="20485" idx="0"/>
            <a:endCxn id="20484" idx="0"/>
          </p:cNvCxnSpPr>
          <p:nvPr/>
        </p:nvCxnSpPr>
        <p:spPr bwMode="auto">
          <a:xfrm rot="-5400000" flipH="1" flipV="1">
            <a:off x="1624806" y="5156994"/>
            <a:ext cx="1588" cy="469900"/>
          </a:xfrm>
          <a:prstGeom prst="curvedConnector3">
            <a:avLst>
              <a:gd name="adj1" fmla="val -144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3" name="AutoShape 17"/>
          <p:cNvCxnSpPr>
            <a:cxnSpLocks noChangeShapeType="1"/>
            <a:stCxn id="20485" idx="0"/>
            <a:endCxn id="20487" idx="0"/>
          </p:cNvCxnSpPr>
          <p:nvPr/>
        </p:nvCxnSpPr>
        <p:spPr bwMode="auto">
          <a:xfrm rot="5400000" flipH="1" flipV="1">
            <a:off x="2431257" y="4820443"/>
            <a:ext cx="12700" cy="1141413"/>
          </a:xfrm>
          <a:prstGeom prst="curvedConnector3">
            <a:avLst>
              <a:gd name="adj1" fmla="val 31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4" name="AutoShape 18"/>
          <p:cNvCxnSpPr>
            <a:cxnSpLocks noChangeShapeType="1"/>
            <a:stCxn id="20485" idx="0"/>
            <a:endCxn id="20488" idx="0"/>
          </p:cNvCxnSpPr>
          <p:nvPr/>
        </p:nvCxnSpPr>
        <p:spPr bwMode="auto">
          <a:xfrm rot="5400000" flipH="1" flipV="1">
            <a:off x="2736057" y="4515643"/>
            <a:ext cx="12700" cy="1751013"/>
          </a:xfrm>
          <a:prstGeom prst="curvedConnector3">
            <a:avLst>
              <a:gd name="adj1" fmla="val 49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5" name="AutoShape 19"/>
          <p:cNvCxnSpPr>
            <a:cxnSpLocks noChangeShapeType="1"/>
            <a:stCxn id="20488" idx="0"/>
            <a:endCxn id="20490" idx="0"/>
          </p:cNvCxnSpPr>
          <p:nvPr/>
        </p:nvCxnSpPr>
        <p:spPr bwMode="auto">
          <a:xfrm rot="-5400000">
            <a:off x="4010026" y="4976812"/>
            <a:ext cx="17462" cy="811213"/>
          </a:xfrm>
          <a:prstGeom prst="curvedConnector3">
            <a:avLst>
              <a:gd name="adj1" fmla="val 2636361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6" name="AutoShape 20"/>
          <p:cNvCxnSpPr>
            <a:cxnSpLocks noChangeShapeType="1"/>
            <a:stCxn id="20490" idx="0"/>
            <a:endCxn id="20489" idx="0"/>
          </p:cNvCxnSpPr>
          <p:nvPr/>
        </p:nvCxnSpPr>
        <p:spPr bwMode="auto">
          <a:xfrm rot="-5400000" flipH="1" flipV="1">
            <a:off x="4190207" y="5152231"/>
            <a:ext cx="12700" cy="455613"/>
          </a:xfrm>
          <a:prstGeom prst="curvedConnector3">
            <a:avLst>
              <a:gd name="adj1" fmla="val -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497" name="AutoShape 21"/>
          <p:cNvCxnSpPr>
            <a:cxnSpLocks noChangeShapeType="1"/>
            <a:stCxn id="20487" idx="0"/>
            <a:endCxn id="20486" idx="0"/>
          </p:cNvCxnSpPr>
          <p:nvPr/>
        </p:nvCxnSpPr>
        <p:spPr bwMode="auto">
          <a:xfrm rot="16200000" flipV="1">
            <a:off x="2659063" y="5048250"/>
            <a:ext cx="12700" cy="685800"/>
          </a:xfrm>
          <a:prstGeom prst="curvedConnector3">
            <a:avLst>
              <a:gd name="adj1" fmla="val 1800000"/>
            </a:avLst>
          </a:prstGeom>
          <a:noFill/>
          <a:ln w="28575">
            <a:solidFill>
              <a:schemeClr val="tx1"/>
            </a:solidFill>
            <a:round/>
            <a:headEnd/>
            <a:tailEnd type="stealth" w="lg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498" name="Text Box 37"/>
          <p:cNvSpPr txBox="1">
            <a:spLocks noChangeArrowheads="1"/>
          </p:cNvSpPr>
          <p:nvPr/>
        </p:nvSpPr>
        <p:spPr bwMode="auto">
          <a:xfrm>
            <a:off x="8150225" y="5119688"/>
            <a:ext cx="5746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rug</a:t>
            </a:r>
            <a:endParaRPr lang="en-US"/>
          </a:p>
        </p:txBody>
      </p:sp>
      <p:sp>
        <p:nvSpPr>
          <p:cNvPr id="20499" name="Text Box 38"/>
          <p:cNvSpPr txBox="1">
            <a:spLocks noChangeArrowheads="1"/>
          </p:cNvSpPr>
          <p:nvPr/>
        </p:nvSpPr>
        <p:spPr bwMode="auto">
          <a:xfrm>
            <a:off x="7750175" y="5581650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500" name="Text Box 39"/>
          <p:cNvSpPr txBox="1">
            <a:spLocks noChangeArrowheads="1"/>
          </p:cNvSpPr>
          <p:nvPr/>
        </p:nvSpPr>
        <p:spPr bwMode="auto">
          <a:xfrm>
            <a:off x="6289675" y="5226050"/>
            <a:ext cx="53498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501" name="Text Box 40"/>
          <p:cNvSpPr txBox="1">
            <a:spLocks noChangeArrowheads="1"/>
          </p:cNvSpPr>
          <p:nvPr/>
        </p:nvSpPr>
        <p:spPr bwMode="auto">
          <a:xfrm>
            <a:off x="7524750" y="4730750"/>
            <a:ext cx="4556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on</a:t>
            </a:r>
            <a:endParaRPr lang="en-US"/>
          </a:p>
        </p:txBody>
      </p:sp>
      <p:sp>
        <p:nvSpPr>
          <p:cNvPr id="20502" name="Line 41"/>
          <p:cNvSpPr>
            <a:spLocks noChangeShapeType="1"/>
          </p:cNvSpPr>
          <p:nvPr/>
        </p:nvSpPr>
        <p:spPr bwMode="auto">
          <a:xfrm>
            <a:off x="7797800" y="5054600"/>
            <a:ext cx="63500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3" name="Line 42"/>
          <p:cNvSpPr>
            <a:spLocks noChangeShapeType="1"/>
          </p:cNvSpPr>
          <p:nvPr/>
        </p:nvSpPr>
        <p:spPr bwMode="auto">
          <a:xfrm flipH="1">
            <a:off x="8026400" y="54483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4" name="Text Box 43"/>
          <p:cNvSpPr txBox="1">
            <a:spLocks noChangeArrowheads="1"/>
          </p:cNvSpPr>
          <p:nvPr/>
        </p:nvSpPr>
        <p:spPr bwMode="auto">
          <a:xfrm>
            <a:off x="6515100" y="4756150"/>
            <a:ext cx="102552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tortoise</a:t>
            </a:r>
            <a:endParaRPr lang="en-US"/>
          </a:p>
        </p:txBody>
      </p:sp>
      <p:sp>
        <p:nvSpPr>
          <p:cNvPr id="20505" name="Text Box 44"/>
          <p:cNvSpPr txBox="1">
            <a:spLocks noChangeArrowheads="1"/>
          </p:cNvSpPr>
          <p:nvPr/>
        </p:nvSpPr>
        <p:spPr bwMode="auto">
          <a:xfrm>
            <a:off x="6207125" y="4260850"/>
            <a:ext cx="552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put</a:t>
            </a:r>
            <a:endParaRPr lang="en-US"/>
          </a:p>
        </p:txBody>
      </p:sp>
      <p:sp>
        <p:nvSpPr>
          <p:cNvPr id="20506" name="Text Box 45"/>
          <p:cNvSpPr txBox="1">
            <a:spLocks noChangeArrowheads="1"/>
          </p:cNvSpPr>
          <p:nvPr/>
        </p:nvSpPr>
        <p:spPr bwMode="auto">
          <a:xfrm>
            <a:off x="5788025" y="4730750"/>
            <a:ext cx="5778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boy</a:t>
            </a:r>
            <a:endParaRPr lang="en-US"/>
          </a:p>
        </p:txBody>
      </p:sp>
      <p:sp>
        <p:nvSpPr>
          <p:cNvPr id="20507" name="Text Box 46"/>
          <p:cNvSpPr txBox="1">
            <a:spLocks noChangeArrowheads="1"/>
          </p:cNvSpPr>
          <p:nvPr/>
        </p:nvSpPr>
        <p:spPr bwMode="auto">
          <a:xfrm>
            <a:off x="5411788" y="5187950"/>
            <a:ext cx="588962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1800" i="1"/>
              <a:t>The</a:t>
            </a:r>
            <a:endParaRPr lang="en-US"/>
          </a:p>
        </p:txBody>
      </p:sp>
      <p:sp>
        <p:nvSpPr>
          <p:cNvPr id="20508" name="Line 47"/>
          <p:cNvSpPr>
            <a:spLocks noChangeShapeType="1"/>
          </p:cNvSpPr>
          <p:nvPr/>
        </p:nvSpPr>
        <p:spPr bwMode="auto">
          <a:xfrm flipH="1">
            <a:off x="6565900" y="51054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09" name="Line 48"/>
          <p:cNvSpPr>
            <a:spLocks noChangeShapeType="1"/>
          </p:cNvSpPr>
          <p:nvPr/>
        </p:nvSpPr>
        <p:spPr bwMode="auto">
          <a:xfrm flipH="1">
            <a:off x="5664200" y="50673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0" name="Line 49"/>
          <p:cNvSpPr>
            <a:spLocks noChangeShapeType="1"/>
          </p:cNvSpPr>
          <p:nvPr/>
        </p:nvSpPr>
        <p:spPr bwMode="auto">
          <a:xfrm flipH="1">
            <a:off x="6083300" y="4648200"/>
            <a:ext cx="419100" cy="1397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1" name="Line 50"/>
          <p:cNvSpPr>
            <a:spLocks noChangeShapeType="1"/>
          </p:cNvSpPr>
          <p:nvPr/>
        </p:nvSpPr>
        <p:spPr bwMode="auto">
          <a:xfrm>
            <a:off x="6502400" y="4660900"/>
            <a:ext cx="635000" cy="127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0512" name="Line 51"/>
          <p:cNvSpPr>
            <a:spLocks noChangeShapeType="1"/>
          </p:cNvSpPr>
          <p:nvPr/>
        </p:nvSpPr>
        <p:spPr bwMode="auto">
          <a:xfrm>
            <a:off x="6502400" y="4635500"/>
            <a:ext cx="1244600" cy="1651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7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xmlns:p14="http://schemas.microsoft.com/office/powerpoint/2010/main"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Two views of linguistic structure: </a:t>
            </a:r>
            <a:br>
              <a:rPr lang="en-US" smtClean="0"/>
            </a:br>
            <a:r>
              <a:rPr lang="en-US" smtClean="0"/>
              <a:t>2. Dependency structure</a:t>
            </a:r>
            <a:endParaRPr lang="en-US" dirty="0"/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Dependency structure shows which words depend on (modify or are arguments of) which other words.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pPr marL="0" indent="0" algn="ctr">
              <a:buNone/>
            </a:pPr>
            <a:r>
              <a:rPr lang="en-US" sz="3600" i="1" dirty="0" smtClean="0"/>
              <a:t>The  boy  put  the  tortoise  on  the  rug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144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Statistical Natural Language Parsing</a:t>
            </a:r>
            <a:endParaRPr lang="en-US" dirty="0"/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Two views of syntactic structure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5523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15105</TotalTime>
  <Words>379</Words>
  <Application>Microsoft Office PowerPoint</Application>
  <PresentationFormat>On-screen Show (4:3)</PresentationFormat>
  <Paragraphs>76</Paragraphs>
  <Slides>8</Slides>
  <Notes>6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NLP3x4-class</vt:lpstr>
      <vt:lpstr>Statistical Natural Language Parsing</vt:lpstr>
      <vt:lpstr>Two views of linguistic structure:  1. Constituency (phrase structure)</vt:lpstr>
      <vt:lpstr>Two views of linguistic structure:  1. Constituency (phrase structure)</vt:lpstr>
      <vt:lpstr>PowerPoint Presentation</vt:lpstr>
      <vt:lpstr>Headed phrase structure</vt:lpstr>
      <vt:lpstr>Two views of linguistic structure:  2. Dependency structure</vt:lpstr>
      <vt:lpstr>Two views of linguistic structure:  2. Dependency structure</vt:lpstr>
      <vt:lpstr>Statistical Natural Language Parsing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111</cp:revision>
  <cp:lastPrinted>2009-04-20T16:46:08Z</cp:lastPrinted>
  <dcterms:created xsi:type="dcterms:W3CDTF">2010-04-19T15:31:24Z</dcterms:created>
  <dcterms:modified xsi:type="dcterms:W3CDTF">2012-04-08T05:56:40Z</dcterms:modified>
</cp:coreProperties>
</file>