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433" r:id="rId2"/>
    <p:sldId id="394" r:id="rId3"/>
    <p:sldId id="395" r:id="rId4"/>
    <p:sldId id="396" r:id="rId5"/>
    <p:sldId id="397" r:id="rId6"/>
    <p:sldId id="438" r:id="rId7"/>
    <p:sldId id="437" r:id="rId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B1C31DD-2627-8044-9A02-2C0BA0C76F4F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3BC1F5B-8973-6F49-8D2A-785D3A7E8D3E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F217101-A38A-C947-A07E-D9D935C59DF7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BD9E31C-8927-AA4E-B63D-46FAD0720079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9984A0C-85B8-344F-BCE7-5A0F9EA09180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Parsing: The rise of data and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Pre 1990 (“Classical”) NLP Parsing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534400" cy="482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</a:rPr>
              <a:t>Wrote symbolic grammar (CFG or often richer) and lexicon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</a:rPr>
              <a:t>S </a:t>
            </a:r>
            <a:r>
              <a:rPr lang="en-US" dirty="0" smtClean="0">
                <a:ea typeface="ＭＳ Ｐゴシック" charset="0"/>
                <a:sym typeface="Symbol" charset="0"/>
              </a:rPr>
              <a:t> NP VP			NN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interest</a:t>
            </a:r>
            <a:endParaRPr lang="en-US" dirty="0" smtClean="0">
              <a:ea typeface="ＭＳ Ｐゴシック" charset="0"/>
              <a:sym typeface="Symbol" charset="0"/>
            </a:endParaRP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(DT) NN		NNS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rates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NN NNS		NNS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raises</a:t>
            </a:r>
            <a:endParaRPr lang="en-US" dirty="0" smtClean="0">
              <a:ea typeface="ＭＳ Ｐゴシック" charset="0"/>
              <a:sym typeface="Symbol" charset="0"/>
            </a:endParaRP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NP  NNP			VBP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interest</a:t>
            </a:r>
          </a:p>
          <a:p>
            <a:pPr marL="640080" lvl="1" indent="0" eaLnBrk="1" hangingPunct="1">
              <a:lnSpc>
                <a:spcPct val="90000"/>
              </a:lnSpc>
              <a:buNone/>
            </a:pPr>
            <a:r>
              <a:rPr lang="en-US" dirty="0" smtClean="0">
                <a:ea typeface="ＭＳ Ｐゴシック" charset="0"/>
                <a:sym typeface="Symbol" charset="0"/>
              </a:rPr>
              <a:t>VP   V NP		VBZ  </a:t>
            </a:r>
            <a:r>
              <a:rPr lang="en-US" i="1" dirty="0" smtClean="0">
                <a:ea typeface="ＭＳ Ｐゴシック" charset="0"/>
                <a:sym typeface="Symbol" charset="0"/>
              </a:rPr>
              <a:t>rates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800" i="1" dirty="0" smtClean="0">
              <a:ea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Used grammar/proof systems to prove parses from words</a:t>
            </a:r>
          </a:p>
          <a:p>
            <a:pPr eaLnBrk="1" hangingPunct="1">
              <a:lnSpc>
                <a:spcPct val="90000"/>
              </a:lnSpc>
              <a:buFont typeface="Times" charset="0"/>
              <a:buNone/>
            </a:pPr>
            <a:endParaRPr lang="en-US" sz="700" dirty="0" smtClean="0">
              <a:ea typeface="ＭＳ Ｐゴシック" charset="0"/>
              <a:cs typeface="ＭＳ Ｐゴシック" charset="0"/>
              <a:sym typeface="Symbol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cs typeface="ＭＳ Ｐゴシック" charset="0"/>
                <a:sym typeface="Symbol" charset="0"/>
              </a:rPr>
              <a:t>This scaled very badly and didn’t give coverage. For sentence:</a:t>
            </a:r>
          </a:p>
          <a:p>
            <a:pPr marL="0" indent="0" algn="ctr">
              <a:buNone/>
            </a:pPr>
            <a:r>
              <a:rPr lang="en-US" i="1" dirty="0">
                <a:solidFill>
                  <a:srgbClr val="A4001D"/>
                </a:solidFill>
                <a:ea typeface="ＭＳ Ｐゴシック" charset="0"/>
                <a:cs typeface="ＭＳ Ｐゴシック" charset="0"/>
              </a:rPr>
              <a:t>Fed raises interest rates 0.5% in effort to control inflation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sym typeface="Symbol" charset="0"/>
              </a:rPr>
              <a:t>Minimal grammar:			</a:t>
            </a:r>
            <a:r>
              <a:rPr lang="en-US" altLang="ja-JP" dirty="0" smtClean="0">
                <a:ea typeface="ＭＳ Ｐゴシック" charset="0"/>
                <a:sym typeface="Symbol" charset="0"/>
              </a:rPr>
              <a:t>36 parses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sym typeface="Symbol" charset="0"/>
              </a:rPr>
              <a:t>Simple 10 rule grammar:		592 parses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ea typeface="ＭＳ Ｐゴシック" charset="0"/>
                <a:sym typeface="Symbol" charset="0"/>
              </a:rPr>
              <a:t>Real-size broad-coverage grammar: 	millions of parses</a:t>
            </a:r>
            <a:endParaRPr lang="en-US" i="1" dirty="0">
              <a:ea typeface="ＭＳ Ｐゴシック" charset="0"/>
              <a:sym typeface="Symbo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0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Classical NLP Parsing:</a:t>
            </a:r>
            <a:br>
              <a:rPr lang="en-US" smtClean="0"/>
            </a:br>
            <a:r>
              <a:rPr lang="en-US" smtClean="0"/>
              <a:t>The problem and its solution</a:t>
            </a:r>
            <a:endParaRPr lang="en-US" dirty="0"/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382000" cy="4673600"/>
          </a:xfrm>
        </p:spPr>
        <p:txBody>
          <a:bodyPr/>
          <a:lstStyle/>
          <a:p>
            <a:r>
              <a:rPr lang="en-US" dirty="0" smtClean="0"/>
              <a:t>Categorical constraints can be added to grammars to limit unlikely/weird parses for sentences</a:t>
            </a:r>
          </a:p>
          <a:p>
            <a:pPr lvl="1"/>
            <a:r>
              <a:rPr lang="en-US" dirty="0" smtClean="0"/>
              <a:t>But the attempt make the grammars not robust</a:t>
            </a:r>
          </a:p>
          <a:p>
            <a:pPr lvl="2"/>
            <a:r>
              <a:rPr lang="en-US" dirty="0" smtClean="0"/>
              <a:t>In traditional systems, commonly 30% of sentences in even an edited text would have </a:t>
            </a:r>
            <a:r>
              <a:rPr lang="en-US" i="1" dirty="0" smtClean="0">
                <a:solidFill>
                  <a:srgbClr val="A4001D"/>
                </a:solidFill>
              </a:rPr>
              <a:t>no</a:t>
            </a:r>
            <a:r>
              <a:rPr lang="en-US" dirty="0" smtClean="0"/>
              <a:t> parse.</a:t>
            </a:r>
          </a:p>
          <a:p>
            <a:r>
              <a:rPr lang="en-US" dirty="0" smtClean="0"/>
              <a:t>A less constrained grammar can parse more sentences</a:t>
            </a:r>
          </a:p>
          <a:p>
            <a:pPr lvl="1"/>
            <a:r>
              <a:rPr lang="en-US" dirty="0" smtClean="0"/>
              <a:t>But simple sentences end up with ever more parses with no way to choose between them</a:t>
            </a:r>
          </a:p>
          <a:p>
            <a:r>
              <a:rPr lang="en-US" dirty="0" smtClean="0"/>
              <a:t>We need mechanisms that allow us to find the most likely parse(s) for a sentence</a:t>
            </a:r>
          </a:p>
          <a:p>
            <a:pPr lvl="1"/>
            <a:r>
              <a:rPr lang="en-US" dirty="0" smtClean="0"/>
              <a:t>Statistical parsing lets us work with very loose grammars that admit millions of parses for sentences but still quickly find the best parse(s)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6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The rise of annotated data:</a:t>
            </a:r>
            <a:b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Lucida Sans" charset="0"/>
                <a:ea typeface="ＭＳ Ｐゴシック" charset="0"/>
                <a:cs typeface="ＭＳ Ｐゴシック" charset="0"/>
              </a:rPr>
              <a:t>The Penn </a:t>
            </a:r>
            <a:r>
              <a:rPr lang="en-US" dirty="0" smtClean="0">
                <a:latin typeface="Lucida Sans" charset="0"/>
                <a:ea typeface="ＭＳ Ｐゴシック" charset="0"/>
                <a:cs typeface="ＭＳ Ｐゴシック" charset="0"/>
              </a:rPr>
              <a:t>Treebank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0518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( (S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(NP-SBJ (DT The) (NN move))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(VP (VBD followed)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(NP (DT a) (NN round))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(PP (IN of)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(NP (JJ similar) (NNS increases))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 (IN by)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(JJ other) (NNS lenders)))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 (IN against)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(NNP Arizona) (JJ real) (NN estate) (NNS loans))))))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(, ,)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(S-ADV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(NP-SBJ (-NONE- *))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(VP (VBG reflecting)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(NP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(NP (DT a) (VBG continuing) (NN decline))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(PP-LOC (IN in)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          (NP (DT that) (NN market)))))))</a:t>
            </a:r>
          </a:p>
          <a:p>
            <a:pPr eaLnBrk="1" hangingPunct="1">
              <a:lnSpc>
                <a:spcPct val="70000"/>
              </a:lnSpc>
              <a:buFont typeface="Times" charset="0"/>
              <a:buNone/>
            </a:pPr>
            <a:r>
              <a:rPr lang="en-US" sz="1600" dirty="0">
                <a:ea typeface="ＭＳ Ｐゴシック" charset="0"/>
                <a:cs typeface="ＭＳ Ｐゴシック" charset="0"/>
              </a:rPr>
              <a:t>    (. .)))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52800" y="1447800"/>
            <a:ext cx="547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4"/>
                </a:solidFill>
              </a:rPr>
              <a:t>[Marcus et al. 1993, </a:t>
            </a:r>
            <a:r>
              <a:rPr lang="en-US" sz="1800" i="1" dirty="0">
                <a:solidFill>
                  <a:schemeClr val="accent4"/>
                </a:solidFill>
              </a:rPr>
              <a:t>Computational Linguistics</a:t>
            </a:r>
            <a:r>
              <a:rPr lang="en-US" sz="1800" dirty="0">
                <a:solidFill>
                  <a:schemeClr val="accent4"/>
                </a:solidFill>
              </a:rPr>
              <a:t>]</a:t>
            </a:r>
            <a:endParaRPr lang="en-US" sz="1800" dirty="0">
              <a:solidFill>
                <a:schemeClr val="accent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681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rise of annotated data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Starting off, building a treebank seems a lot slower and less useful than building a grammar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But a treebank gives us many things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Reusability of the </a:t>
            </a:r>
            <a:r>
              <a:rPr lang="en-US" dirty="0" smtClean="0">
                <a:ea typeface="ＭＳ Ｐゴシック" charset="0"/>
              </a:rPr>
              <a:t>labor</a:t>
            </a:r>
          </a:p>
          <a:p>
            <a:pPr lvl="2"/>
            <a:r>
              <a:rPr lang="en-US" dirty="0" smtClean="0">
                <a:ea typeface="ＭＳ Ｐゴシック" charset="0"/>
              </a:rPr>
              <a:t>Many parsers, POS taggers, etc.</a:t>
            </a:r>
          </a:p>
          <a:p>
            <a:pPr lvl="2"/>
            <a:r>
              <a:rPr lang="en-US" dirty="0" smtClean="0">
                <a:ea typeface="ＭＳ Ｐゴシック" charset="0"/>
              </a:rPr>
              <a:t>Valuable resource for linguistics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Broad coverage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Frequencies and distributional information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A way to evaluate systems</a:t>
            </a:r>
          </a:p>
        </p:txBody>
      </p:sp>
    </p:spTree>
    <p:extLst>
      <p:ext uri="{BB962C8B-B14F-4D97-AF65-F5344CB8AC3E}">
        <p14:creationId xmlns:p14="http://schemas.microsoft.com/office/powerpoint/2010/main" val="96084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parsing applications</a:t>
            </a:r>
            <a:endParaRPr lang="en-US" dirty="0"/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Statistical parsers are now robust and widely used in larger NLP applications:</a:t>
            </a:r>
          </a:p>
          <a:p>
            <a:r>
              <a:rPr lang="en-US" dirty="0" smtClean="0"/>
              <a:t>High precision question answering </a:t>
            </a:r>
            <a:r>
              <a:rPr lang="en-US" sz="2000" dirty="0">
                <a:solidFill>
                  <a:srgbClr val="177245"/>
                </a:solidFill>
              </a:rPr>
              <a:t>[</a:t>
            </a:r>
            <a:r>
              <a:rPr lang="en-US" sz="2000" dirty="0" err="1" smtClean="0">
                <a:solidFill>
                  <a:srgbClr val="177245"/>
                </a:solidFill>
              </a:rPr>
              <a:t>Pasca</a:t>
            </a:r>
            <a:r>
              <a:rPr lang="en-US" sz="2000" dirty="0" smtClean="0">
                <a:solidFill>
                  <a:srgbClr val="177245"/>
                </a:solidFill>
              </a:rPr>
              <a:t> and </a:t>
            </a:r>
            <a:r>
              <a:rPr lang="en-US" sz="2000" dirty="0" err="1" smtClean="0">
                <a:solidFill>
                  <a:srgbClr val="177245"/>
                </a:solidFill>
              </a:rPr>
              <a:t>Harabagiu</a:t>
            </a:r>
            <a:r>
              <a:rPr lang="en-US" sz="2000" dirty="0" smtClean="0">
                <a:solidFill>
                  <a:srgbClr val="177245"/>
                </a:solidFill>
              </a:rPr>
              <a:t> SIGIR 2001]</a:t>
            </a:r>
          </a:p>
          <a:p>
            <a:r>
              <a:rPr lang="en-US" dirty="0" smtClean="0"/>
              <a:t>Improving biological named entity finding </a:t>
            </a:r>
            <a:r>
              <a:rPr lang="en-US" sz="2000" dirty="0" smtClean="0">
                <a:solidFill>
                  <a:srgbClr val="177245"/>
                </a:solidFill>
              </a:rPr>
              <a:t>[Finkel et al. JNLPBA 2004]</a:t>
            </a:r>
            <a:endParaRPr lang="en-US" dirty="0" smtClean="0">
              <a:solidFill>
                <a:srgbClr val="177245"/>
              </a:solidFill>
            </a:endParaRPr>
          </a:p>
          <a:p>
            <a:r>
              <a:rPr lang="en-US" dirty="0" smtClean="0"/>
              <a:t>Syntactically based sentence compression </a:t>
            </a:r>
            <a:r>
              <a:rPr lang="en-US" sz="2000" dirty="0" smtClean="0">
                <a:solidFill>
                  <a:srgbClr val="177245"/>
                </a:solidFill>
              </a:rPr>
              <a:t>[Lin and Wilbur 2007]</a:t>
            </a:r>
            <a:endParaRPr lang="en-US" dirty="0" smtClean="0">
              <a:solidFill>
                <a:srgbClr val="177245"/>
              </a:solidFill>
            </a:endParaRPr>
          </a:p>
          <a:p>
            <a:r>
              <a:rPr lang="en-US" dirty="0" smtClean="0"/>
              <a:t>Extracting</a:t>
            </a:r>
            <a:r>
              <a:rPr lang="en-US" altLang="ja-JP" dirty="0" smtClean="0"/>
              <a:t> opinions about products </a:t>
            </a:r>
            <a:r>
              <a:rPr lang="en-US" altLang="ja-JP" sz="2000" dirty="0" smtClean="0">
                <a:solidFill>
                  <a:srgbClr val="177245"/>
                </a:solidFill>
              </a:rPr>
              <a:t>[Bloom et al. NAACL 2007]</a:t>
            </a:r>
          </a:p>
          <a:p>
            <a:r>
              <a:rPr lang="en-US" dirty="0" smtClean="0"/>
              <a:t>Improved interaction in computer games </a:t>
            </a:r>
            <a:r>
              <a:rPr lang="en-US" sz="2000" dirty="0" smtClean="0">
                <a:solidFill>
                  <a:srgbClr val="177245"/>
                </a:solidFill>
              </a:rPr>
              <a:t>[</a:t>
            </a:r>
            <a:r>
              <a:rPr lang="en-US" sz="2000" dirty="0" err="1" smtClean="0">
                <a:solidFill>
                  <a:srgbClr val="177245"/>
                </a:solidFill>
              </a:rPr>
              <a:t>Gorniak</a:t>
            </a:r>
            <a:r>
              <a:rPr lang="en-US" sz="2000" dirty="0" smtClean="0">
                <a:solidFill>
                  <a:srgbClr val="177245"/>
                </a:solidFill>
              </a:rPr>
              <a:t> and Roy 2005]</a:t>
            </a:r>
            <a:endParaRPr lang="en-US" dirty="0" smtClean="0">
              <a:solidFill>
                <a:srgbClr val="177245"/>
              </a:solidFill>
            </a:endParaRPr>
          </a:p>
          <a:p>
            <a:r>
              <a:rPr lang="en-US" dirty="0" smtClean="0"/>
              <a:t>Helping linguists find data </a:t>
            </a:r>
            <a:r>
              <a:rPr lang="en-US" sz="2000" dirty="0" smtClean="0">
                <a:solidFill>
                  <a:srgbClr val="177245"/>
                </a:solidFill>
              </a:rPr>
              <a:t>[</a:t>
            </a:r>
            <a:r>
              <a:rPr lang="en-US" sz="2000" dirty="0" err="1" smtClean="0">
                <a:solidFill>
                  <a:srgbClr val="177245"/>
                </a:solidFill>
              </a:rPr>
              <a:t>Resnik</a:t>
            </a:r>
            <a:r>
              <a:rPr lang="en-US" sz="2000" dirty="0" smtClean="0">
                <a:solidFill>
                  <a:srgbClr val="177245"/>
                </a:solidFill>
              </a:rPr>
              <a:t> et al. BLS 2005]</a:t>
            </a:r>
          </a:p>
          <a:p>
            <a:r>
              <a:rPr lang="en-US" dirty="0" smtClean="0"/>
              <a:t>Source sentence analysis for machine translation </a:t>
            </a:r>
            <a:r>
              <a:rPr lang="en-US" sz="2000" dirty="0" smtClean="0">
                <a:solidFill>
                  <a:srgbClr val="177245"/>
                </a:solidFill>
              </a:rPr>
              <a:t>[</a:t>
            </a:r>
            <a:r>
              <a:rPr lang="en-US" sz="2000" dirty="0" err="1" smtClean="0">
                <a:solidFill>
                  <a:srgbClr val="177245"/>
                </a:solidFill>
              </a:rPr>
              <a:t>Xu</a:t>
            </a:r>
            <a:r>
              <a:rPr lang="en-US" sz="2000" dirty="0" smtClean="0">
                <a:solidFill>
                  <a:srgbClr val="177245"/>
                </a:solidFill>
              </a:rPr>
              <a:t> et al. 2009]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Relation extraction systems</a:t>
            </a:r>
            <a:r>
              <a:rPr lang="en-US" sz="2000" dirty="0" smtClean="0">
                <a:solidFill>
                  <a:schemeClr val="accent4"/>
                </a:solidFill>
              </a:rPr>
              <a:t> [</a:t>
            </a:r>
            <a:r>
              <a:rPr lang="en-US" sz="2000" dirty="0" err="1" smtClean="0">
                <a:solidFill>
                  <a:schemeClr val="accent4"/>
                </a:solidFill>
              </a:rPr>
              <a:t>Fundel</a:t>
            </a:r>
            <a:r>
              <a:rPr lang="en-US" sz="2000" dirty="0" smtClean="0">
                <a:solidFill>
                  <a:schemeClr val="accent4"/>
                </a:solidFill>
              </a:rPr>
              <a:t> et al. </a:t>
            </a:r>
            <a:r>
              <a:rPr lang="en-US" sz="2000" i="1" dirty="0" smtClean="0">
                <a:solidFill>
                  <a:schemeClr val="accent4"/>
                </a:solidFill>
              </a:rPr>
              <a:t>Bioinformatics </a:t>
            </a:r>
            <a:r>
              <a:rPr lang="en-US" sz="2000" dirty="0" smtClean="0">
                <a:solidFill>
                  <a:schemeClr val="accent4"/>
                </a:solidFill>
              </a:rPr>
              <a:t>2006]</a:t>
            </a:r>
          </a:p>
        </p:txBody>
      </p:sp>
    </p:spTree>
    <p:extLst>
      <p:ext uri="{BB962C8B-B14F-4D97-AF65-F5344CB8AC3E}">
        <p14:creationId xmlns:p14="http://schemas.microsoft.com/office/powerpoint/2010/main" val="26797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Parsing: The rise of data and statistics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15101</TotalTime>
  <Words>500</Words>
  <Application>Microsoft Office PowerPoint</Application>
  <PresentationFormat>On-screen Show (4:3)</PresentationFormat>
  <Paragraphs>77</Paragraphs>
  <Slides>7</Slides>
  <Notes>7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NLP3x4-class</vt:lpstr>
      <vt:lpstr>Statistical Natural Language Parsing</vt:lpstr>
      <vt:lpstr>Pre 1990 (“Classical”) NLP Parsing</vt:lpstr>
      <vt:lpstr>Classical NLP Parsing: The problem and its solution</vt:lpstr>
      <vt:lpstr>The rise of annotated data: The Penn Treebank</vt:lpstr>
      <vt:lpstr>The rise of annotated data</vt:lpstr>
      <vt:lpstr>Statistical parsing applications</vt:lpstr>
      <vt:lpstr>Statistical Natural Language Parsing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111</cp:revision>
  <cp:lastPrinted>2009-04-20T16:46:08Z</cp:lastPrinted>
  <dcterms:created xsi:type="dcterms:W3CDTF">2010-04-19T15:31:24Z</dcterms:created>
  <dcterms:modified xsi:type="dcterms:W3CDTF">2012-04-08T05:57:24Z</dcterms:modified>
</cp:coreProperties>
</file>