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10"/>
  </p:notesMasterIdLst>
  <p:handoutMasterIdLst>
    <p:handoutMasterId r:id="rId11"/>
  </p:handoutMasterIdLst>
  <p:sldIdLst>
    <p:sldId id="439" r:id="rId2"/>
    <p:sldId id="399" r:id="rId3"/>
    <p:sldId id="441" r:id="rId4"/>
    <p:sldId id="409" r:id="rId5"/>
    <p:sldId id="444" r:id="rId6"/>
    <p:sldId id="445" r:id="rId7"/>
    <p:sldId id="401" r:id="rId8"/>
    <p:sldId id="440" r:id="rId9"/>
  </p:sldIdLst>
  <p:sldSz cx="9144000" cy="6858000" type="screen4x3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406" autoAdjust="0"/>
    <p:restoredTop sz="86867" autoAdjust="0"/>
  </p:normalViewPr>
  <p:slideViewPr>
    <p:cSldViewPr>
      <p:cViewPr varScale="1">
        <p:scale>
          <a:sx n="64" d="100"/>
          <a:sy n="64" d="100"/>
        </p:scale>
        <p:origin x="-133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315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CCF1DC37-B229-624E-98EA-67319CCF8C38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DBCA5B83-BEAB-104E-8541-EA8A900CB548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No constraints, just exponential</a:t>
            </a:r>
            <a:r>
              <a:rPr lang="en-US" baseline="0" dirty="0" smtClean="0">
                <a:latin typeface="Times New Roman" charset="0"/>
                <a:ea typeface="ＭＳ Ｐゴシック" charset="0"/>
                <a:cs typeface="ＭＳ Ｐゴシック" charset="0"/>
              </a:rPr>
              <a:t> 2^n</a:t>
            </a:r>
          </a:p>
          <a:p>
            <a:pPr eaLnBrk="1" hangingPunct="1"/>
            <a:r>
              <a:rPr lang="en-US" baseline="0" dirty="0" smtClean="0">
                <a:latin typeface="Times New Roman" charset="0"/>
                <a:ea typeface="ＭＳ Ｐゴシック" charset="0"/>
                <a:cs typeface="ＭＳ Ｐゴシック" charset="0"/>
              </a:rPr>
              <a:t>But normally assuming nesting: at its monthly meeting could modify “for $27 a share or “its acquisition” or “</a:t>
            </a:r>
            <a:r>
              <a:rPr lang="en-US" baseline="0" dirty="0" err="1" smtClean="0">
                <a:latin typeface="Times New Roman" charset="0"/>
                <a:ea typeface="ＭＳ Ｐゴシック" charset="0"/>
                <a:cs typeface="ＭＳ Ｐゴシック" charset="0"/>
              </a:rPr>
              <a:t>aproved</a:t>
            </a:r>
            <a:r>
              <a:rPr lang="en-US" baseline="0" dirty="0" smtClean="0">
                <a:latin typeface="Times New Roman" charset="0"/>
                <a:ea typeface="ＭＳ Ｐゴシック" charset="0"/>
                <a:cs typeface="ＭＳ Ｐゴシック" charset="0"/>
              </a:rPr>
              <a:t>”, but not “by </a:t>
            </a:r>
            <a:r>
              <a:rPr lang="en-US" baseline="0" dirty="0" err="1" smtClean="0">
                <a:latin typeface="Times New Roman" charset="0"/>
                <a:ea typeface="ＭＳ Ｐゴシック" charset="0"/>
                <a:cs typeface="ＭＳ Ｐゴシック" charset="0"/>
              </a:rPr>
              <a:t>Roay</a:t>
            </a:r>
            <a:r>
              <a:rPr lang="en-US" baseline="0" dirty="0" smtClean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baseline="0" dirty="0" err="1" smtClean="0">
                <a:latin typeface="Times New Roman" charset="0"/>
                <a:ea typeface="ＭＳ Ｐゴシック" charset="0"/>
                <a:cs typeface="ＭＳ Ｐゴシック" charset="0"/>
              </a:rPr>
              <a:t>Trustco</a:t>
            </a:r>
            <a:r>
              <a:rPr lang="en-US" baseline="0" dirty="0" smtClean="0">
                <a:latin typeface="Times New Roman" charset="0"/>
                <a:ea typeface="ＭＳ Ｐゴシック" charset="0"/>
                <a:cs typeface="ＭＳ Ｐゴシック" charset="0"/>
              </a:rPr>
              <a:t> Ltd.” or “of Toronto</a:t>
            </a:r>
            <a:endParaRPr lang="en-US" dirty="0" smtClean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DBCA5B83-BEAB-104E-8541-EA8A900CB548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No constraints, just exponential</a:t>
            </a:r>
            <a:r>
              <a:rPr lang="en-US" baseline="0" dirty="0" smtClean="0">
                <a:latin typeface="Times New Roman" charset="0"/>
                <a:ea typeface="ＭＳ Ｐゴシック" charset="0"/>
                <a:cs typeface="ＭＳ Ｐゴシック" charset="0"/>
              </a:rPr>
              <a:t> 2^n</a:t>
            </a:r>
          </a:p>
          <a:p>
            <a:pPr eaLnBrk="1" hangingPunct="1"/>
            <a:r>
              <a:rPr lang="en-US" baseline="0" dirty="0" smtClean="0">
                <a:latin typeface="Times New Roman" charset="0"/>
                <a:ea typeface="ＭＳ Ｐゴシック" charset="0"/>
                <a:cs typeface="ＭＳ Ｐゴシック" charset="0"/>
              </a:rPr>
              <a:t>But normally assuming nesting: at its monthly meeting could modify “for $27 a share or “its acquisition” or “</a:t>
            </a:r>
            <a:r>
              <a:rPr lang="en-US" baseline="0" dirty="0" err="1" smtClean="0">
                <a:latin typeface="Times New Roman" charset="0"/>
                <a:ea typeface="ＭＳ Ｐゴシック" charset="0"/>
                <a:cs typeface="ＭＳ Ｐゴシック" charset="0"/>
              </a:rPr>
              <a:t>aproved</a:t>
            </a:r>
            <a:r>
              <a:rPr lang="en-US" baseline="0" dirty="0" smtClean="0">
                <a:latin typeface="Times New Roman" charset="0"/>
                <a:ea typeface="ＭＳ Ｐゴシック" charset="0"/>
                <a:cs typeface="ＭＳ Ｐゴシック" charset="0"/>
              </a:rPr>
              <a:t>”, but not “by </a:t>
            </a:r>
            <a:r>
              <a:rPr lang="en-US" baseline="0" dirty="0" err="1" smtClean="0">
                <a:latin typeface="Times New Roman" charset="0"/>
                <a:ea typeface="ＭＳ Ｐゴシック" charset="0"/>
                <a:cs typeface="ＭＳ Ｐゴシック" charset="0"/>
              </a:rPr>
              <a:t>Roay</a:t>
            </a:r>
            <a:r>
              <a:rPr lang="en-US" baseline="0" dirty="0" smtClean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baseline="0" dirty="0" err="1" smtClean="0">
                <a:latin typeface="Times New Roman" charset="0"/>
                <a:ea typeface="ＭＳ Ｐゴシック" charset="0"/>
                <a:cs typeface="ＭＳ Ｐゴシック" charset="0"/>
              </a:rPr>
              <a:t>Trustco</a:t>
            </a:r>
            <a:r>
              <a:rPr lang="en-US" baseline="0" dirty="0" smtClean="0">
                <a:latin typeface="Times New Roman" charset="0"/>
                <a:ea typeface="ＭＳ Ｐゴシック" charset="0"/>
                <a:cs typeface="ＭＳ Ｐゴシック" charset="0"/>
              </a:rPr>
              <a:t> Ltd.” or “of Toronto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911E041C-91FD-6D45-A6EA-41AF94559249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911E041C-91FD-6D45-A6EA-41AF94559249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45E1DC06-EAE4-FD4F-B8BD-DE8FAC8087D4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CCF1DC37-B229-624E-98EA-67319CCF8C38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681037"/>
            <a:ext cx="3890964" cy="1731963"/>
          </a:xfrm>
        </p:spPr>
        <p:txBody>
          <a:bodyPr/>
          <a:lstStyle>
            <a:lvl1pPr algn="ctr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3835400"/>
            <a:ext cx="3886200" cy="22352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 sz="3600">
                <a:solidFill>
                  <a:srgbClr val="A5002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6273800"/>
            <a:ext cx="12192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6273800"/>
            <a:ext cx="19050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260136" y="304800"/>
            <a:ext cx="3473664" cy="6255910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6273800"/>
            <a:ext cx="765174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381000"/>
            <a:ext cx="21145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1912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52601"/>
            <a:ext cx="8534400" cy="2171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4076701"/>
            <a:ext cx="8534400" cy="2171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467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03400"/>
            <a:ext cx="8534400" cy="444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63246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324600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04800" y="63246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52600"/>
            <a:ext cx="3886200" cy="4495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752600"/>
            <a:ext cx="3886200" cy="4495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63246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324600"/>
            <a:ext cx="3429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04800" y="63246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71637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311400"/>
            <a:ext cx="4040188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425" y="1671637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7425" y="2311400"/>
            <a:ext cx="4041775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63246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04800" y="63246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467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905000"/>
            <a:ext cx="3008313" cy="116205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3124201"/>
            <a:ext cx="3008313" cy="30019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391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752600"/>
            <a:ext cx="8534400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0" y="62484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24840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62484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5195" y="304800"/>
            <a:ext cx="1059656" cy="1066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323" y="11667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Christopher Manning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2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Statistical Natural Language Parsing</a:t>
            </a:r>
            <a:endParaRPr lang="en-US" dirty="0"/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exponential number of attachments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20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Attachment ambiguities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03400"/>
            <a:ext cx="8534400" cy="49022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A </a:t>
            </a:r>
            <a:r>
              <a:rPr lang="en-US" dirty="0">
                <a:ea typeface="ＭＳ Ｐゴシック" charset="0"/>
                <a:cs typeface="ＭＳ Ｐゴシック" charset="0"/>
              </a:rPr>
              <a:t>key parsing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decision is how we ‘</a:t>
            </a:r>
            <a:r>
              <a:rPr lang="en-US" altLang="ja-JP" dirty="0" smtClean="0">
                <a:ea typeface="ＭＳ Ｐゴシック" charset="0"/>
                <a:cs typeface="ＭＳ Ｐゴシック" charset="0"/>
              </a:rPr>
              <a:t>attach’ various constituents</a:t>
            </a:r>
          </a:p>
          <a:p>
            <a:pPr lvl="1"/>
            <a:r>
              <a:rPr lang="en-US" altLang="ja-JP" dirty="0" smtClean="0">
                <a:ea typeface="ＭＳ Ｐゴシック" charset="0"/>
                <a:cs typeface="ＭＳ Ｐゴシック" charset="0"/>
              </a:rPr>
              <a:t>PPs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, adverbial or participial phrases, </a:t>
            </a:r>
            <a:r>
              <a:rPr lang="en-US" altLang="ja-JP" dirty="0" smtClean="0">
                <a:ea typeface="ＭＳ Ｐゴシック" charset="0"/>
                <a:cs typeface="ＭＳ Ｐゴシック" charset="0"/>
              </a:rPr>
              <a:t>infinitives, coordinations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, etc</a:t>
            </a:r>
            <a:r>
              <a:rPr lang="en-US" altLang="ja-JP" dirty="0" smtClean="0">
                <a:ea typeface="ＭＳ Ｐゴシック" charset="0"/>
                <a:cs typeface="ＭＳ Ｐゴシック" charset="0"/>
              </a:rPr>
              <a:t>.</a:t>
            </a:r>
          </a:p>
          <a:p>
            <a:pPr lvl="1"/>
            <a:endParaRPr lang="en-US" altLang="ja-JP" dirty="0">
              <a:ea typeface="ＭＳ Ｐゴシック" charset="0"/>
              <a:cs typeface="ＭＳ Ｐゴシック" charset="0"/>
            </a:endParaRPr>
          </a:p>
          <a:p>
            <a:pPr lvl="1"/>
            <a:endParaRPr lang="en-US" altLang="ja-JP" dirty="0" smtClean="0">
              <a:ea typeface="ＭＳ Ｐゴシック" charset="0"/>
              <a:cs typeface="ＭＳ Ｐゴシック" charset="0"/>
            </a:endParaRPr>
          </a:p>
          <a:p>
            <a:pPr lvl="1"/>
            <a:endParaRPr lang="en-US" altLang="ja-JP" dirty="0">
              <a:ea typeface="ＭＳ Ｐゴシック" charset="0"/>
              <a:cs typeface="ＭＳ Ｐゴシック" charset="0"/>
            </a:endParaRPr>
          </a:p>
          <a:p>
            <a:pPr lvl="1"/>
            <a:endParaRPr lang="en-US" altLang="ja-JP" dirty="0" smtClean="0">
              <a:ea typeface="ＭＳ Ｐゴシック" charset="0"/>
              <a:cs typeface="ＭＳ Ｐゴシック" charset="0"/>
            </a:endParaRPr>
          </a:p>
          <a:p>
            <a:pPr lvl="1"/>
            <a:endParaRPr lang="en-US" altLang="ja-JP" dirty="0">
              <a:ea typeface="ＭＳ Ｐゴシック" charset="0"/>
              <a:cs typeface="ＭＳ Ｐゴシック" charset="0"/>
            </a:endParaRPr>
          </a:p>
          <a:p>
            <a:pPr lvl="1"/>
            <a:endParaRPr lang="en-US" altLang="ja-JP" dirty="0" smtClean="0">
              <a:ea typeface="ＭＳ Ｐゴシック" charset="0"/>
              <a:cs typeface="ＭＳ Ｐゴシック" charset="0"/>
            </a:endParaRPr>
          </a:p>
          <a:p>
            <a:pPr lvl="1"/>
            <a:endParaRPr lang="en-US" altLang="ja-JP" dirty="0">
              <a:ea typeface="ＭＳ Ｐゴシック" charset="0"/>
              <a:cs typeface="ＭＳ Ｐゴシック" charset="0"/>
            </a:endParaRPr>
          </a:p>
          <a:p>
            <a:pPr marL="457200" lvl="1" indent="0">
              <a:buNone/>
            </a:pPr>
            <a:endParaRPr lang="en-US" altLang="ja-JP" dirty="0" smtClean="0">
              <a:ea typeface="ＭＳ Ｐゴシック" charset="0"/>
              <a:cs typeface="ＭＳ Ｐゴシック" charset="0"/>
            </a:endParaRPr>
          </a:p>
          <a:p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Catalan </a:t>
            </a:r>
            <a:r>
              <a:rPr lang="en-US" sz="1600" dirty="0" smtClean="0">
                <a:latin typeface="Lucida Sans" charset="0"/>
                <a:ea typeface="ＭＳ Ｐゴシック" charset="0"/>
                <a:cs typeface="ＭＳ Ｐゴシック" charset="0"/>
              </a:rPr>
              <a:t>numbers: </a:t>
            </a:r>
            <a:r>
              <a:rPr lang="en-US" sz="1400" i="1" dirty="0" err="1" smtClean="0">
                <a:latin typeface="Lucida Sans" charset="0"/>
                <a:ea typeface="ＭＳ Ｐゴシック" charset="0"/>
              </a:rPr>
              <a:t>C</a:t>
            </a:r>
            <a:r>
              <a:rPr lang="en-US" sz="1400" i="1" baseline="-25000" dirty="0" err="1" smtClean="0">
                <a:latin typeface="Lucida Sans" charset="0"/>
                <a:ea typeface="ＭＳ Ｐゴシック" charset="0"/>
              </a:rPr>
              <a:t>n</a:t>
            </a:r>
            <a:r>
              <a:rPr lang="en-US" sz="1400" dirty="0" smtClean="0">
                <a:latin typeface="Lucida Sans" charset="0"/>
                <a:ea typeface="ＭＳ Ｐゴシック" charset="0"/>
              </a:rPr>
              <a:t> </a:t>
            </a:r>
            <a:r>
              <a:rPr lang="en-US" sz="1400" dirty="0">
                <a:latin typeface="Lucida Sans" charset="0"/>
                <a:ea typeface="ＭＳ Ｐゴシック" charset="0"/>
              </a:rPr>
              <a:t>= (2</a:t>
            </a:r>
            <a:r>
              <a:rPr lang="en-US" sz="1400" i="1" dirty="0">
                <a:latin typeface="Lucida Sans" charset="0"/>
                <a:ea typeface="ＭＳ Ｐゴシック" charset="0"/>
              </a:rPr>
              <a:t>n</a:t>
            </a:r>
            <a:r>
              <a:rPr lang="en-US" sz="1400" dirty="0">
                <a:latin typeface="Lucida Sans" charset="0"/>
                <a:ea typeface="ＭＳ Ｐゴシック" charset="0"/>
              </a:rPr>
              <a:t>)!/[(</a:t>
            </a:r>
            <a:r>
              <a:rPr lang="en-US" sz="1400" i="1" dirty="0">
                <a:latin typeface="Lucida Sans" charset="0"/>
                <a:ea typeface="ＭＳ Ｐゴシック" charset="0"/>
              </a:rPr>
              <a:t>n</a:t>
            </a:r>
            <a:r>
              <a:rPr lang="en-US" sz="1400" dirty="0">
                <a:latin typeface="Lucida Sans" charset="0"/>
                <a:ea typeface="ＭＳ Ｐゴシック" charset="0"/>
              </a:rPr>
              <a:t>+1)!</a:t>
            </a:r>
            <a:r>
              <a:rPr lang="en-US" sz="1400" i="1" dirty="0">
                <a:latin typeface="Lucida Sans" charset="0"/>
                <a:ea typeface="ＭＳ Ｐゴシック" charset="0"/>
              </a:rPr>
              <a:t>n</a:t>
            </a:r>
            <a:r>
              <a:rPr lang="en-US" sz="1400" dirty="0">
                <a:latin typeface="Lucida Sans" charset="0"/>
                <a:ea typeface="ＭＳ Ｐゴシック" charset="0"/>
              </a:rPr>
              <a:t>!]</a:t>
            </a:r>
          </a:p>
          <a:p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An exponentially growing series, which arises in many tree-like contexts:</a:t>
            </a:r>
          </a:p>
          <a:p>
            <a:pPr lvl="1"/>
            <a:r>
              <a:rPr lang="en-US" sz="1400" dirty="0">
                <a:latin typeface="Lucida Sans" charset="0"/>
                <a:ea typeface="ＭＳ Ｐゴシック" charset="0"/>
              </a:rPr>
              <a:t>E.g., the number of possible triangulations of a polygon with </a:t>
            </a:r>
            <a:r>
              <a:rPr lang="en-US" sz="1400" i="1" dirty="0">
                <a:latin typeface="Lucida Sans" charset="0"/>
                <a:ea typeface="ＭＳ Ｐゴシック" charset="0"/>
              </a:rPr>
              <a:t>n</a:t>
            </a:r>
            <a:r>
              <a:rPr lang="en-US" sz="1400" dirty="0">
                <a:latin typeface="Lucida Sans" charset="0"/>
                <a:ea typeface="ＭＳ Ｐゴシック" charset="0"/>
              </a:rPr>
              <a:t>+2 sides</a:t>
            </a:r>
          </a:p>
          <a:p>
            <a:pPr lvl="2"/>
            <a:r>
              <a:rPr lang="en-US" sz="1400" dirty="0">
                <a:latin typeface="Lucida Sans" charset="0"/>
                <a:ea typeface="ＭＳ Ｐゴシック" charset="0"/>
              </a:rPr>
              <a:t>Turns up in triangulation of probabilistic graphical models….</a:t>
            </a:r>
          </a:p>
          <a:p>
            <a:endParaRPr lang="en-US" altLang="ja-JP" dirty="0">
              <a:ea typeface="ＭＳ Ｐゴシック" charset="0"/>
              <a:cs typeface="ＭＳ Ｐゴシック" charset="0"/>
            </a:endParaRPr>
          </a:p>
          <a:p>
            <a:pPr marL="0" indent="0" eaLnBrk="1" hangingPunct="1">
              <a:buNone/>
            </a:pPr>
            <a:endParaRPr lang="en-US" i="1" dirty="0"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" t="2003" r="2010" b="4594"/>
          <a:stretch/>
        </p:blipFill>
        <p:spPr bwMode="auto">
          <a:xfrm>
            <a:off x="304800" y="2590800"/>
            <a:ext cx="8488363" cy="2820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2362200" y="2590800"/>
            <a:ext cx="3124200" cy="685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678141" y="3581400"/>
            <a:ext cx="4419600" cy="8382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419600" y="4376820"/>
            <a:ext cx="914400" cy="685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3" name="Right Triangle 2"/>
          <p:cNvSpPr/>
          <p:nvPr/>
        </p:nvSpPr>
        <p:spPr bwMode="auto">
          <a:xfrm>
            <a:off x="3733800" y="3352800"/>
            <a:ext cx="304800" cy="304800"/>
          </a:xfrm>
          <a:prstGeom prst="rtTriangle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9" name="Right Triangle 8"/>
          <p:cNvSpPr/>
          <p:nvPr/>
        </p:nvSpPr>
        <p:spPr bwMode="auto">
          <a:xfrm>
            <a:off x="3581400" y="3038640"/>
            <a:ext cx="304800" cy="304800"/>
          </a:xfrm>
          <a:prstGeom prst="rtTriangle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0" name="Right Triangle 9"/>
          <p:cNvSpPr/>
          <p:nvPr/>
        </p:nvSpPr>
        <p:spPr bwMode="auto">
          <a:xfrm>
            <a:off x="5670436" y="3494060"/>
            <a:ext cx="304800" cy="304800"/>
          </a:xfrm>
          <a:prstGeom prst="rtTriangle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486400" y="3124200"/>
            <a:ext cx="137160" cy="533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858000" y="3505200"/>
            <a:ext cx="137160" cy="533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67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Attachment ambiguities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03400"/>
            <a:ext cx="8534400" cy="49022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A </a:t>
            </a:r>
            <a:r>
              <a:rPr lang="en-US" dirty="0">
                <a:ea typeface="ＭＳ Ｐゴシック" charset="0"/>
                <a:cs typeface="ＭＳ Ｐゴシック" charset="0"/>
              </a:rPr>
              <a:t>key parsing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decision is how we ‘</a:t>
            </a:r>
            <a:r>
              <a:rPr lang="en-US" altLang="ja-JP" dirty="0" smtClean="0">
                <a:ea typeface="ＭＳ Ｐゴシック" charset="0"/>
                <a:cs typeface="ＭＳ Ｐゴシック" charset="0"/>
              </a:rPr>
              <a:t>attach’ various constituents</a:t>
            </a:r>
          </a:p>
          <a:p>
            <a:pPr lvl="1"/>
            <a:r>
              <a:rPr lang="en-US" altLang="ja-JP" dirty="0" smtClean="0">
                <a:ea typeface="ＭＳ Ｐゴシック" charset="0"/>
                <a:cs typeface="ＭＳ Ｐゴシック" charset="0"/>
              </a:rPr>
              <a:t>PPs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, adverbial or participial phrases, </a:t>
            </a:r>
            <a:r>
              <a:rPr lang="en-US" altLang="ja-JP" dirty="0" smtClean="0">
                <a:ea typeface="ＭＳ Ｐゴシック" charset="0"/>
                <a:cs typeface="ＭＳ Ｐゴシック" charset="0"/>
              </a:rPr>
              <a:t>infinitives, coordinations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, etc</a:t>
            </a:r>
            <a:r>
              <a:rPr lang="en-US" altLang="ja-JP" dirty="0" smtClean="0">
                <a:ea typeface="ＭＳ Ｐゴシック" charset="0"/>
                <a:cs typeface="ＭＳ Ｐゴシック" charset="0"/>
              </a:rPr>
              <a:t>.</a:t>
            </a:r>
          </a:p>
          <a:p>
            <a:pPr lvl="1"/>
            <a:endParaRPr lang="en-US" altLang="ja-JP" dirty="0">
              <a:ea typeface="ＭＳ Ｐゴシック" charset="0"/>
              <a:cs typeface="ＭＳ Ｐゴシック" charset="0"/>
            </a:endParaRPr>
          </a:p>
          <a:p>
            <a:pPr lvl="1"/>
            <a:endParaRPr lang="en-US" altLang="ja-JP" dirty="0" smtClean="0">
              <a:ea typeface="ＭＳ Ｐゴシック" charset="0"/>
              <a:cs typeface="ＭＳ Ｐゴシック" charset="0"/>
            </a:endParaRPr>
          </a:p>
          <a:p>
            <a:pPr lvl="1"/>
            <a:endParaRPr lang="en-US" altLang="ja-JP" dirty="0">
              <a:ea typeface="ＭＳ Ｐゴシック" charset="0"/>
              <a:cs typeface="ＭＳ Ｐゴシック" charset="0"/>
            </a:endParaRPr>
          </a:p>
          <a:p>
            <a:pPr lvl="1"/>
            <a:endParaRPr lang="en-US" altLang="ja-JP" dirty="0" smtClean="0">
              <a:ea typeface="ＭＳ Ｐゴシック" charset="0"/>
              <a:cs typeface="ＭＳ Ｐゴシック" charset="0"/>
            </a:endParaRPr>
          </a:p>
          <a:p>
            <a:pPr lvl="1"/>
            <a:endParaRPr lang="en-US" altLang="ja-JP" dirty="0">
              <a:ea typeface="ＭＳ Ｐゴシック" charset="0"/>
              <a:cs typeface="ＭＳ Ｐゴシック" charset="0"/>
            </a:endParaRPr>
          </a:p>
          <a:p>
            <a:pPr lvl="1"/>
            <a:endParaRPr lang="en-US" altLang="ja-JP" dirty="0" smtClean="0">
              <a:ea typeface="ＭＳ Ｐゴシック" charset="0"/>
              <a:cs typeface="ＭＳ Ｐゴシック" charset="0"/>
            </a:endParaRPr>
          </a:p>
          <a:p>
            <a:pPr lvl="1"/>
            <a:endParaRPr lang="en-US" altLang="ja-JP" dirty="0">
              <a:ea typeface="ＭＳ Ｐゴシック" charset="0"/>
              <a:cs typeface="ＭＳ Ｐゴシック" charset="0"/>
            </a:endParaRPr>
          </a:p>
          <a:p>
            <a:pPr marL="457200" lvl="1" indent="0">
              <a:buNone/>
            </a:pPr>
            <a:endParaRPr lang="en-US" altLang="ja-JP" dirty="0" smtClean="0">
              <a:ea typeface="ＭＳ Ｐゴシック" charset="0"/>
              <a:cs typeface="ＭＳ Ｐゴシック" charset="0"/>
            </a:endParaRPr>
          </a:p>
          <a:p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Catalan </a:t>
            </a:r>
            <a:r>
              <a:rPr lang="en-US" sz="1600" dirty="0" smtClean="0">
                <a:latin typeface="Lucida Sans" charset="0"/>
                <a:ea typeface="ＭＳ Ｐゴシック" charset="0"/>
                <a:cs typeface="ＭＳ Ｐゴシック" charset="0"/>
              </a:rPr>
              <a:t>numbers: </a:t>
            </a:r>
            <a:r>
              <a:rPr lang="en-US" sz="1400" i="1" dirty="0" err="1" smtClean="0">
                <a:latin typeface="Lucida Sans" charset="0"/>
                <a:ea typeface="ＭＳ Ｐゴシック" charset="0"/>
              </a:rPr>
              <a:t>C</a:t>
            </a:r>
            <a:r>
              <a:rPr lang="en-US" sz="1400" i="1" baseline="-25000" dirty="0" err="1" smtClean="0">
                <a:latin typeface="Lucida Sans" charset="0"/>
                <a:ea typeface="ＭＳ Ｐゴシック" charset="0"/>
              </a:rPr>
              <a:t>n</a:t>
            </a:r>
            <a:r>
              <a:rPr lang="en-US" sz="1400" dirty="0" smtClean="0">
                <a:latin typeface="Lucida Sans" charset="0"/>
                <a:ea typeface="ＭＳ Ｐゴシック" charset="0"/>
              </a:rPr>
              <a:t> </a:t>
            </a:r>
            <a:r>
              <a:rPr lang="en-US" sz="1400" dirty="0">
                <a:latin typeface="Lucida Sans" charset="0"/>
                <a:ea typeface="ＭＳ Ｐゴシック" charset="0"/>
              </a:rPr>
              <a:t>= (2</a:t>
            </a:r>
            <a:r>
              <a:rPr lang="en-US" sz="1400" i="1" dirty="0">
                <a:latin typeface="Lucida Sans" charset="0"/>
                <a:ea typeface="ＭＳ Ｐゴシック" charset="0"/>
              </a:rPr>
              <a:t>n</a:t>
            </a:r>
            <a:r>
              <a:rPr lang="en-US" sz="1400" dirty="0">
                <a:latin typeface="Lucida Sans" charset="0"/>
                <a:ea typeface="ＭＳ Ｐゴシック" charset="0"/>
              </a:rPr>
              <a:t>)!/[(</a:t>
            </a:r>
            <a:r>
              <a:rPr lang="en-US" sz="1400" i="1" dirty="0">
                <a:latin typeface="Lucida Sans" charset="0"/>
                <a:ea typeface="ＭＳ Ｐゴシック" charset="0"/>
              </a:rPr>
              <a:t>n</a:t>
            </a:r>
            <a:r>
              <a:rPr lang="en-US" sz="1400" dirty="0">
                <a:latin typeface="Lucida Sans" charset="0"/>
                <a:ea typeface="ＭＳ Ｐゴシック" charset="0"/>
              </a:rPr>
              <a:t>+1)!</a:t>
            </a:r>
            <a:r>
              <a:rPr lang="en-US" sz="1400" i="1" dirty="0">
                <a:latin typeface="Lucida Sans" charset="0"/>
                <a:ea typeface="ＭＳ Ｐゴシック" charset="0"/>
              </a:rPr>
              <a:t>n</a:t>
            </a:r>
            <a:r>
              <a:rPr lang="en-US" sz="1400" dirty="0">
                <a:latin typeface="Lucida Sans" charset="0"/>
                <a:ea typeface="ＭＳ Ｐゴシック" charset="0"/>
              </a:rPr>
              <a:t>!]</a:t>
            </a:r>
          </a:p>
          <a:p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An exponentially growing series, which arises in many tree-like contexts:</a:t>
            </a:r>
          </a:p>
          <a:p>
            <a:pPr lvl="1"/>
            <a:r>
              <a:rPr lang="en-US" sz="1400" dirty="0">
                <a:latin typeface="Lucida Sans" charset="0"/>
                <a:ea typeface="ＭＳ Ｐゴシック" charset="0"/>
              </a:rPr>
              <a:t>E.g., the number of possible triangulations of a polygon with </a:t>
            </a:r>
            <a:r>
              <a:rPr lang="en-US" sz="1400" i="1" dirty="0">
                <a:latin typeface="Lucida Sans" charset="0"/>
                <a:ea typeface="ＭＳ Ｐゴシック" charset="0"/>
              </a:rPr>
              <a:t>n</a:t>
            </a:r>
            <a:r>
              <a:rPr lang="en-US" sz="1400" dirty="0">
                <a:latin typeface="Lucida Sans" charset="0"/>
                <a:ea typeface="ＭＳ Ｐゴシック" charset="0"/>
              </a:rPr>
              <a:t>+2 sides</a:t>
            </a:r>
          </a:p>
          <a:p>
            <a:pPr lvl="2"/>
            <a:r>
              <a:rPr lang="en-US" sz="1400" dirty="0">
                <a:latin typeface="Lucida Sans" charset="0"/>
                <a:ea typeface="ＭＳ Ｐゴシック" charset="0"/>
              </a:rPr>
              <a:t>Turns up in triangulation of probabilistic graphical models….</a:t>
            </a:r>
          </a:p>
          <a:p>
            <a:endParaRPr lang="en-US" altLang="ja-JP" dirty="0">
              <a:ea typeface="ＭＳ Ｐゴシック" charset="0"/>
              <a:cs typeface="ＭＳ Ｐゴシック" charset="0"/>
            </a:endParaRPr>
          </a:p>
          <a:p>
            <a:pPr marL="0" indent="0" eaLnBrk="1" hangingPunct="1">
              <a:buNone/>
            </a:pPr>
            <a:endParaRPr lang="en-US" i="1" dirty="0"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" t="2003" r="2010" b="4594"/>
          <a:stretch/>
        </p:blipFill>
        <p:spPr bwMode="auto">
          <a:xfrm>
            <a:off x="304800" y="2590800"/>
            <a:ext cx="8488363" cy="2820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170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  <a:ea typeface="ＭＳ Ｐゴシック" charset="0"/>
                <a:cs typeface="ＭＳ Ｐゴシック" charset="0"/>
              </a:rPr>
              <a:t>Quiz Question!</a:t>
            </a:r>
          </a:p>
        </p:txBody>
      </p:sp>
      <p:sp>
        <p:nvSpPr>
          <p:cNvPr id="61442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810500" cy="4495800"/>
          </a:xfrm>
        </p:spPr>
        <p:txBody>
          <a:bodyPr/>
          <a:lstStyle/>
          <a:p>
            <a:r>
              <a:rPr lang="en-US">
                <a:latin typeface="Lucida Sans" charset="0"/>
                <a:ea typeface="ＭＳ Ｐゴシック" charset="0"/>
                <a:cs typeface="ＭＳ Ｐゴシック" charset="0"/>
              </a:rPr>
              <a:t>How many distinct parses does the following sentence have due to PP attachment ambiguities?</a:t>
            </a:r>
          </a:p>
          <a:p>
            <a:pPr lvl="1"/>
            <a:r>
              <a:rPr lang="en-US">
                <a:latin typeface="Lucida Sans" charset="0"/>
                <a:ea typeface="ＭＳ Ｐゴシック" charset="0"/>
              </a:rPr>
              <a:t>A PP can attach to any preceding V or N within the verb phrase, subject only to the parse still being a tree. </a:t>
            </a:r>
          </a:p>
          <a:p>
            <a:pPr lvl="2"/>
            <a:r>
              <a:rPr lang="en-US">
                <a:latin typeface="Lucida Sans" charset="0"/>
                <a:ea typeface="ＭＳ Ｐゴシック" charset="0"/>
              </a:rPr>
              <a:t>(This is equivalent to there being no crossing dependencies, where if </a:t>
            </a:r>
            <a:r>
              <a:rPr lang="en-US" i="1">
                <a:latin typeface="Lucida Sans" charset="0"/>
                <a:ea typeface="ＭＳ Ｐゴシック" charset="0"/>
              </a:rPr>
              <a:t>d</a:t>
            </a:r>
            <a:r>
              <a:rPr lang="en-US" baseline="-25000">
                <a:latin typeface="Lucida Sans" charset="0"/>
                <a:ea typeface="ＭＳ Ｐゴシック" charset="0"/>
              </a:rPr>
              <a:t>2</a:t>
            </a:r>
            <a:r>
              <a:rPr lang="en-US">
                <a:latin typeface="Lucida Sans" charset="0"/>
                <a:ea typeface="ＭＳ Ｐゴシック" charset="0"/>
              </a:rPr>
              <a:t> is a dependent of </a:t>
            </a:r>
            <a:r>
              <a:rPr lang="en-US" i="1">
                <a:latin typeface="Lucida Sans" charset="0"/>
                <a:ea typeface="ＭＳ Ｐゴシック" charset="0"/>
              </a:rPr>
              <a:t>d</a:t>
            </a:r>
            <a:r>
              <a:rPr lang="en-US" baseline="-25000">
                <a:latin typeface="Lucida Sans" charset="0"/>
                <a:ea typeface="ＭＳ Ｐゴシック" charset="0"/>
              </a:rPr>
              <a:t>1</a:t>
            </a:r>
            <a:r>
              <a:rPr lang="en-US">
                <a:latin typeface="Lucida Sans" charset="0"/>
                <a:ea typeface="ＭＳ Ｐゴシック" charset="0"/>
              </a:rPr>
              <a:t> and </a:t>
            </a:r>
            <a:r>
              <a:rPr lang="en-US" i="1">
                <a:latin typeface="Lucida Sans" charset="0"/>
                <a:ea typeface="ＭＳ Ｐゴシック" charset="0"/>
              </a:rPr>
              <a:t>d</a:t>
            </a:r>
            <a:r>
              <a:rPr lang="en-US" baseline="-25000">
                <a:latin typeface="Lucida Sans" charset="0"/>
                <a:ea typeface="ＭＳ Ｐゴシック" charset="0"/>
              </a:rPr>
              <a:t>3</a:t>
            </a:r>
            <a:r>
              <a:rPr lang="en-US">
                <a:latin typeface="Lucida Sans" charset="0"/>
                <a:ea typeface="ＭＳ Ｐゴシック" charset="0"/>
              </a:rPr>
              <a:t> is a dependent of </a:t>
            </a:r>
            <a:r>
              <a:rPr lang="en-US" i="1">
                <a:latin typeface="Lucida Sans" charset="0"/>
                <a:ea typeface="ＭＳ Ｐゴシック" charset="0"/>
              </a:rPr>
              <a:t>d</a:t>
            </a:r>
            <a:r>
              <a:rPr lang="en-US" baseline="-25000">
                <a:latin typeface="Lucida Sans" charset="0"/>
                <a:ea typeface="ＭＳ Ｐゴシック" charset="0"/>
              </a:rPr>
              <a:t>2</a:t>
            </a:r>
            <a:r>
              <a:rPr lang="en-US">
                <a:latin typeface="Lucida Sans" charset="0"/>
                <a:ea typeface="ＭＳ Ｐゴシック" charset="0"/>
              </a:rPr>
              <a:t>, then the line </a:t>
            </a:r>
            <a:r>
              <a:rPr lang="en-US" i="1">
                <a:latin typeface="Lucida Sans" charset="0"/>
                <a:ea typeface="ＭＳ Ｐゴシック" charset="0"/>
              </a:rPr>
              <a:t>d</a:t>
            </a:r>
            <a:r>
              <a:rPr lang="en-US" baseline="-25000">
                <a:latin typeface="Lucida Sans" charset="0"/>
                <a:ea typeface="ＭＳ Ｐゴシック" charset="0"/>
              </a:rPr>
              <a:t>2</a:t>
            </a:r>
            <a:r>
              <a:rPr lang="en-US">
                <a:latin typeface="Lucida Sans" charset="0"/>
                <a:ea typeface="ＭＳ Ｐゴシック" charset="0"/>
              </a:rPr>
              <a:t>–</a:t>
            </a:r>
            <a:r>
              <a:rPr lang="en-US" i="1">
                <a:latin typeface="Lucida Sans" charset="0"/>
                <a:ea typeface="ＭＳ Ｐゴシック" charset="0"/>
              </a:rPr>
              <a:t>d</a:t>
            </a:r>
            <a:r>
              <a:rPr lang="en-US" baseline="-25000">
                <a:latin typeface="Lucida Sans" charset="0"/>
                <a:ea typeface="ＭＳ Ｐゴシック" charset="0"/>
              </a:rPr>
              <a:t>3</a:t>
            </a:r>
            <a:r>
              <a:rPr lang="en-US">
                <a:latin typeface="Lucida Sans" charset="0"/>
                <a:ea typeface="ＭＳ Ｐゴシック" charset="0"/>
              </a:rPr>
              <a:t> begins at </a:t>
            </a:r>
            <a:r>
              <a:rPr lang="en-US" i="1">
                <a:latin typeface="Lucida Sans" charset="0"/>
                <a:ea typeface="ＭＳ Ｐゴシック" charset="0"/>
              </a:rPr>
              <a:t>d</a:t>
            </a:r>
            <a:r>
              <a:rPr lang="en-US" baseline="-25000">
                <a:latin typeface="Lucida Sans" charset="0"/>
                <a:ea typeface="ＭＳ Ｐゴシック" charset="0"/>
              </a:rPr>
              <a:t>2</a:t>
            </a:r>
            <a:r>
              <a:rPr lang="en-US">
                <a:latin typeface="Lucida Sans" charset="0"/>
                <a:ea typeface="ＭＳ Ｐゴシック" charset="0"/>
              </a:rPr>
              <a:t> under the line from </a:t>
            </a:r>
            <a:r>
              <a:rPr lang="en-US" i="1">
                <a:latin typeface="Lucida Sans" charset="0"/>
                <a:ea typeface="ＭＳ Ｐゴシック" charset="0"/>
              </a:rPr>
              <a:t>d</a:t>
            </a:r>
            <a:r>
              <a:rPr lang="en-US" baseline="-25000">
                <a:latin typeface="Lucida Sans" charset="0"/>
                <a:ea typeface="ＭＳ Ｐゴシック" charset="0"/>
              </a:rPr>
              <a:t>1</a:t>
            </a:r>
            <a:r>
              <a:rPr lang="en-US">
                <a:latin typeface="Lucida Sans" charset="0"/>
                <a:ea typeface="ＭＳ Ｐゴシック" charset="0"/>
              </a:rPr>
              <a:t> to </a:t>
            </a:r>
            <a:r>
              <a:rPr lang="en-US" i="1">
                <a:latin typeface="Lucida Sans" charset="0"/>
                <a:ea typeface="ＭＳ Ｐゴシック" charset="0"/>
              </a:rPr>
              <a:t>d</a:t>
            </a:r>
            <a:r>
              <a:rPr lang="en-US" baseline="-25000">
                <a:latin typeface="Lucida Sans" charset="0"/>
                <a:ea typeface="ＭＳ Ｐゴシック" charset="0"/>
              </a:rPr>
              <a:t>2</a:t>
            </a:r>
            <a:r>
              <a:rPr lang="en-US">
                <a:latin typeface="Lucida Sans" charset="0"/>
                <a:ea typeface="ＭＳ Ｐゴシック" charset="0"/>
              </a:rPr>
              <a:t>.)  </a:t>
            </a:r>
          </a:p>
          <a:p>
            <a:pPr lvl="1"/>
            <a:endParaRPr lang="en-US">
              <a:latin typeface="Lucida Sans" charset="0"/>
              <a:ea typeface="ＭＳ Ｐゴシック" charset="0"/>
            </a:endParaRPr>
          </a:p>
          <a:p>
            <a:pPr lvl="1"/>
            <a:endParaRPr lang="en-US">
              <a:latin typeface="Lucida Sans" charset="0"/>
              <a:ea typeface="ＭＳ Ｐゴシック" charset="0"/>
            </a:endParaRPr>
          </a:p>
          <a:p>
            <a:pPr algn="ctr">
              <a:buFont typeface="Times" charset="0"/>
              <a:buNone/>
            </a:pPr>
            <a:r>
              <a:rPr lang="en-US">
                <a:solidFill>
                  <a:schemeClr val="tx2"/>
                </a:solidFill>
                <a:latin typeface="Lucida Sans" charset="0"/>
                <a:ea typeface="ＭＳ Ｐゴシック" charset="0"/>
                <a:cs typeface="ＭＳ Ｐゴシック" charset="0"/>
              </a:rPr>
              <a:t>John wrote the book with a pen in the room</a:t>
            </a:r>
            <a:r>
              <a:rPr lang="en-US">
                <a:solidFill>
                  <a:srgbClr val="333399"/>
                </a:solidFill>
                <a:latin typeface="Lucida Sans" charset="0"/>
                <a:ea typeface="ＭＳ Ｐゴシック" charset="0"/>
                <a:cs typeface="ＭＳ Ｐゴシック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778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5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3981450"/>
            <a:ext cx="4249738" cy="21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Two problems to solve:</a:t>
            </a:r>
            <a:br>
              <a:rPr lang="en-US" dirty="0" smtClean="0"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ea typeface="ＭＳ Ｐゴシック" charset="0"/>
                <a:cs typeface="ＭＳ Ｐゴシック" charset="0"/>
              </a:rPr>
              <a:t>1. Repeated </a:t>
            </a:r>
            <a:r>
              <a:rPr lang="en-US" dirty="0">
                <a:ea typeface="ＭＳ Ｐゴシック" charset="0"/>
                <a:cs typeface="ＭＳ Ｐゴシック" charset="0"/>
              </a:rPr>
              <a:t>work…</a:t>
            </a:r>
          </a:p>
        </p:txBody>
      </p:sp>
      <p:pic>
        <p:nvPicPr>
          <p:cNvPr id="8294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950" y="1797050"/>
            <a:ext cx="3067050" cy="177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4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" y="1568450"/>
            <a:ext cx="3122613" cy="177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49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600" y="4244975"/>
            <a:ext cx="39370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0"/>
          <a:stretch>
            <a:fillRect/>
          </a:stretch>
        </p:blipFill>
        <p:spPr bwMode="auto">
          <a:xfrm>
            <a:off x="3116263" y="1625600"/>
            <a:ext cx="2832100" cy="190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51" name="Freeform 9"/>
          <p:cNvSpPr>
            <a:spLocks/>
          </p:cNvSpPr>
          <p:nvPr/>
        </p:nvSpPr>
        <p:spPr bwMode="auto">
          <a:xfrm>
            <a:off x="1430338" y="1955800"/>
            <a:ext cx="1936750" cy="1511300"/>
          </a:xfrm>
          <a:custGeom>
            <a:avLst/>
            <a:gdLst>
              <a:gd name="T0" fmla="*/ 2147483647 w 1220"/>
              <a:gd name="T1" fmla="*/ 2147483647 h 952"/>
              <a:gd name="T2" fmla="*/ 2147483647 w 1220"/>
              <a:gd name="T3" fmla="*/ 2147483647 h 952"/>
              <a:gd name="T4" fmla="*/ 2147483647 w 1220"/>
              <a:gd name="T5" fmla="*/ 2147483647 h 952"/>
              <a:gd name="T6" fmla="*/ 2147483647 w 1220"/>
              <a:gd name="T7" fmla="*/ 2147483647 h 952"/>
              <a:gd name="T8" fmla="*/ 2147483647 w 1220"/>
              <a:gd name="T9" fmla="*/ 2147483647 h 952"/>
              <a:gd name="T10" fmla="*/ 2147483647 w 1220"/>
              <a:gd name="T11" fmla="*/ 2147483647 h 952"/>
              <a:gd name="T12" fmla="*/ 2147483647 w 1220"/>
              <a:gd name="T13" fmla="*/ 2147483647 h 952"/>
              <a:gd name="T14" fmla="*/ 2147483647 w 1220"/>
              <a:gd name="T15" fmla="*/ 2147483647 h 952"/>
              <a:gd name="T16" fmla="*/ 2147483647 w 1220"/>
              <a:gd name="T17" fmla="*/ 2147483647 h 952"/>
              <a:gd name="T18" fmla="*/ 2147483647 w 1220"/>
              <a:gd name="T19" fmla="*/ 2147483647 h 952"/>
              <a:gd name="T20" fmla="*/ 2147483647 w 1220"/>
              <a:gd name="T21" fmla="*/ 2147483647 h 952"/>
              <a:gd name="T22" fmla="*/ 2147483647 w 1220"/>
              <a:gd name="T23" fmla="*/ 2147483647 h 952"/>
              <a:gd name="T24" fmla="*/ 2147483647 w 1220"/>
              <a:gd name="T25" fmla="*/ 2147483647 h 952"/>
              <a:gd name="T26" fmla="*/ 2147483647 w 1220"/>
              <a:gd name="T27" fmla="*/ 2147483647 h 952"/>
              <a:gd name="T28" fmla="*/ 2147483647 w 1220"/>
              <a:gd name="T29" fmla="*/ 2147483647 h 952"/>
              <a:gd name="T30" fmla="*/ 2147483647 w 1220"/>
              <a:gd name="T31" fmla="*/ 2147483647 h 952"/>
              <a:gd name="T32" fmla="*/ 2147483647 w 1220"/>
              <a:gd name="T33" fmla="*/ 2147483647 h 952"/>
              <a:gd name="T34" fmla="*/ 2147483647 w 1220"/>
              <a:gd name="T35" fmla="*/ 2147483647 h 952"/>
              <a:gd name="T36" fmla="*/ 2147483647 w 1220"/>
              <a:gd name="T37" fmla="*/ 2147483647 h 952"/>
              <a:gd name="T38" fmla="*/ 2147483647 w 1220"/>
              <a:gd name="T39" fmla="*/ 2147483647 h 952"/>
              <a:gd name="T40" fmla="*/ 2147483647 w 1220"/>
              <a:gd name="T41" fmla="*/ 2147483647 h 952"/>
              <a:gd name="T42" fmla="*/ 2147483647 w 1220"/>
              <a:gd name="T43" fmla="*/ 0 h 952"/>
              <a:gd name="T44" fmla="*/ 2147483647 w 1220"/>
              <a:gd name="T45" fmla="*/ 2147483647 h 952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1220"/>
              <a:gd name="T70" fmla="*/ 0 h 952"/>
              <a:gd name="T71" fmla="*/ 1220 w 1220"/>
              <a:gd name="T72" fmla="*/ 952 h 952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1220" h="952">
                <a:moveTo>
                  <a:pt x="347" y="8"/>
                </a:moveTo>
                <a:cubicBezTo>
                  <a:pt x="264" y="18"/>
                  <a:pt x="180" y="22"/>
                  <a:pt x="99" y="40"/>
                </a:cubicBezTo>
                <a:cubicBezTo>
                  <a:pt x="90" y="41"/>
                  <a:pt x="73" y="96"/>
                  <a:pt x="51" y="112"/>
                </a:cubicBezTo>
                <a:cubicBezTo>
                  <a:pt x="0" y="188"/>
                  <a:pt x="22" y="237"/>
                  <a:pt x="35" y="352"/>
                </a:cubicBezTo>
                <a:cubicBezTo>
                  <a:pt x="38" y="380"/>
                  <a:pt x="57" y="404"/>
                  <a:pt x="67" y="432"/>
                </a:cubicBezTo>
                <a:cubicBezTo>
                  <a:pt x="69" y="440"/>
                  <a:pt x="75" y="456"/>
                  <a:pt x="75" y="456"/>
                </a:cubicBezTo>
                <a:cubicBezTo>
                  <a:pt x="77" y="485"/>
                  <a:pt x="76" y="515"/>
                  <a:pt x="83" y="544"/>
                </a:cubicBezTo>
                <a:cubicBezTo>
                  <a:pt x="86" y="559"/>
                  <a:pt x="125" y="594"/>
                  <a:pt x="131" y="600"/>
                </a:cubicBezTo>
                <a:cubicBezTo>
                  <a:pt x="186" y="649"/>
                  <a:pt x="248" y="694"/>
                  <a:pt x="315" y="728"/>
                </a:cubicBezTo>
                <a:cubicBezTo>
                  <a:pt x="391" y="712"/>
                  <a:pt x="444" y="743"/>
                  <a:pt x="515" y="768"/>
                </a:cubicBezTo>
                <a:cubicBezTo>
                  <a:pt x="596" y="796"/>
                  <a:pt x="683" y="806"/>
                  <a:pt x="763" y="840"/>
                </a:cubicBezTo>
                <a:cubicBezTo>
                  <a:pt x="885" y="892"/>
                  <a:pt x="835" y="878"/>
                  <a:pt x="907" y="896"/>
                </a:cubicBezTo>
                <a:cubicBezTo>
                  <a:pt x="1001" y="952"/>
                  <a:pt x="961" y="936"/>
                  <a:pt x="1123" y="928"/>
                </a:cubicBezTo>
                <a:cubicBezTo>
                  <a:pt x="1154" y="906"/>
                  <a:pt x="1169" y="890"/>
                  <a:pt x="1187" y="856"/>
                </a:cubicBezTo>
                <a:cubicBezTo>
                  <a:pt x="1181" y="642"/>
                  <a:pt x="1220" y="619"/>
                  <a:pt x="1147" y="496"/>
                </a:cubicBezTo>
                <a:cubicBezTo>
                  <a:pt x="1137" y="458"/>
                  <a:pt x="1131" y="437"/>
                  <a:pt x="1099" y="416"/>
                </a:cubicBezTo>
                <a:cubicBezTo>
                  <a:pt x="1087" y="418"/>
                  <a:pt x="1055" y="433"/>
                  <a:pt x="1043" y="416"/>
                </a:cubicBezTo>
                <a:cubicBezTo>
                  <a:pt x="1033" y="402"/>
                  <a:pt x="1037" y="381"/>
                  <a:pt x="1027" y="368"/>
                </a:cubicBezTo>
                <a:cubicBezTo>
                  <a:pt x="1011" y="346"/>
                  <a:pt x="997" y="322"/>
                  <a:pt x="979" y="304"/>
                </a:cubicBezTo>
                <a:cubicBezTo>
                  <a:pt x="949" y="274"/>
                  <a:pt x="915" y="269"/>
                  <a:pt x="883" y="248"/>
                </a:cubicBezTo>
                <a:cubicBezTo>
                  <a:pt x="853" y="203"/>
                  <a:pt x="806" y="156"/>
                  <a:pt x="755" y="144"/>
                </a:cubicBezTo>
                <a:cubicBezTo>
                  <a:pt x="681" y="70"/>
                  <a:pt x="676" y="0"/>
                  <a:pt x="555" y="0"/>
                </a:cubicBezTo>
                <a:cubicBezTo>
                  <a:pt x="485" y="0"/>
                  <a:pt x="416" y="5"/>
                  <a:pt x="347" y="8"/>
                </a:cubicBezTo>
                <a:close/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2" name="Freeform 10"/>
          <p:cNvSpPr>
            <a:spLocks/>
          </p:cNvSpPr>
          <p:nvPr/>
        </p:nvSpPr>
        <p:spPr bwMode="auto">
          <a:xfrm>
            <a:off x="4364038" y="2222500"/>
            <a:ext cx="1936750" cy="1511300"/>
          </a:xfrm>
          <a:custGeom>
            <a:avLst/>
            <a:gdLst>
              <a:gd name="T0" fmla="*/ 2147483647 w 1220"/>
              <a:gd name="T1" fmla="*/ 2147483647 h 952"/>
              <a:gd name="T2" fmla="*/ 2147483647 w 1220"/>
              <a:gd name="T3" fmla="*/ 2147483647 h 952"/>
              <a:gd name="T4" fmla="*/ 2147483647 w 1220"/>
              <a:gd name="T5" fmla="*/ 2147483647 h 952"/>
              <a:gd name="T6" fmla="*/ 2147483647 w 1220"/>
              <a:gd name="T7" fmla="*/ 2147483647 h 952"/>
              <a:gd name="T8" fmla="*/ 2147483647 w 1220"/>
              <a:gd name="T9" fmla="*/ 2147483647 h 952"/>
              <a:gd name="T10" fmla="*/ 2147483647 w 1220"/>
              <a:gd name="T11" fmla="*/ 2147483647 h 952"/>
              <a:gd name="T12" fmla="*/ 2147483647 w 1220"/>
              <a:gd name="T13" fmla="*/ 2147483647 h 952"/>
              <a:gd name="T14" fmla="*/ 2147483647 w 1220"/>
              <a:gd name="T15" fmla="*/ 2147483647 h 952"/>
              <a:gd name="T16" fmla="*/ 2147483647 w 1220"/>
              <a:gd name="T17" fmla="*/ 2147483647 h 952"/>
              <a:gd name="T18" fmla="*/ 2147483647 w 1220"/>
              <a:gd name="T19" fmla="*/ 2147483647 h 952"/>
              <a:gd name="T20" fmla="*/ 2147483647 w 1220"/>
              <a:gd name="T21" fmla="*/ 2147483647 h 952"/>
              <a:gd name="T22" fmla="*/ 2147483647 w 1220"/>
              <a:gd name="T23" fmla="*/ 2147483647 h 952"/>
              <a:gd name="T24" fmla="*/ 2147483647 w 1220"/>
              <a:gd name="T25" fmla="*/ 2147483647 h 952"/>
              <a:gd name="T26" fmla="*/ 2147483647 w 1220"/>
              <a:gd name="T27" fmla="*/ 2147483647 h 952"/>
              <a:gd name="T28" fmla="*/ 2147483647 w 1220"/>
              <a:gd name="T29" fmla="*/ 2147483647 h 952"/>
              <a:gd name="T30" fmla="*/ 2147483647 w 1220"/>
              <a:gd name="T31" fmla="*/ 2147483647 h 952"/>
              <a:gd name="T32" fmla="*/ 2147483647 w 1220"/>
              <a:gd name="T33" fmla="*/ 2147483647 h 952"/>
              <a:gd name="T34" fmla="*/ 2147483647 w 1220"/>
              <a:gd name="T35" fmla="*/ 2147483647 h 952"/>
              <a:gd name="T36" fmla="*/ 2147483647 w 1220"/>
              <a:gd name="T37" fmla="*/ 2147483647 h 952"/>
              <a:gd name="T38" fmla="*/ 2147483647 w 1220"/>
              <a:gd name="T39" fmla="*/ 2147483647 h 952"/>
              <a:gd name="T40" fmla="*/ 2147483647 w 1220"/>
              <a:gd name="T41" fmla="*/ 2147483647 h 952"/>
              <a:gd name="T42" fmla="*/ 2147483647 w 1220"/>
              <a:gd name="T43" fmla="*/ 0 h 952"/>
              <a:gd name="T44" fmla="*/ 2147483647 w 1220"/>
              <a:gd name="T45" fmla="*/ 2147483647 h 952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1220"/>
              <a:gd name="T70" fmla="*/ 0 h 952"/>
              <a:gd name="T71" fmla="*/ 1220 w 1220"/>
              <a:gd name="T72" fmla="*/ 952 h 952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1220" h="952">
                <a:moveTo>
                  <a:pt x="347" y="8"/>
                </a:moveTo>
                <a:cubicBezTo>
                  <a:pt x="264" y="18"/>
                  <a:pt x="180" y="22"/>
                  <a:pt x="99" y="40"/>
                </a:cubicBezTo>
                <a:cubicBezTo>
                  <a:pt x="90" y="41"/>
                  <a:pt x="73" y="96"/>
                  <a:pt x="51" y="112"/>
                </a:cubicBezTo>
                <a:cubicBezTo>
                  <a:pt x="0" y="188"/>
                  <a:pt x="22" y="237"/>
                  <a:pt x="35" y="352"/>
                </a:cubicBezTo>
                <a:cubicBezTo>
                  <a:pt x="38" y="380"/>
                  <a:pt x="57" y="404"/>
                  <a:pt x="67" y="432"/>
                </a:cubicBezTo>
                <a:cubicBezTo>
                  <a:pt x="69" y="440"/>
                  <a:pt x="75" y="456"/>
                  <a:pt x="75" y="456"/>
                </a:cubicBezTo>
                <a:cubicBezTo>
                  <a:pt x="77" y="485"/>
                  <a:pt x="76" y="515"/>
                  <a:pt x="83" y="544"/>
                </a:cubicBezTo>
                <a:cubicBezTo>
                  <a:pt x="86" y="559"/>
                  <a:pt x="125" y="594"/>
                  <a:pt x="131" y="600"/>
                </a:cubicBezTo>
                <a:cubicBezTo>
                  <a:pt x="186" y="649"/>
                  <a:pt x="248" y="694"/>
                  <a:pt x="315" y="728"/>
                </a:cubicBezTo>
                <a:cubicBezTo>
                  <a:pt x="391" y="712"/>
                  <a:pt x="444" y="743"/>
                  <a:pt x="515" y="768"/>
                </a:cubicBezTo>
                <a:cubicBezTo>
                  <a:pt x="596" y="796"/>
                  <a:pt x="683" y="806"/>
                  <a:pt x="763" y="840"/>
                </a:cubicBezTo>
                <a:cubicBezTo>
                  <a:pt x="885" y="892"/>
                  <a:pt x="835" y="878"/>
                  <a:pt x="907" y="896"/>
                </a:cubicBezTo>
                <a:cubicBezTo>
                  <a:pt x="1001" y="952"/>
                  <a:pt x="961" y="936"/>
                  <a:pt x="1123" y="928"/>
                </a:cubicBezTo>
                <a:cubicBezTo>
                  <a:pt x="1154" y="906"/>
                  <a:pt x="1169" y="890"/>
                  <a:pt x="1187" y="856"/>
                </a:cubicBezTo>
                <a:cubicBezTo>
                  <a:pt x="1181" y="642"/>
                  <a:pt x="1220" y="619"/>
                  <a:pt x="1147" y="496"/>
                </a:cubicBezTo>
                <a:cubicBezTo>
                  <a:pt x="1137" y="458"/>
                  <a:pt x="1131" y="437"/>
                  <a:pt x="1099" y="416"/>
                </a:cubicBezTo>
                <a:cubicBezTo>
                  <a:pt x="1087" y="418"/>
                  <a:pt x="1055" y="433"/>
                  <a:pt x="1043" y="416"/>
                </a:cubicBezTo>
                <a:cubicBezTo>
                  <a:pt x="1033" y="402"/>
                  <a:pt x="1037" y="381"/>
                  <a:pt x="1027" y="368"/>
                </a:cubicBezTo>
                <a:cubicBezTo>
                  <a:pt x="1011" y="346"/>
                  <a:pt x="997" y="322"/>
                  <a:pt x="979" y="304"/>
                </a:cubicBezTo>
                <a:cubicBezTo>
                  <a:pt x="949" y="274"/>
                  <a:pt x="915" y="269"/>
                  <a:pt x="883" y="248"/>
                </a:cubicBezTo>
                <a:cubicBezTo>
                  <a:pt x="853" y="203"/>
                  <a:pt x="806" y="156"/>
                  <a:pt x="755" y="144"/>
                </a:cubicBezTo>
                <a:cubicBezTo>
                  <a:pt x="681" y="70"/>
                  <a:pt x="676" y="0"/>
                  <a:pt x="555" y="0"/>
                </a:cubicBezTo>
                <a:cubicBezTo>
                  <a:pt x="485" y="0"/>
                  <a:pt x="416" y="5"/>
                  <a:pt x="347" y="8"/>
                </a:cubicBezTo>
                <a:close/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3" name="Line 11"/>
          <p:cNvSpPr>
            <a:spLocks noChangeShapeType="1"/>
          </p:cNvSpPr>
          <p:nvPr/>
        </p:nvSpPr>
        <p:spPr bwMode="auto">
          <a:xfrm flipV="1">
            <a:off x="3314700" y="3136900"/>
            <a:ext cx="1219200" cy="889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4" name="Freeform 12"/>
          <p:cNvSpPr>
            <a:spLocks/>
          </p:cNvSpPr>
          <p:nvPr/>
        </p:nvSpPr>
        <p:spPr bwMode="auto">
          <a:xfrm>
            <a:off x="6896100" y="2413000"/>
            <a:ext cx="1435100" cy="1276350"/>
          </a:xfrm>
          <a:custGeom>
            <a:avLst/>
            <a:gdLst>
              <a:gd name="T0" fmla="*/ 2147483647 w 904"/>
              <a:gd name="T1" fmla="*/ 2147483647 h 804"/>
              <a:gd name="T2" fmla="*/ 2147483647 w 904"/>
              <a:gd name="T3" fmla="*/ 2147483647 h 804"/>
              <a:gd name="T4" fmla="*/ 2147483647 w 904"/>
              <a:gd name="T5" fmla="*/ 2147483647 h 804"/>
              <a:gd name="T6" fmla="*/ 2147483647 w 904"/>
              <a:gd name="T7" fmla="*/ 2147483647 h 804"/>
              <a:gd name="T8" fmla="*/ 2147483647 w 904"/>
              <a:gd name="T9" fmla="*/ 0 h 804"/>
              <a:gd name="T10" fmla="*/ 2147483647 w 904"/>
              <a:gd name="T11" fmla="*/ 2147483647 h 804"/>
              <a:gd name="T12" fmla="*/ 2147483647 w 904"/>
              <a:gd name="T13" fmla="*/ 2147483647 h 804"/>
              <a:gd name="T14" fmla="*/ 2147483647 w 904"/>
              <a:gd name="T15" fmla="*/ 2147483647 h 804"/>
              <a:gd name="T16" fmla="*/ 2147483647 w 904"/>
              <a:gd name="T17" fmla="*/ 2147483647 h 804"/>
              <a:gd name="T18" fmla="*/ 2147483647 w 904"/>
              <a:gd name="T19" fmla="*/ 2147483647 h 804"/>
              <a:gd name="T20" fmla="*/ 0 w 904"/>
              <a:gd name="T21" fmla="*/ 2147483647 h 804"/>
              <a:gd name="T22" fmla="*/ 2147483647 w 904"/>
              <a:gd name="T23" fmla="*/ 2147483647 h 804"/>
              <a:gd name="T24" fmla="*/ 2147483647 w 904"/>
              <a:gd name="T25" fmla="*/ 2147483647 h 804"/>
              <a:gd name="T26" fmla="*/ 2147483647 w 904"/>
              <a:gd name="T27" fmla="*/ 2147483647 h 804"/>
              <a:gd name="T28" fmla="*/ 2147483647 w 904"/>
              <a:gd name="T29" fmla="*/ 2147483647 h 804"/>
              <a:gd name="T30" fmla="*/ 2147483647 w 904"/>
              <a:gd name="T31" fmla="*/ 2147483647 h 804"/>
              <a:gd name="T32" fmla="*/ 2147483647 w 904"/>
              <a:gd name="T33" fmla="*/ 2147483647 h 804"/>
              <a:gd name="T34" fmla="*/ 2147483647 w 904"/>
              <a:gd name="T35" fmla="*/ 2147483647 h 804"/>
              <a:gd name="T36" fmla="*/ 2147483647 w 904"/>
              <a:gd name="T37" fmla="*/ 2147483647 h 804"/>
              <a:gd name="T38" fmla="*/ 2147483647 w 904"/>
              <a:gd name="T39" fmla="*/ 2147483647 h 804"/>
              <a:gd name="T40" fmla="*/ 2147483647 w 904"/>
              <a:gd name="T41" fmla="*/ 2147483647 h 804"/>
              <a:gd name="T42" fmla="*/ 2147483647 w 904"/>
              <a:gd name="T43" fmla="*/ 2147483647 h 804"/>
              <a:gd name="T44" fmla="*/ 2147483647 w 904"/>
              <a:gd name="T45" fmla="*/ 2147483647 h 804"/>
              <a:gd name="T46" fmla="*/ 2147483647 w 904"/>
              <a:gd name="T47" fmla="*/ 2147483647 h 804"/>
              <a:gd name="T48" fmla="*/ 2147483647 w 904"/>
              <a:gd name="T49" fmla="*/ 2147483647 h 80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904"/>
              <a:gd name="T76" fmla="*/ 0 h 804"/>
              <a:gd name="T77" fmla="*/ 904 w 904"/>
              <a:gd name="T78" fmla="*/ 804 h 804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904" h="804">
                <a:moveTo>
                  <a:pt x="688" y="80"/>
                </a:moveTo>
                <a:cubicBezTo>
                  <a:pt x="614" y="55"/>
                  <a:pt x="656" y="65"/>
                  <a:pt x="560" y="56"/>
                </a:cubicBezTo>
                <a:cubicBezTo>
                  <a:pt x="544" y="50"/>
                  <a:pt x="523" y="51"/>
                  <a:pt x="512" y="40"/>
                </a:cubicBezTo>
                <a:cubicBezTo>
                  <a:pt x="504" y="32"/>
                  <a:pt x="499" y="18"/>
                  <a:pt x="488" y="16"/>
                </a:cubicBezTo>
                <a:cubicBezTo>
                  <a:pt x="428" y="1"/>
                  <a:pt x="365" y="6"/>
                  <a:pt x="304" y="0"/>
                </a:cubicBezTo>
                <a:cubicBezTo>
                  <a:pt x="269" y="5"/>
                  <a:pt x="233" y="4"/>
                  <a:pt x="200" y="16"/>
                </a:cubicBezTo>
                <a:cubicBezTo>
                  <a:pt x="177" y="23"/>
                  <a:pt x="170" y="80"/>
                  <a:pt x="152" y="96"/>
                </a:cubicBezTo>
                <a:cubicBezTo>
                  <a:pt x="135" y="109"/>
                  <a:pt x="113" y="116"/>
                  <a:pt x="96" y="128"/>
                </a:cubicBezTo>
                <a:cubicBezTo>
                  <a:pt x="81" y="170"/>
                  <a:pt x="72" y="211"/>
                  <a:pt x="48" y="248"/>
                </a:cubicBezTo>
                <a:cubicBezTo>
                  <a:pt x="36" y="292"/>
                  <a:pt x="30" y="340"/>
                  <a:pt x="16" y="384"/>
                </a:cubicBezTo>
                <a:cubicBezTo>
                  <a:pt x="10" y="400"/>
                  <a:pt x="0" y="432"/>
                  <a:pt x="0" y="432"/>
                </a:cubicBezTo>
                <a:cubicBezTo>
                  <a:pt x="9" y="492"/>
                  <a:pt x="1" y="563"/>
                  <a:pt x="56" y="600"/>
                </a:cubicBezTo>
                <a:cubicBezTo>
                  <a:pt x="70" y="642"/>
                  <a:pt x="53" y="608"/>
                  <a:pt x="88" y="640"/>
                </a:cubicBezTo>
                <a:cubicBezTo>
                  <a:pt x="145" y="691"/>
                  <a:pt x="162" y="715"/>
                  <a:pt x="240" y="728"/>
                </a:cubicBezTo>
                <a:cubicBezTo>
                  <a:pt x="309" y="739"/>
                  <a:pt x="426" y="771"/>
                  <a:pt x="504" y="776"/>
                </a:cubicBezTo>
                <a:cubicBezTo>
                  <a:pt x="575" y="780"/>
                  <a:pt x="648" y="781"/>
                  <a:pt x="720" y="784"/>
                </a:cubicBezTo>
                <a:cubicBezTo>
                  <a:pt x="763" y="794"/>
                  <a:pt x="786" y="804"/>
                  <a:pt x="840" y="784"/>
                </a:cubicBezTo>
                <a:cubicBezTo>
                  <a:pt x="851" y="779"/>
                  <a:pt x="849" y="762"/>
                  <a:pt x="856" y="752"/>
                </a:cubicBezTo>
                <a:cubicBezTo>
                  <a:pt x="865" y="735"/>
                  <a:pt x="877" y="720"/>
                  <a:pt x="888" y="704"/>
                </a:cubicBezTo>
                <a:cubicBezTo>
                  <a:pt x="893" y="696"/>
                  <a:pt x="904" y="680"/>
                  <a:pt x="904" y="680"/>
                </a:cubicBezTo>
                <a:cubicBezTo>
                  <a:pt x="899" y="642"/>
                  <a:pt x="890" y="605"/>
                  <a:pt x="888" y="568"/>
                </a:cubicBezTo>
                <a:cubicBezTo>
                  <a:pt x="883" y="496"/>
                  <a:pt x="884" y="423"/>
                  <a:pt x="880" y="352"/>
                </a:cubicBezTo>
                <a:cubicBezTo>
                  <a:pt x="879" y="349"/>
                  <a:pt x="867" y="301"/>
                  <a:pt x="864" y="296"/>
                </a:cubicBezTo>
                <a:cubicBezTo>
                  <a:pt x="825" y="238"/>
                  <a:pt x="767" y="199"/>
                  <a:pt x="720" y="152"/>
                </a:cubicBezTo>
                <a:cubicBezTo>
                  <a:pt x="701" y="133"/>
                  <a:pt x="688" y="80"/>
                  <a:pt x="688" y="80"/>
                </a:cubicBezTo>
                <a:close/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5" name="Freeform 13"/>
          <p:cNvSpPr>
            <a:spLocks/>
          </p:cNvSpPr>
          <p:nvPr/>
        </p:nvSpPr>
        <p:spPr bwMode="auto">
          <a:xfrm>
            <a:off x="6184900" y="5092700"/>
            <a:ext cx="1803400" cy="1568450"/>
          </a:xfrm>
          <a:custGeom>
            <a:avLst/>
            <a:gdLst>
              <a:gd name="T0" fmla="*/ 2147483647 w 904"/>
              <a:gd name="T1" fmla="*/ 2147483647 h 804"/>
              <a:gd name="T2" fmla="*/ 2147483647 w 904"/>
              <a:gd name="T3" fmla="*/ 2147483647 h 804"/>
              <a:gd name="T4" fmla="*/ 2147483647 w 904"/>
              <a:gd name="T5" fmla="*/ 2147483647 h 804"/>
              <a:gd name="T6" fmla="*/ 2147483647 w 904"/>
              <a:gd name="T7" fmla="*/ 2147483647 h 804"/>
              <a:gd name="T8" fmla="*/ 2147483647 w 904"/>
              <a:gd name="T9" fmla="*/ 0 h 804"/>
              <a:gd name="T10" fmla="*/ 2147483647 w 904"/>
              <a:gd name="T11" fmla="*/ 2147483647 h 804"/>
              <a:gd name="T12" fmla="*/ 2147483647 w 904"/>
              <a:gd name="T13" fmla="*/ 2147483647 h 804"/>
              <a:gd name="T14" fmla="*/ 2147483647 w 904"/>
              <a:gd name="T15" fmla="*/ 2147483647 h 804"/>
              <a:gd name="T16" fmla="*/ 2147483647 w 904"/>
              <a:gd name="T17" fmla="*/ 2147483647 h 804"/>
              <a:gd name="T18" fmla="*/ 2147483647 w 904"/>
              <a:gd name="T19" fmla="*/ 2147483647 h 804"/>
              <a:gd name="T20" fmla="*/ 0 w 904"/>
              <a:gd name="T21" fmla="*/ 2147483647 h 804"/>
              <a:gd name="T22" fmla="*/ 2147483647 w 904"/>
              <a:gd name="T23" fmla="*/ 2147483647 h 804"/>
              <a:gd name="T24" fmla="*/ 2147483647 w 904"/>
              <a:gd name="T25" fmla="*/ 2147483647 h 804"/>
              <a:gd name="T26" fmla="*/ 2147483647 w 904"/>
              <a:gd name="T27" fmla="*/ 2147483647 h 804"/>
              <a:gd name="T28" fmla="*/ 2147483647 w 904"/>
              <a:gd name="T29" fmla="*/ 2147483647 h 804"/>
              <a:gd name="T30" fmla="*/ 2147483647 w 904"/>
              <a:gd name="T31" fmla="*/ 2147483647 h 804"/>
              <a:gd name="T32" fmla="*/ 2147483647 w 904"/>
              <a:gd name="T33" fmla="*/ 2147483647 h 804"/>
              <a:gd name="T34" fmla="*/ 2147483647 w 904"/>
              <a:gd name="T35" fmla="*/ 2147483647 h 804"/>
              <a:gd name="T36" fmla="*/ 2147483647 w 904"/>
              <a:gd name="T37" fmla="*/ 2147483647 h 804"/>
              <a:gd name="T38" fmla="*/ 2147483647 w 904"/>
              <a:gd name="T39" fmla="*/ 2147483647 h 804"/>
              <a:gd name="T40" fmla="*/ 2147483647 w 904"/>
              <a:gd name="T41" fmla="*/ 2147483647 h 804"/>
              <a:gd name="T42" fmla="*/ 2147483647 w 904"/>
              <a:gd name="T43" fmla="*/ 2147483647 h 804"/>
              <a:gd name="T44" fmla="*/ 2147483647 w 904"/>
              <a:gd name="T45" fmla="*/ 2147483647 h 804"/>
              <a:gd name="T46" fmla="*/ 2147483647 w 904"/>
              <a:gd name="T47" fmla="*/ 2147483647 h 804"/>
              <a:gd name="T48" fmla="*/ 2147483647 w 904"/>
              <a:gd name="T49" fmla="*/ 2147483647 h 80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904"/>
              <a:gd name="T76" fmla="*/ 0 h 804"/>
              <a:gd name="T77" fmla="*/ 904 w 904"/>
              <a:gd name="T78" fmla="*/ 804 h 804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904" h="804">
                <a:moveTo>
                  <a:pt x="688" y="80"/>
                </a:moveTo>
                <a:cubicBezTo>
                  <a:pt x="614" y="55"/>
                  <a:pt x="656" y="65"/>
                  <a:pt x="560" y="56"/>
                </a:cubicBezTo>
                <a:cubicBezTo>
                  <a:pt x="544" y="50"/>
                  <a:pt x="523" y="51"/>
                  <a:pt x="512" y="40"/>
                </a:cubicBezTo>
                <a:cubicBezTo>
                  <a:pt x="504" y="32"/>
                  <a:pt x="499" y="18"/>
                  <a:pt x="488" y="16"/>
                </a:cubicBezTo>
                <a:cubicBezTo>
                  <a:pt x="428" y="1"/>
                  <a:pt x="365" y="6"/>
                  <a:pt x="304" y="0"/>
                </a:cubicBezTo>
                <a:cubicBezTo>
                  <a:pt x="269" y="5"/>
                  <a:pt x="233" y="4"/>
                  <a:pt x="200" y="16"/>
                </a:cubicBezTo>
                <a:cubicBezTo>
                  <a:pt x="177" y="23"/>
                  <a:pt x="170" y="80"/>
                  <a:pt x="152" y="96"/>
                </a:cubicBezTo>
                <a:cubicBezTo>
                  <a:pt x="135" y="109"/>
                  <a:pt x="113" y="116"/>
                  <a:pt x="96" y="128"/>
                </a:cubicBezTo>
                <a:cubicBezTo>
                  <a:pt x="81" y="170"/>
                  <a:pt x="72" y="211"/>
                  <a:pt x="48" y="248"/>
                </a:cubicBezTo>
                <a:cubicBezTo>
                  <a:pt x="36" y="292"/>
                  <a:pt x="30" y="340"/>
                  <a:pt x="16" y="384"/>
                </a:cubicBezTo>
                <a:cubicBezTo>
                  <a:pt x="10" y="400"/>
                  <a:pt x="0" y="432"/>
                  <a:pt x="0" y="432"/>
                </a:cubicBezTo>
                <a:cubicBezTo>
                  <a:pt x="9" y="492"/>
                  <a:pt x="1" y="563"/>
                  <a:pt x="56" y="600"/>
                </a:cubicBezTo>
                <a:cubicBezTo>
                  <a:pt x="70" y="642"/>
                  <a:pt x="53" y="608"/>
                  <a:pt x="88" y="640"/>
                </a:cubicBezTo>
                <a:cubicBezTo>
                  <a:pt x="145" y="691"/>
                  <a:pt x="162" y="715"/>
                  <a:pt x="240" y="728"/>
                </a:cubicBezTo>
                <a:cubicBezTo>
                  <a:pt x="309" y="739"/>
                  <a:pt x="426" y="771"/>
                  <a:pt x="504" y="776"/>
                </a:cubicBezTo>
                <a:cubicBezTo>
                  <a:pt x="575" y="780"/>
                  <a:pt x="648" y="781"/>
                  <a:pt x="720" y="784"/>
                </a:cubicBezTo>
                <a:cubicBezTo>
                  <a:pt x="763" y="794"/>
                  <a:pt x="786" y="804"/>
                  <a:pt x="840" y="784"/>
                </a:cubicBezTo>
                <a:cubicBezTo>
                  <a:pt x="851" y="779"/>
                  <a:pt x="849" y="762"/>
                  <a:pt x="856" y="752"/>
                </a:cubicBezTo>
                <a:cubicBezTo>
                  <a:pt x="865" y="735"/>
                  <a:pt x="877" y="720"/>
                  <a:pt x="888" y="704"/>
                </a:cubicBezTo>
                <a:cubicBezTo>
                  <a:pt x="893" y="696"/>
                  <a:pt x="904" y="680"/>
                  <a:pt x="904" y="680"/>
                </a:cubicBezTo>
                <a:cubicBezTo>
                  <a:pt x="899" y="642"/>
                  <a:pt x="890" y="605"/>
                  <a:pt x="888" y="568"/>
                </a:cubicBezTo>
                <a:cubicBezTo>
                  <a:pt x="883" y="496"/>
                  <a:pt x="884" y="423"/>
                  <a:pt x="880" y="352"/>
                </a:cubicBezTo>
                <a:cubicBezTo>
                  <a:pt x="879" y="349"/>
                  <a:pt x="867" y="301"/>
                  <a:pt x="864" y="296"/>
                </a:cubicBezTo>
                <a:cubicBezTo>
                  <a:pt x="825" y="238"/>
                  <a:pt x="767" y="199"/>
                  <a:pt x="720" y="152"/>
                </a:cubicBezTo>
                <a:cubicBezTo>
                  <a:pt x="701" y="133"/>
                  <a:pt x="688" y="80"/>
                  <a:pt x="688" y="80"/>
                </a:cubicBezTo>
                <a:close/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6" name="Line 14"/>
          <p:cNvSpPr>
            <a:spLocks noChangeShapeType="1"/>
          </p:cNvSpPr>
          <p:nvPr/>
        </p:nvSpPr>
        <p:spPr bwMode="auto">
          <a:xfrm flipV="1">
            <a:off x="6934200" y="3581400"/>
            <a:ext cx="596900" cy="1524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7" name="Freeform 15"/>
          <p:cNvSpPr>
            <a:spLocks/>
          </p:cNvSpPr>
          <p:nvPr/>
        </p:nvSpPr>
        <p:spPr bwMode="auto">
          <a:xfrm>
            <a:off x="8293100" y="2333625"/>
            <a:ext cx="860425" cy="1182688"/>
          </a:xfrm>
          <a:custGeom>
            <a:avLst/>
            <a:gdLst>
              <a:gd name="T0" fmla="*/ 2147483647 w 542"/>
              <a:gd name="T1" fmla="*/ 2147483647 h 745"/>
              <a:gd name="T2" fmla="*/ 2147483647 w 542"/>
              <a:gd name="T3" fmla="*/ 2147483647 h 745"/>
              <a:gd name="T4" fmla="*/ 2147483647 w 542"/>
              <a:gd name="T5" fmla="*/ 2147483647 h 745"/>
              <a:gd name="T6" fmla="*/ 2147483647 w 542"/>
              <a:gd name="T7" fmla="*/ 2147483647 h 745"/>
              <a:gd name="T8" fmla="*/ 2147483647 w 542"/>
              <a:gd name="T9" fmla="*/ 2147483647 h 745"/>
              <a:gd name="T10" fmla="*/ 2147483647 w 542"/>
              <a:gd name="T11" fmla="*/ 2147483647 h 745"/>
              <a:gd name="T12" fmla="*/ 2147483647 w 542"/>
              <a:gd name="T13" fmla="*/ 2147483647 h 745"/>
              <a:gd name="T14" fmla="*/ 2147483647 w 542"/>
              <a:gd name="T15" fmla="*/ 2147483647 h 745"/>
              <a:gd name="T16" fmla="*/ 2147483647 w 542"/>
              <a:gd name="T17" fmla="*/ 2147483647 h 745"/>
              <a:gd name="T18" fmla="*/ 2147483647 w 542"/>
              <a:gd name="T19" fmla="*/ 2147483647 h 745"/>
              <a:gd name="T20" fmla="*/ 2147483647 w 542"/>
              <a:gd name="T21" fmla="*/ 2147483647 h 745"/>
              <a:gd name="T22" fmla="*/ 2147483647 w 542"/>
              <a:gd name="T23" fmla="*/ 2147483647 h 745"/>
              <a:gd name="T24" fmla="*/ 2147483647 w 542"/>
              <a:gd name="T25" fmla="*/ 2147483647 h 745"/>
              <a:gd name="T26" fmla="*/ 2147483647 w 542"/>
              <a:gd name="T27" fmla="*/ 2147483647 h 745"/>
              <a:gd name="T28" fmla="*/ 2147483647 w 542"/>
              <a:gd name="T29" fmla="*/ 2147483647 h 745"/>
              <a:gd name="T30" fmla="*/ 2147483647 w 542"/>
              <a:gd name="T31" fmla="*/ 2147483647 h 745"/>
              <a:gd name="T32" fmla="*/ 2147483647 w 542"/>
              <a:gd name="T33" fmla="*/ 2147483647 h 745"/>
              <a:gd name="T34" fmla="*/ 2147483647 w 542"/>
              <a:gd name="T35" fmla="*/ 2147483647 h 745"/>
              <a:gd name="T36" fmla="*/ 2147483647 w 542"/>
              <a:gd name="T37" fmla="*/ 2147483647 h 74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542"/>
              <a:gd name="T58" fmla="*/ 0 h 745"/>
              <a:gd name="T59" fmla="*/ 542 w 542"/>
              <a:gd name="T60" fmla="*/ 745 h 745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542" h="745">
                <a:moveTo>
                  <a:pt x="288" y="10"/>
                </a:moveTo>
                <a:cubicBezTo>
                  <a:pt x="247" y="15"/>
                  <a:pt x="204" y="7"/>
                  <a:pt x="168" y="26"/>
                </a:cubicBezTo>
                <a:cubicBezTo>
                  <a:pt x="160" y="29"/>
                  <a:pt x="165" y="43"/>
                  <a:pt x="160" y="50"/>
                </a:cubicBezTo>
                <a:cubicBezTo>
                  <a:pt x="153" y="57"/>
                  <a:pt x="144" y="60"/>
                  <a:pt x="136" y="66"/>
                </a:cubicBezTo>
                <a:cubicBezTo>
                  <a:pt x="124" y="83"/>
                  <a:pt x="107" y="96"/>
                  <a:pt x="96" y="114"/>
                </a:cubicBezTo>
                <a:cubicBezTo>
                  <a:pt x="65" y="160"/>
                  <a:pt x="117" y="118"/>
                  <a:pt x="64" y="154"/>
                </a:cubicBezTo>
                <a:cubicBezTo>
                  <a:pt x="34" y="242"/>
                  <a:pt x="49" y="185"/>
                  <a:pt x="40" y="330"/>
                </a:cubicBezTo>
                <a:cubicBezTo>
                  <a:pt x="43" y="408"/>
                  <a:pt x="0" y="532"/>
                  <a:pt x="88" y="554"/>
                </a:cubicBezTo>
                <a:cubicBezTo>
                  <a:pt x="116" y="573"/>
                  <a:pt x="126" y="581"/>
                  <a:pt x="160" y="570"/>
                </a:cubicBezTo>
                <a:cubicBezTo>
                  <a:pt x="199" y="589"/>
                  <a:pt x="194" y="605"/>
                  <a:pt x="232" y="618"/>
                </a:cubicBezTo>
                <a:cubicBezTo>
                  <a:pt x="252" y="678"/>
                  <a:pt x="222" y="606"/>
                  <a:pt x="264" y="658"/>
                </a:cubicBezTo>
                <a:cubicBezTo>
                  <a:pt x="269" y="664"/>
                  <a:pt x="266" y="676"/>
                  <a:pt x="272" y="682"/>
                </a:cubicBezTo>
                <a:cubicBezTo>
                  <a:pt x="299" y="709"/>
                  <a:pt x="313" y="711"/>
                  <a:pt x="344" y="722"/>
                </a:cubicBezTo>
                <a:cubicBezTo>
                  <a:pt x="542" y="710"/>
                  <a:pt x="469" y="745"/>
                  <a:pt x="512" y="618"/>
                </a:cubicBezTo>
                <a:cubicBezTo>
                  <a:pt x="487" y="497"/>
                  <a:pt x="495" y="412"/>
                  <a:pt x="488" y="274"/>
                </a:cubicBezTo>
                <a:cubicBezTo>
                  <a:pt x="485" y="226"/>
                  <a:pt x="454" y="196"/>
                  <a:pt x="440" y="154"/>
                </a:cubicBezTo>
                <a:cubicBezTo>
                  <a:pt x="437" y="130"/>
                  <a:pt x="443" y="103"/>
                  <a:pt x="432" y="82"/>
                </a:cubicBezTo>
                <a:cubicBezTo>
                  <a:pt x="422" y="65"/>
                  <a:pt x="384" y="50"/>
                  <a:pt x="384" y="50"/>
                </a:cubicBezTo>
                <a:cubicBezTo>
                  <a:pt x="367" y="1"/>
                  <a:pt x="333" y="0"/>
                  <a:pt x="288" y="1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8" name="Freeform 16"/>
          <p:cNvSpPr>
            <a:spLocks/>
          </p:cNvSpPr>
          <p:nvPr/>
        </p:nvSpPr>
        <p:spPr bwMode="auto">
          <a:xfrm>
            <a:off x="7915275" y="4746625"/>
            <a:ext cx="1203325" cy="1373188"/>
          </a:xfrm>
          <a:custGeom>
            <a:avLst/>
            <a:gdLst>
              <a:gd name="T0" fmla="*/ 2147483647 w 542"/>
              <a:gd name="T1" fmla="*/ 2147483647 h 745"/>
              <a:gd name="T2" fmla="*/ 2147483647 w 542"/>
              <a:gd name="T3" fmla="*/ 2147483647 h 745"/>
              <a:gd name="T4" fmla="*/ 2147483647 w 542"/>
              <a:gd name="T5" fmla="*/ 2147483647 h 745"/>
              <a:gd name="T6" fmla="*/ 2147483647 w 542"/>
              <a:gd name="T7" fmla="*/ 2147483647 h 745"/>
              <a:gd name="T8" fmla="*/ 2147483647 w 542"/>
              <a:gd name="T9" fmla="*/ 2147483647 h 745"/>
              <a:gd name="T10" fmla="*/ 2147483647 w 542"/>
              <a:gd name="T11" fmla="*/ 2147483647 h 745"/>
              <a:gd name="T12" fmla="*/ 2147483647 w 542"/>
              <a:gd name="T13" fmla="*/ 2147483647 h 745"/>
              <a:gd name="T14" fmla="*/ 2147483647 w 542"/>
              <a:gd name="T15" fmla="*/ 2147483647 h 745"/>
              <a:gd name="T16" fmla="*/ 2147483647 w 542"/>
              <a:gd name="T17" fmla="*/ 2147483647 h 745"/>
              <a:gd name="T18" fmla="*/ 2147483647 w 542"/>
              <a:gd name="T19" fmla="*/ 2147483647 h 745"/>
              <a:gd name="T20" fmla="*/ 2147483647 w 542"/>
              <a:gd name="T21" fmla="*/ 2147483647 h 745"/>
              <a:gd name="T22" fmla="*/ 2147483647 w 542"/>
              <a:gd name="T23" fmla="*/ 2147483647 h 745"/>
              <a:gd name="T24" fmla="*/ 2147483647 w 542"/>
              <a:gd name="T25" fmla="*/ 2147483647 h 745"/>
              <a:gd name="T26" fmla="*/ 2147483647 w 542"/>
              <a:gd name="T27" fmla="*/ 2147483647 h 745"/>
              <a:gd name="T28" fmla="*/ 2147483647 w 542"/>
              <a:gd name="T29" fmla="*/ 2147483647 h 745"/>
              <a:gd name="T30" fmla="*/ 2147483647 w 542"/>
              <a:gd name="T31" fmla="*/ 2147483647 h 745"/>
              <a:gd name="T32" fmla="*/ 2147483647 w 542"/>
              <a:gd name="T33" fmla="*/ 2147483647 h 745"/>
              <a:gd name="T34" fmla="*/ 2147483647 w 542"/>
              <a:gd name="T35" fmla="*/ 2147483647 h 745"/>
              <a:gd name="T36" fmla="*/ 2147483647 w 542"/>
              <a:gd name="T37" fmla="*/ 2147483647 h 74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542"/>
              <a:gd name="T58" fmla="*/ 0 h 745"/>
              <a:gd name="T59" fmla="*/ 542 w 542"/>
              <a:gd name="T60" fmla="*/ 745 h 745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542" h="745">
                <a:moveTo>
                  <a:pt x="288" y="10"/>
                </a:moveTo>
                <a:cubicBezTo>
                  <a:pt x="247" y="15"/>
                  <a:pt x="204" y="7"/>
                  <a:pt x="168" y="26"/>
                </a:cubicBezTo>
                <a:cubicBezTo>
                  <a:pt x="160" y="29"/>
                  <a:pt x="165" y="43"/>
                  <a:pt x="160" y="50"/>
                </a:cubicBezTo>
                <a:cubicBezTo>
                  <a:pt x="153" y="57"/>
                  <a:pt x="144" y="60"/>
                  <a:pt x="136" y="66"/>
                </a:cubicBezTo>
                <a:cubicBezTo>
                  <a:pt x="124" y="83"/>
                  <a:pt x="107" y="96"/>
                  <a:pt x="96" y="114"/>
                </a:cubicBezTo>
                <a:cubicBezTo>
                  <a:pt x="65" y="160"/>
                  <a:pt x="117" y="118"/>
                  <a:pt x="64" y="154"/>
                </a:cubicBezTo>
                <a:cubicBezTo>
                  <a:pt x="34" y="242"/>
                  <a:pt x="49" y="185"/>
                  <a:pt x="40" y="330"/>
                </a:cubicBezTo>
                <a:cubicBezTo>
                  <a:pt x="43" y="408"/>
                  <a:pt x="0" y="532"/>
                  <a:pt x="88" y="554"/>
                </a:cubicBezTo>
                <a:cubicBezTo>
                  <a:pt x="116" y="573"/>
                  <a:pt x="126" y="581"/>
                  <a:pt x="160" y="570"/>
                </a:cubicBezTo>
                <a:cubicBezTo>
                  <a:pt x="199" y="589"/>
                  <a:pt x="194" y="605"/>
                  <a:pt x="232" y="618"/>
                </a:cubicBezTo>
                <a:cubicBezTo>
                  <a:pt x="252" y="678"/>
                  <a:pt x="222" y="606"/>
                  <a:pt x="264" y="658"/>
                </a:cubicBezTo>
                <a:cubicBezTo>
                  <a:pt x="269" y="664"/>
                  <a:pt x="266" y="676"/>
                  <a:pt x="272" y="682"/>
                </a:cubicBezTo>
                <a:cubicBezTo>
                  <a:pt x="299" y="709"/>
                  <a:pt x="313" y="711"/>
                  <a:pt x="344" y="722"/>
                </a:cubicBezTo>
                <a:cubicBezTo>
                  <a:pt x="542" y="710"/>
                  <a:pt x="469" y="745"/>
                  <a:pt x="512" y="618"/>
                </a:cubicBezTo>
                <a:cubicBezTo>
                  <a:pt x="487" y="497"/>
                  <a:pt x="495" y="412"/>
                  <a:pt x="488" y="274"/>
                </a:cubicBezTo>
                <a:cubicBezTo>
                  <a:pt x="485" y="226"/>
                  <a:pt x="454" y="196"/>
                  <a:pt x="440" y="154"/>
                </a:cubicBezTo>
                <a:cubicBezTo>
                  <a:pt x="437" y="130"/>
                  <a:pt x="443" y="103"/>
                  <a:pt x="432" y="82"/>
                </a:cubicBezTo>
                <a:cubicBezTo>
                  <a:pt x="422" y="65"/>
                  <a:pt x="384" y="50"/>
                  <a:pt x="384" y="50"/>
                </a:cubicBezTo>
                <a:cubicBezTo>
                  <a:pt x="367" y="1"/>
                  <a:pt x="333" y="0"/>
                  <a:pt x="288" y="1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9" name="Line 17"/>
          <p:cNvSpPr>
            <a:spLocks noChangeShapeType="1"/>
          </p:cNvSpPr>
          <p:nvPr/>
        </p:nvSpPr>
        <p:spPr bwMode="auto">
          <a:xfrm flipV="1">
            <a:off x="8432800" y="3479800"/>
            <a:ext cx="342900" cy="1295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0" name="Freeform 18"/>
          <p:cNvSpPr>
            <a:spLocks/>
          </p:cNvSpPr>
          <p:nvPr/>
        </p:nvSpPr>
        <p:spPr bwMode="auto">
          <a:xfrm>
            <a:off x="349250" y="1924050"/>
            <a:ext cx="1123950" cy="1044575"/>
          </a:xfrm>
          <a:custGeom>
            <a:avLst/>
            <a:gdLst>
              <a:gd name="T0" fmla="*/ 2147483647 w 708"/>
              <a:gd name="T1" fmla="*/ 2147483647 h 658"/>
              <a:gd name="T2" fmla="*/ 2147483647 w 708"/>
              <a:gd name="T3" fmla="*/ 2147483647 h 658"/>
              <a:gd name="T4" fmla="*/ 2147483647 w 708"/>
              <a:gd name="T5" fmla="*/ 2147483647 h 658"/>
              <a:gd name="T6" fmla="*/ 2147483647 w 708"/>
              <a:gd name="T7" fmla="*/ 2147483647 h 658"/>
              <a:gd name="T8" fmla="*/ 2147483647 w 708"/>
              <a:gd name="T9" fmla="*/ 2147483647 h 658"/>
              <a:gd name="T10" fmla="*/ 2147483647 w 708"/>
              <a:gd name="T11" fmla="*/ 2147483647 h 658"/>
              <a:gd name="T12" fmla="*/ 2147483647 w 708"/>
              <a:gd name="T13" fmla="*/ 2147483647 h 658"/>
              <a:gd name="T14" fmla="*/ 2147483647 w 708"/>
              <a:gd name="T15" fmla="*/ 2147483647 h 658"/>
              <a:gd name="T16" fmla="*/ 2147483647 w 708"/>
              <a:gd name="T17" fmla="*/ 2147483647 h 658"/>
              <a:gd name="T18" fmla="*/ 2147483647 w 708"/>
              <a:gd name="T19" fmla="*/ 2147483647 h 658"/>
              <a:gd name="T20" fmla="*/ 2147483647 w 708"/>
              <a:gd name="T21" fmla="*/ 2147483647 h 658"/>
              <a:gd name="T22" fmla="*/ 2147483647 w 708"/>
              <a:gd name="T23" fmla="*/ 2147483647 h 658"/>
              <a:gd name="T24" fmla="*/ 2147483647 w 708"/>
              <a:gd name="T25" fmla="*/ 2147483647 h 658"/>
              <a:gd name="T26" fmla="*/ 2147483647 w 708"/>
              <a:gd name="T27" fmla="*/ 2147483647 h 658"/>
              <a:gd name="T28" fmla="*/ 2147483647 w 708"/>
              <a:gd name="T29" fmla="*/ 2147483647 h 658"/>
              <a:gd name="T30" fmla="*/ 2147483647 w 708"/>
              <a:gd name="T31" fmla="*/ 2147483647 h 658"/>
              <a:gd name="T32" fmla="*/ 2147483647 w 708"/>
              <a:gd name="T33" fmla="*/ 2147483647 h 658"/>
              <a:gd name="T34" fmla="*/ 2147483647 w 708"/>
              <a:gd name="T35" fmla="*/ 2147483647 h 658"/>
              <a:gd name="T36" fmla="*/ 2147483647 w 708"/>
              <a:gd name="T37" fmla="*/ 2147483647 h 658"/>
              <a:gd name="T38" fmla="*/ 2147483647 w 708"/>
              <a:gd name="T39" fmla="*/ 2147483647 h 658"/>
              <a:gd name="T40" fmla="*/ 2147483647 w 708"/>
              <a:gd name="T41" fmla="*/ 2147483647 h 658"/>
              <a:gd name="T42" fmla="*/ 2147483647 w 708"/>
              <a:gd name="T43" fmla="*/ 2147483647 h 658"/>
              <a:gd name="T44" fmla="*/ 2147483647 w 708"/>
              <a:gd name="T45" fmla="*/ 2147483647 h 658"/>
              <a:gd name="T46" fmla="*/ 2147483647 w 708"/>
              <a:gd name="T47" fmla="*/ 2147483647 h 65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708"/>
              <a:gd name="T73" fmla="*/ 0 h 658"/>
              <a:gd name="T74" fmla="*/ 708 w 708"/>
              <a:gd name="T75" fmla="*/ 658 h 658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708" h="658">
                <a:moveTo>
                  <a:pt x="468" y="20"/>
                </a:moveTo>
                <a:cubicBezTo>
                  <a:pt x="400" y="0"/>
                  <a:pt x="345" y="4"/>
                  <a:pt x="276" y="28"/>
                </a:cubicBezTo>
                <a:cubicBezTo>
                  <a:pt x="255" y="58"/>
                  <a:pt x="242" y="59"/>
                  <a:pt x="212" y="76"/>
                </a:cubicBezTo>
                <a:cubicBezTo>
                  <a:pt x="129" y="121"/>
                  <a:pt x="194" y="97"/>
                  <a:pt x="140" y="116"/>
                </a:cubicBezTo>
                <a:cubicBezTo>
                  <a:pt x="120" y="154"/>
                  <a:pt x="110" y="170"/>
                  <a:pt x="76" y="196"/>
                </a:cubicBezTo>
                <a:cubicBezTo>
                  <a:pt x="70" y="212"/>
                  <a:pt x="65" y="228"/>
                  <a:pt x="60" y="244"/>
                </a:cubicBezTo>
                <a:cubicBezTo>
                  <a:pt x="57" y="252"/>
                  <a:pt x="52" y="268"/>
                  <a:pt x="52" y="268"/>
                </a:cubicBezTo>
                <a:cubicBezTo>
                  <a:pt x="41" y="348"/>
                  <a:pt x="50" y="311"/>
                  <a:pt x="28" y="380"/>
                </a:cubicBezTo>
                <a:cubicBezTo>
                  <a:pt x="22" y="396"/>
                  <a:pt x="12" y="428"/>
                  <a:pt x="12" y="428"/>
                </a:cubicBezTo>
                <a:cubicBezTo>
                  <a:pt x="14" y="449"/>
                  <a:pt x="12" y="472"/>
                  <a:pt x="20" y="492"/>
                </a:cubicBezTo>
                <a:cubicBezTo>
                  <a:pt x="23" y="500"/>
                  <a:pt x="37" y="501"/>
                  <a:pt x="44" y="508"/>
                </a:cubicBezTo>
                <a:cubicBezTo>
                  <a:pt x="107" y="571"/>
                  <a:pt x="0" y="490"/>
                  <a:pt x="92" y="548"/>
                </a:cubicBezTo>
                <a:cubicBezTo>
                  <a:pt x="152" y="585"/>
                  <a:pt x="224" y="609"/>
                  <a:pt x="292" y="636"/>
                </a:cubicBezTo>
                <a:cubicBezTo>
                  <a:pt x="688" y="626"/>
                  <a:pt x="519" y="658"/>
                  <a:pt x="684" y="604"/>
                </a:cubicBezTo>
                <a:cubicBezTo>
                  <a:pt x="689" y="588"/>
                  <a:pt x="694" y="572"/>
                  <a:pt x="700" y="556"/>
                </a:cubicBezTo>
                <a:cubicBezTo>
                  <a:pt x="702" y="548"/>
                  <a:pt x="708" y="532"/>
                  <a:pt x="708" y="532"/>
                </a:cubicBezTo>
                <a:cubicBezTo>
                  <a:pt x="701" y="473"/>
                  <a:pt x="694" y="427"/>
                  <a:pt x="676" y="372"/>
                </a:cubicBezTo>
                <a:cubicBezTo>
                  <a:pt x="670" y="356"/>
                  <a:pt x="665" y="340"/>
                  <a:pt x="660" y="324"/>
                </a:cubicBezTo>
                <a:cubicBezTo>
                  <a:pt x="657" y="316"/>
                  <a:pt x="652" y="300"/>
                  <a:pt x="652" y="300"/>
                </a:cubicBezTo>
                <a:cubicBezTo>
                  <a:pt x="649" y="273"/>
                  <a:pt x="650" y="245"/>
                  <a:pt x="644" y="220"/>
                </a:cubicBezTo>
                <a:cubicBezTo>
                  <a:pt x="638" y="198"/>
                  <a:pt x="614" y="176"/>
                  <a:pt x="604" y="156"/>
                </a:cubicBezTo>
                <a:cubicBezTo>
                  <a:pt x="592" y="132"/>
                  <a:pt x="587" y="95"/>
                  <a:pt x="572" y="76"/>
                </a:cubicBezTo>
                <a:cubicBezTo>
                  <a:pt x="551" y="49"/>
                  <a:pt x="515" y="38"/>
                  <a:pt x="484" y="28"/>
                </a:cubicBezTo>
                <a:cubicBezTo>
                  <a:pt x="457" y="19"/>
                  <a:pt x="451" y="20"/>
                  <a:pt x="468" y="20"/>
                </a:cubicBezTo>
                <a:close/>
              </a:path>
            </a:pathLst>
          </a:cu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1" name="Freeform 19"/>
          <p:cNvSpPr>
            <a:spLocks/>
          </p:cNvSpPr>
          <p:nvPr/>
        </p:nvSpPr>
        <p:spPr bwMode="auto">
          <a:xfrm>
            <a:off x="615950" y="4845050"/>
            <a:ext cx="1403350" cy="1412875"/>
          </a:xfrm>
          <a:custGeom>
            <a:avLst/>
            <a:gdLst>
              <a:gd name="T0" fmla="*/ 2147483647 w 708"/>
              <a:gd name="T1" fmla="*/ 2147483647 h 658"/>
              <a:gd name="T2" fmla="*/ 2147483647 w 708"/>
              <a:gd name="T3" fmla="*/ 2147483647 h 658"/>
              <a:gd name="T4" fmla="*/ 2147483647 w 708"/>
              <a:gd name="T5" fmla="*/ 2147483647 h 658"/>
              <a:gd name="T6" fmla="*/ 2147483647 w 708"/>
              <a:gd name="T7" fmla="*/ 2147483647 h 658"/>
              <a:gd name="T8" fmla="*/ 2147483647 w 708"/>
              <a:gd name="T9" fmla="*/ 2147483647 h 658"/>
              <a:gd name="T10" fmla="*/ 2147483647 w 708"/>
              <a:gd name="T11" fmla="*/ 2147483647 h 658"/>
              <a:gd name="T12" fmla="*/ 2147483647 w 708"/>
              <a:gd name="T13" fmla="*/ 2147483647 h 658"/>
              <a:gd name="T14" fmla="*/ 2147483647 w 708"/>
              <a:gd name="T15" fmla="*/ 2147483647 h 658"/>
              <a:gd name="T16" fmla="*/ 2147483647 w 708"/>
              <a:gd name="T17" fmla="*/ 2147483647 h 658"/>
              <a:gd name="T18" fmla="*/ 2147483647 w 708"/>
              <a:gd name="T19" fmla="*/ 2147483647 h 658"/>
              <a:gd name="T20" fmla="*/ 2147483647 w 708"/>
              <a:gd name="T21" fmla="*/ 2147483647 h 658"/>
              <a:gd name="T22" fmla="*/ 2147483647 w 708"/>
              <a:gd name="T23" fmla="*/ 2147483647 h 658"/>
              <a:gd name="T24" fmla="*/ 2147483647 w 708"/>
              <a:gd name="T25" fmla="*/ 2147483647 h 658"/>
              <a:gd name="T26" fmla="*/ 2147483647 w 708"/>
              <a:gd name="T27" fmla="*/ 2147483647 h 658"/>
              <a:gd name="T28" fmla="*/ 2147483647 w 708"/>
              <a:gd name="T29" fmla="*/ 2147483647 h 658"/>
              <a:gd name="T30" fmla="*/ 2147483647 w 708"/>
              <a:gd name="T31" fmla="*/ 2147483647 h 658"/>
              <a:gd name="T32" fmla="*/ 2147483647 w 708"/>
              <a:gd name="T33" fmla="*/ 2147483647 h 658"/>
              <a:gd name="T34" fmla="*/ 2147483647 w 708"/>
              <a:gd name="T35" fmla="*/ 2147483647 h 658"/>
              <a:gd name="T36" fmla="*/ 2147483647 w 708"/>
              <a:gd name="T37" fmla="*/ 2147483647 h 658"/>
              <a:gd name="T38" fmla="*/ 2147483647 w 708"/>
              <a:gd name="T39" fmla="*/ 2147483647 h 658"/>
              <a:gd name="T40" fmla="*/ 2147483647 w 708"/>
              <a:gd name="T41" fmla="*/ 2147483647 h 658"/>
              <a:gd name="T42" fmla="*/ 2147483647 w 708"/>
              <a:gd name="T43" fmla="*/ 2147483647 h 658"/>
              <a:gd name="T44" fmla="*/ 2147483647 w 708"/>
              <a:gd name="T45" fmla="*/ 2147483647 h 658"/>
              <a:gd name="T46" fmla="*/ 2147483647 w 708"/>
              <a:gd name="T47" fmla="*/ 2147483647 h 65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708"/>
              <a:gd name="T73" fmla="*/ 0 h 658"/>
              <a:gd name="T74" fmla="*/ 708 w 708"/>
              <a:gd name="T75" fmla="*/ 658 h 658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708" h="658">
                <a:moveTo>
                  <a:pt x="468" y="20"/>
                </a:moveTo>
                <a:cubicBezTo>
                  <a:pt x="400" y="0"/>
                  <a:pt x="345" y="4"/>
                  <a:pt x="276" y="28"/>
                </a:cubicBezTo>
                <a:cubicBezTo>
                  <a:pt x="255" y="58"/>
                  <a:pt x="242" y="59"/>
                  <a:pt x="212" y="76"/>
                </a:cubicBezTo>
                <a:cubicBezTo>
                  <a:pt x="129" y="121"/>
                  <a:pt x="194" y="97"/>
                  <a:pt x="140" y="116"/>
                </a:cubicBezTo>
                <a:cubicBezTo>
                  <a:pt x="120" y="154"/>
                  <a:pt x="110" y="170"/>
                  <a:pt x="76" y="196"/>
                </a:cubicBezTo>
                <a:cubicBezTo>
                  <a:pt x="70" y="212"/>
                  <a:pt x="65" y="228"/>
                  <a:pt x="60" y="244"/>
                </a:cubicBezTo>
                <a:cubicBezTo>
                  <a:pt x="57" y="252"/>
                  <a:pt x="52" y="268"/>
                  <a:pt x="52" y="268"/>
                </a:cubicBezTo>
                <a:cubicBezTo>
                  <a:pt x="41" y="348"/>
                  <a:pt x="50" y="311"/>
                  <a:pt x="28" y="380"/>
                </a:cubicBezTo>
                <a:cubicBezTo>
                  <a:pt x="22" y="396"/>
                  <a:pt x="12" y="428"/>
                  <a:pt x="12" y="428"/>
                </a:cubicBezTo>
                <a:cubicBezTo>
                  <a:pt x="14" y="449"/>
                  <a:pt x="12" y="472"/>
                  <a:pt x="20" y="492"/>
                </a:cubicBezTo>
                <a:cubicBezTo>
                  <a:pt x="23" y="500"/>
                  <a:pt x="37" y="501"/>
                  <a:pt x="44" y="508"/>
                </a:cubicBezTo>
                <a:cubicBezTo>
                  <a:pt x="107" y="571"/>
                  <a:pt x="0" y="490"/>
                  <a:pt x="92" y="548"/>
                </a:cubicBezTo>
                <a:cubicBezTo>
                  <a:pt x="152" y="585"/>
                  <a:pt x="224" y="609"/>
                  <a:pt x="292" y="636"/>
                </a:cubicBezTo>
                <a:cubicBezTo>
                  <a:pt x="688" y="626"/>
                  <a:pt x="519" y="658"/>
                  <a:pt x="684" y="604"/>
                </a:cubicBezTo>
                <a:cubicBezTo>
                  <a:pt x="689" y="588"/>
                  <a:pt x="694" y="572"/>
                  <a:pt x="700" y="556"/>
                </a:cubicBezTo>
                <a:cubicBezTo>
                  <a:pt x="702" y="548"/>
                  <a:pt x="708" y="532"/>
                  <a:pt x="708" y="532"/>
                </a:cubicBezTo>
                <a:cubicBezTo>
                  <a:pt x="701" y="473"/>
                  <a:pt x="694" y="427"/>
                  <a:pt x="676" y="372"/>
                </a:cubicBezTo>
                <a:cubicBezTo>
                  <a:pt x="670" y="356"/>
                  <a:pt x="665" y="340"/>
                  <a:pt x="660" y="324"/>
                </a:cubicBezTo>
                <a:cubicBezTo>
                  <a:pt x="657" y="316"/>
                  <a:pt x="652" y="300"/>
                  <a:pt x="652" y="300"/>
                </a:cubicBezTo>
                <a:cubicBezTo>
                  <a:pt x="649" y="273"/>
                  <a:pt x="650" y="245"/>
                  <a:pt x="644" y="220"/>
                </a:cubicBezTo>
                <a:cubicBezTo>
                  <a:pt x="638" y="198"/>
                  <a:pt x="614" y="176"/>
                  <a:pt x="604" y="156"/>
                </a:cubicBezTo>
                <a:cubicBezTo>
                  <a:pt x="592" y="132"/>
                  <a:pt x="587" y="95"/>
                  <a:pt x="572" y="76"/>
                </a:cubicBezTo>
                <a:cubicBezTo>
                  <a:pt x="551" y="49"/>
                  <a:pt x="515" y="38"/>
                  <a:pt x="484" y="28"/>
                </a:cubicBezTo>
                <a:cubicBezTo>
                  <a:pt x="457" y="19"/>
                  <a:pt x="451" y="20"/>
                  <a:pt x="468" y="20"/>
                </a:cubicBezTo>
                <a:close/>
              </a:path>
            </a:pathLst>
          </a:cu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2" name="Line 20"/>
          <p:cNvSpPr>
            <a:spLocks noChangeShapeType="1"/>
          </p:cNvSpPr>
          <p:nvPr/>
        </p:nvSpPr>
        <p:spPr bwMode="auto">
          <a:xfrm flipH="1" flipV="1">
            <a:off x="1016000" y="2946400"/>
            <a:ext cx="241300" cy="1930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3" name="Freeform 21"/>
          <p:cNvSpPr>
            <a:spLocks/>
          </p:cNvSpPr>
          <p:nvPr/>
        </p:nvSpPr>
        <p:spPr bwMode="auto">
          <a:xfrm>
            <a:off x="3203575" y="4508500"/>
            <a:ext cx="1289050" cy="1404938"/>
          </a:xfrm>
          <a:custGeom>
            <a:avLst/>
            <a:gdLst>
              <a:gd name="T0" fmla="*/ 2147483647 w 812"/>
              <a:gd name="T1" fmla="*/ 2147483647 h 885"/>
              <a:gd name="T2" fmla="*/ 2147483647 w 812"/>
              <a:gd name="T3" fmla="*/ 2147483647 h 885"/>
              <a:gd name="T4" fmla="*/ 2147483647 w 812"/>
              <a:gd name="T5" fmla="*/ 2147483647 h 885"/>
              <a:gd name="T6" fmla="*/ 2147483647 w 812"/>
              <a:gd name="T7" fmla="*/ 2147483647 h 885"/>
              <a:gd name="T8" fmla="*/ 2147483647 w 812"/>
              <a:gd name="T9" fmla="*/ 2147483647 h 885"/>
              <a:gd name="T10" fmla="*/ 2147483647 w 812"/>
              <a:gd name="T11" fmla="*/ 2147483647 h 885"/>
              <a:gd name="T12" fmla="*/ 2147483647 w 812"/>
              <a:gd name="T13" fmla="*/ 2147483647 h 885"/>
              <a:gd name="T14" fmla="*/ 2147483647 w 812"/>
              <a:gd name="T15" fmla="*/ 2147483647 h 885"/>
              <a:gd name="T16" fmla="*/ 2147483647 w 812"/>
              <a:gd name="T17" fmla="*/ 2147483647 h 885"/>
              <a:gd name="T18" fmla="*/ 2147483647 w 812"/>
              <a:gd name="T19" fmla="*/ 2147483647 h 885"/>
              <a:gd name="T20" fmla="*/ 2147483647 w 812"/>
              <a:gd name="T21" fmla="*/ 2147483647 h 885"/>
              <a:gd name="T22" fmla="*/ 2147483647 w 812"/>
              <a:gd name="T23" fmla="*/ 2147483647 h 885"/>
              <a:gd name="T24" fmla="*/ 2147483647 w 812"/>
              <a:gd name="T25" fmla="*/ 2147483647 h 885"/>
              <a:gd name="T26" fmla="*/ 2147483647 w 812"/>
              <a:gd name="T27" fmla="*/ 2147483647 h 885"/>
              <a:gd name="T28" fmla="*/ 2147483647 w 812"/>
              <a:gd name="T29" fmla="*/ 2147483647 h 885"/>
              <a:gd name="T30" fmla="*/ 2147483647 w 812"/>
              <a:gd name="T31" fmla="*/ 0 h 885"/>
              <a:gd name="T32" fmla="*/ 2147483647 w 812"/>
              <a:gd name="T33" fmla="*/ 2147483647 h 885"/>
              <a:gd name="T34" fmla="*/ 2147483647 w 812"/>
              <a:gd name="T35" fmla="*/ 2147483647 h 885"/>
              <a:gd name="T36" fmla="*/ 2147483647 w 812"/>
              <a:gd name="T37" fmla="*/ 2147483647 h 88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812"/>
              <a:gd name="T58" fmla="*/ 0 h 885"/>
              <a:gd name="T59" fmla="*/ 812 w 812"/>
              <a:gd name="T60" fmla="*/ 885 h 885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812" h="885">
                <a:moveTo>
                  <a:pt x="374" y="24"/>
                </a:moveTo>
                <a:cubicBezTo>
                  <a:pt x="280" y="29"/>
                  <a:pt x="187" y="32"/>
                  <a:pt x="94" y="40"/>
                </a:cubicBezTo>
                <a:cubicBezTo>
                  <a:pt x="61" y="42"/>
                  <a:pt x="38" y="120"/>
                  <a:pt x="38" y="120"/>
                </a:cubicBezTo>
                <a:cubicBezTo>
                  <a:pt x="40" y="200"/>
                  <a:pt x="46" y="279"/>
                  <a:pt x="46" y="360"/>
                </a:cubicBezTo>
                <a:cubicBezTo>
                  <a:pt x="46" y="433"/>
                  <a:pt x="0" y="640"/>
                  <a:pt x="94" y="672"/>
                </a:cubicBezTo>
                <a:cubicBezTo>
                  <a:pt x="105" y="689"/>
                  <a:pt x="112" y="711"/>
                  <a:pt x="126" y="728"/>
                </a:cubicBezTo>
                <a:cubicBezTo>
                  <a:pt x="202" y="823"/>
                  <a:pt x="314" y="845"/>
                  <a:pt x="430" y="856"/>
                </a:cubicBezTo>
                <a:cubicBezTo>
                  <a:pt x="517" y="885"/>
                  <a:pt x="586" y="868"/>
                  <a:pt x="686" y="864"/>
                </a:cubicBezTo>
                <a:cubicBezTo>
                  <a:pt x="755" y="829"/>
                  <a:pt x="683" y="869"/>
                  <a:pt x="742" y="824"/>
                </a:cubicBezTo>
                <a:cubicBezTo>
                  <a:pt x="757" y="812"/>
                  <a:pt x="790" y="792"/>
                  <a:pt x="790" y="792"/>
                </a:cubicBezTo>
                <a:cubicBezTo>
                  <a:pt x="812" y="677"/>
                  <a:pt x="808" y="570"/>
                  <a:pt x="750" y="472"/>
                </a:cubicBezTo>
                <a:cubicBezTo>
                  <a:pt x="742" y="432"/>
                  <a:pt x="722" y="405"/>
                  <a:pt x="710" y="368"/>
                </a:cubicBezTo>
                <a:cubicBezTo>
                  <a:pt x="707" y="328"/>
                  <a:pt x="707" y="287"/>
                  <a:pt x="702" y="248"/>
                </a:cubicBezTo>
                <a:cubicBezTo>
                  <a:pt x="693" y="187"/>
                  <a:pt x="640" y="139"/>
                  <a:pt x="606" y="96"/>
                </a:cubicBezTo>
                <a:cubicBezTo>
                  <a:pt x="590" y="76"/>
                  <a:pt x="586" y="47"/>
                  <a:pt x="566" y="32"/>
                </a:cubicBezTo>
                <a:cubicBezTo>
                  <a:pt x="544" y="16"/>
                  <a:pt x="515" y="14"/>
                  <a:pt x="494" y="0"/>
                </a:cubicBezTo>
                <a:cubicBezTo>
                  <a:pt x="483" y="2"/>
                  <a:pt x="449" y="10"/>
                  <a:pt x="438" y="16"/>
                </a:cubicBezTo>
                <a:cubicBezTo>
                  <a:pt x="429" y="20"/>
                  <a:pt x="423" y="30"/>
                  <a:pt x="414" y="32"/>
                </a:cubicBezTo>
                <a:cubicBezTo>
                  <a:pt x="400" y="33"/>
                  <a:pt x="387" y="26"/>
                  <a:pt x="374" y="24"/>
                </a:cubicBezTo>
                <a:close/>
              </a:path>
            </a:pathLst>
          </a:custGeom>
          <a:noFill/>
          <a:ln w="38100">
            <a:solidFill>
              <a:srgbClr val="CC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4" name="Freeform 22"/>
          <p:cNvSpPr>
            <a:spLocks/>
          </p:cNvSpPr>
          <p:nvPr/>
        </p:nvSpPr>
        <p:spPr bwMode="auto">
          <a:xfrm>
            <a:off x="5210175" y="2654300"/>
            <a:ext cx="819150" cy="896938"/>
          </a:xfrm>
          <a:custGeom>
            <a:avLst/>
            <a:gdLst>
              <a:gd name="T0" fmla="*/ 2147483647 w 812"/>
              <a:gd name="T1" fmla="*/ 2147483647 h 885"/>
              <a:gd name="T2" fmla="*/ 2147483647 w 812"/>
              <a:gd name="T3" fmla="*/ 2147483647 h 885"/>
              <a:gd name="T4" fmla="*/ 2147483647 w 812"/>
              <a:gd name="T5" fmla="*/ 2147483647 h 885"/>
              <a:gd name="T6" fmla="*/ 2147483647 w 812"/>
              <a:gd name="T7" fmla="*/ 2147483647 h 885"/>
              <a:gd name="T8" fmla="*/ 2147483647 w 812"/>
              <a:gd name="T9" fmla="*/ 2147483647 h 885"/>
              <a:gd name="T10" fmla="*/ 2147483647 w 812"/>
              <a:gd name="T11" fmla="*/ 2147483647 h 885"/>
              <a:gd name="T12" fmla="*/ 2147483647 w 812"/>
              <a:gd name="T13" fmla="*/ 2147483647 h 885"/>
              <a:gd name="T14" fmla="*/ 2147483647 w 812"/>
              <a:gd name="T15" fmla="*/ 2147483647 h 885"/>
              <a:gd name="T16" fmla="*/ 2147483647 w 812"/>
              <a:gd name="T17" fmla="*/ 2147483647 h 885"/>
              <a:gd name="T18" fmla="*/ 2147483647 w 812"/>
              <a:gd name="T19" fmla="*/ 2147483647 h 885"/>
              <a:gd name="T20" fmla="*/ 2147483647 w 812"/>
              <a:gd name="T21" fmla="*/ 2147483647 h 885"/>
              <a:gd name="T22" fmla="*/ 2147483647 w 812"/>
              <a:gd name="T23" fmla="*/ 2147483647 h 885"/>
              <a:gd name="T24" fmla="*/ 2147483647 w 812"/>
              <a:gd name="T25" fmla="*/ 2147483647 h 885"/>
              <a:gd name="T26" fmla="*/ 2147483647 w 812"/>
              <a:gd name="T27" fmla="*/ 2147483647 h 885"/>
              <a:gd name="T28" fmla="*/ 2147483647 w 812"/>
              <a:gd name="T29" fmla="*/ 2147483647 h 885"/>
              <a:gd name="T30" fmla="*/ 2147483647 w 812"/>
              <a:gd name="T31" fmla="*/ 0 h 885"/>
              <a:gd name="T32" fmla="*/ 2147483647 w 812"/>
              <a:gd name="T33" fmla="*/ 2147483647 h 885"/>
              <a:gd name="T34" fmla="*/ 2147483647 w 812"/>
              <a:gd name="T35" fmla="*/ 2147483647 h 885"/>
              <a:gd name="T36" fmla="*/ 2147483647 w 812"/>
              <a:gd name="T37" fmla="*/ 2147483647 h 88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812"/>
              <a:gd name="T58" fmla="*/ 0 h 885"/>
              <a:gd name="T59" fmla="*/ 812 w 812"/>
              <a:gd name="T60" fmla="*/ 885 h 885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812" h="885">
                <a:moveTo>
                  <a:pt x="374" y="24"/>
                </a:moveTo>
                <a:cubicBezTo>
                  <a:pt x="280" y="29"/>
                  <a:pt x="187" y="32"/>
                  <a:pt x="94" y="40"/>
                </a:cubicBezTo>
                <a:cubicBezTo>
                  <a:pt x="61" y="42"/>
                  <a:pt x="38" y="120"/>
                  <a:pt x="38" y="120"/>
                </a:cubicBezTo>
                <a:cubicBezTo>
                  <a:pt x="40" y="200"/>
                  <a:pt x="46" y="279"/>
                  <a:pt x="46" y="360"/>
                </a:cubicBezTo>
                <a:cubicBezTo>
                  <a:pt x="46" y="433"/>
                  <a:pt x="0" y="640"/>
                  <a:pt x="94" y="672"/>
                </a:cubicBezTo>
                <a:cubicBezTo>
                  <a:pt x="105" y="689"/>
                  <a:pt x="112" y="711"/>
                  <a:pt x="126" y="728"/>
                </a:cubicBezTo>
                <a:cubicBezTo>
                  <a:pt x="202" y="823"/>
                  <a:pt x="314" y="845"/>
                  <a:pt x="430" y="856"/>
                </a:cubicBezTo>
                <a:cubicBezTo>
                  <a:pt x="517" y="885"/>
                  <a:pt x="586" y="868"/>
                  <a:pt x="686" y="864"/>
                </a:cubicBezTo>
                <a:cubicBezTo>
                  <a:pt x="755" y="829"/>
                  <a:pt x="683" y="869"/>
                  <a:pt x="742" y="824"/>
                </a:cubicBezTo>
                <a:cubicBezTo>
                  <a:pt x="757" y="812"/>
                  <a:pt x="790" y="792"/>
                  <a:pt x="790" y="792"/>
                </a:cubicBezTo>
                <a:cubicBezTo>
                  <a:pt x="812" y="677"/>
                  <a:pt x="808" y="570"/>
                  <a:pt x="750" y="472"/>
                </a:cubicBezTo>
                <a:cubicBezTo>
                  <a:pt x="742" y="432"/>
                  <a:pt x="722" y="405"/>
                  <a:pt x="710" y="368"/>
                </a:cubicBezTo>
                <a:cubicBezTo>
                  <a:pt x="707" y="328"/>
                  <a:pt x="707" y="287"/>
                  <a:pt x="702" y="248"/>
                </a:cubicBezTo>
                <a:cubicBezTo>
                  <a:pt x="693" y="187"/>
                  <a:pt x="640" y="139"/>
                  <a:pt x="606" y="96"/>
                </a:cubicBezTo>
                <a:cubicBezTo>
                  <a:pt x="590" y="76"/>
                  <a:pt x="586" y="47"/>
                  <a:pt x="566" y="32"/>
                </a:cubicBezTo>
                <a:cubicBezTo>
                  <a:pt x="544" y="16"/>
                  <a:pt x="515" y="14"/>
                  <a:pt x="494" y="0"/>
                </a:cubicBezTo>
                <a:cubicBezTo>
                  <a:pt x="483" y="2"/>
                  <a:pt x="449" y="10"/>
                  <a:pt x="438" y="16"/>
                </a:cubicBezTo>
                <a:cubicBezTo>
                  <a:pt x="429" y="20"/>
                  <a:pt x="423" y="30"/>
                  <a:pt x="414" y="32"/>
                </a:cubicBezTo>
                <a:cubicBezTo>
                  <a:pt x="400" y="33"/>
                  <a:pt x="387" y="26"/>
                  <a:pt x="374" y="24"/>
                </a:cubicBezTo>
                <a:close/>
              </a:path>
            </a:pathLst>
          </a:custGeom>
          <a:noFill/>
          <a:ln w="38100">
            <a:solidFill>
              <a:srgbClr val="CC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5" name="Line 23"/>
          <p:cNvSpPr>
            <a:spLocks noChangeShapeType="1"/>
          </p:cNvSpPr>
          <p:nvPr/>
        </p:nvSpPr>
        <p:spPr bwMode="auto">
          <a:xfrm flipV="1">
            <a:off x="4229100" y="3365500"/>
            <a:ext cx="1104900" cy="1358900"/>
          </a:xfrm>
          <a:prstGeom prst="line">
            <a:avLst/>
          </a:prstGeom>
          <a:noFill/>
          <a:ln w="38100">
            <a:solidFill>
              <a:srgbClr val="CC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6" name="Freeform 26"/>
          <p:cNvSpPr>
            <a:spLocks/>
          </p:cNvSpPr>
          <p:nvPr/>
        </p:nvSpPr>
        <p:spPr bwMode="auto">
          <a:xfrm>
            <a:off x="2133600" y="4876800"/>
            <a:ext cx="1066800" cy="1295400"/>
          </a:xfrm>
          <a:custGeom>
            <a:avLst/>
            <a:gdLst>
              <a:gd name="T0" fmla="*/ 2147483647 w 672"/>
              <a:gd name="T1" fmla="*/ 2147483647 h 816"/>
              <a:gd name="T2" fmla="*/ 2147483647 w 672"/>
              <a:gd name="T3" fmla="*/ 2147483647 h 816"/>
              <a:gd name="T4" fmla="*/ 2147483647 w 672"/>
              <a:gd name="T5" fmla="*/ 2147483647 h 816"/>
              <a:gd name="T6" fmla="*/ 2147483647 w 672"/>
              <a:gd name="T7" fmla="*/ 2147483647 h 816"/>
              <a:gd name="T8" fmla="*/ 0 w 672"/>
              <a:gd name="T9" fmla="*/ 2147483647 h 816"/>
              <a:gd name="T10" fmla="*/ 2147483647 w 672"/>
              <a:gd name="T11" fmla="*/ 2147483647 h 816"/>
              <a:gd name="T12" fmla="*/ 2147483647 w 672"/>
              <a:gd name="T13" fmla="*/ 2147483647 h 816"/>
              <a:gd name="T14" fmla="*/ 2147483647 w 672"/>
              <a:gd name="T15" fmla="*/ 2147483647 h 816"/>
              <a:gd name="T16" fmla="*/ 2147483647 w 672"/>
              <a:gd name="T17" fmla="*/ 2147483647 h 816"/>
              <a:gd name="T18" fmla="*/ 2147483647 w 672"/>
              <a:gd name="T19" fmla="*/ 2147483647 h 816"/>
              <a:gd name="T20" fmla="*/ 2147483647 w 672"/>
              <a:gd name="T21" fmla="*/ 2147483647 h 816"/>
              <a:gd name="T22" fmla="*/ 2147483647 w 672"/>
              <a:gd name="T23" fmla="*/ 2147483647 h 816"/>
              <a:gd name="T24" fmla="*/ 2147483647 w 672"/>
              <a:gd name="T25" fmla="*/ 2147483647 h 816"/>
              <a:gd name="T26" fmla="*/ 2147483647 w 672"/>
              <a:gd name="T27" fmla="*/ 2147483647 h 816"/>
              <a:gd name="T28" fmla="*/ 2147483647 w 672"/>
              <a:gd name="T29" fmla="*/ 2147483647 h 816"/>
              <a:gd name="T30" fmla="*/ 2147483647 w 672"/>
              <a:gd name="T31" fmla="*/ 2147483647 h 816"/>
              <a:gd name="T32" fmla="*/ 2147483647 w 672"/>
              <a:gd name="T33" fmla="*/ 2147483647 h 816"/>
              <a:gd name="T34" fmla="*/ 2147483647 w 672"/>
              <a:gd name="T35" fmla="*/ 2147483647 h 816"/>
              <a:gd name="T36" fmla="*/ 2147483647 w 672"/>
              <a:gd name="T37" fmla="*/ 2147483647 h 816"/>
              <a:gd name="T38" fmla="*/ 2147483647 w 672"/>
              <a:gd name="T39" fmla="*/ 0 h 816"/>
              <a:gd name="T40" fmla="*/ 2147483647 w 672"/>
              <a:gd name="T41" fmla="*/ 2147483647 h 81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672"/>
              <a:gd name="T64" fmla="*/ 0 h 816"/>
              <a:gd name="T65" fmla="*/ 672 w 672"/>
              <a:gd name="T66" fmla="*/ 816 h 81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672" h="816">
                <a:moveTo>
                  <a:pt x="280" y="8"/>
                </a:moveTo>
                <a:cubicBezTo>
                  <a:pt x="265" y="17"/>
                  <a:pt x="244" y="19"/>
                  <a:pt x="232" y="32"/>
                </a:cubicBezTo>
                <a:cubicBezTo>
                  <a:pt x="226" y="37"/>
                  <a:pt x="228" y="48"/>
                  <a:pt x="224" y="56"/>
                </a:cubicBezTo>
                <a:cubicBezTo>
                  <a:pt x="190" y="116"/>
                  <a:pt x="204" y="101"/>
                  <a:pt x="144" y="112"/>
                </a:cubicBezTo>
                <a:cubicBezTo>
                  <a:pt x="43" y="178"/>
                  <a:pt x="26" y="372"/>
                  <a:pt x="0" y="448"/>
                </a:cubicBezTo>
                <a:cubicBezTo>
                  <a:pt x="6" y="516"/>
                  <a:pt x="1" y="605"/>
                  <a:pt x="80" y="632"/>
                </a:cubicBezTo>
                <a:cubicBezTo>
                  <a:pt x="112" y="680"/>
                  <a:pt x="209" y="717"/>
                  <a:pt x="264" y="736"/>
                </a:cubicBezTo>
                <a:cubicBezTo>
                  <a:pt x="288" y="744"/>
                  <a:pt x="312" y="752"/>
                  <a:pt x="336" y="760"/>
                </a:cubicBezTo>
                <a:cubicBezTo>
                  <a:pt x="344" y="762"/>
                  <a:pt x="360" y="768"/>
                  <a:pt x="360" y="768"/>
                </a:cubicBezTo>
                <a:cubicBezTo>
                  <a:pt x="372" y="804"/>
                  <a:pt x="359" y="787"/>
                  <a:pt x="400" y="800"/>
                </a:cubicBezTo>
                <a:cubicBezTo>
                  <a:pt x="416" y="804"/>
                  <a:pt x="448" y="816"/>
                  <a:pt x="448" y="816"/>
                </a:cubicBezTo>
                <a:cubicBezTo>
                  <a:pt x="501" y="813"/>
                  <a:pt x="554" y="812"/>
                  <a:pt x="608" y="808"/>
                </a:cubicBezTo>
                <a:cubicBezTo>
                  <a:pt x="616" y="807"/>
                  <a:pt x="626" y="805"/>
                  <a:pt x="632" y="800"/>
                </a:cubicBezTo>
                <a:cubicBezTo>
                  <a:pt x="637" y="794"/>
                  <a:pt x="635" y="783"/>
                  <a:pt x="640" y="776"/>
                </a:cubicBezTo>
                <a:cubicBezTo>
                  <a:pt x="649" y="759"/>
                  <a:pt x="672" y="728"/>
                  <a:pt x="672" y="728"/>
                </a:cubicBezTo>
                <a:cubicBezTo>
                  <a:pt x="665" y="512"/>
                  <a:pt x="664" y="477"/>
                  <a:pt x="624" y="304"/>
                </a:cubicBezTo>
                <a:cubicBezTo>
                  <a:pt x="615" y="266"/>
                  <a:pt x="576" y="149"/>
                  <a:pt x="544" y="128"/>
                </a:cubicBezTo>
                <a:cubicBezTo>
                  <a:pt x="528" y="117"/>
                  <a:pt x="496" y="96"/>
                  <a:pt x="496" y="96"/>
                </a:cubicBezTo>
                <a:cubicBezTo>
                  <a:pt x="485" y="80"/>
                  <a:pt x="482" y="54"/>
                  <a:pt x="464" y="48"/>
                </a:cubicBezTo>
                <a:cubicBezTo>
                  <a:pt x="420" y="33"/>
                  <a:pt x="379" y="14"/>
                  <a:pt x="336" y="0"/>
                </a:cubicBezTo>
                <a:cubicBezTo>
                  <a:pt x="290" y="9"/>
                  <a:pt x="309" y="8"/>
                  <a:pt x="280" y="8"/>
                </a:cubicBezTo>
                <a:close/>
              </a:path>
            </a:pathLst>
          </a:custGeom>
          <a:noFill/>
          <a:ln w="38100">
            <a:solidFill>
              <a:srgbClr val="FF6FC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7" name="Freeform 27"/>
          <p:cNvSpPr>
            <a:spLocks/>
          </p:cNvSpPr>
          <p:nvPr/>
        </p:nvSpPr>
        <p:spPr bwMode="auto">
          <a:xfrm>
            <a:off x="6870700" y="5372100"/>
            <a:ext cx="977900" cy="1181100"/>
          </a:xfrm>
          <a:custGeom>
            <a:avLst/>
            <a:gdLst>
              <a:gd name="T0" fmla="*/ 2147483647 w 672"/>
              <a:gd name="T1" fmla="*/ 2147483647 h 816"/>
              <a:gd name="T2" fmla="*/ 2147483647 w 672"/>
              <a:gd name="T3" fmla="*/ 2147483647 h 816"/>
              <a:gd name="T4" fmla="*/ 2147483647 w 672"/>
              <a:gd name="T5" fmla="*/ 2147483647 h 816"/>
              <a:gd name="T6" fmla="*/ 2147483647 w 672"/>
              <a:gd name="T7" fmla="*/ 2147483647 h 816"/>
              <a:gd name="T8" fmla="*/ 0 w 672"/>
              <a:gd name="T9" fmla="*/ 2147483647 h 816"/>
              <a:gd name="T10" fmla="*/ 2147483647 w 672"/>
              <a:gd name="T11" fmla="*/ 2147483647 h 816"/>
              <a:gd name="T12" fmla="*/ 2147483647 w 672"/>
              <a:gd name="T13" fmla="*/ 2147483647 h 816"/>
              <a:gd name="T14" fmla="*/ 2147483647 w 672"/>
              <a:gd name="T15" fmla="*/ 2147483647 h 816"/>
              <a:gd name="T16" fmla="*/ 2147483647 w 672"/>
              <a:gd name="T17" fmla="*/ 2147483647 h 816"/>
              <a:gd name="T18" fmla="*/ 2147483647 w 672"/>
              <a:gd name="T19" fmla="*/ 2147483647 h 816"/>
              <a:gd name="T20" fmla="*/ 2147483647 w 672"/>
              <a:gd name="T21" fmla="*/ 2147483647 h 816"/>
              <a:gd name="T22" fmla="*/ 2147483647 w 672"/>
              <a:gd name="T23" fmla="*/ 2147483647 h 816"/>
              <a:gd name="T24" fmla="*/ 2147483647 w 672"/>
              <a:gd name="T25" fmla="*/ 2147483647 h 816"/>
              <a:gd name="T26" fmla="*/ 2147483647 w 672"/>
              <a:gd name="T27" fmla="*/ 2147483647 h 816"/>
              <a:gd name="T28" fmla="*/ 2147483647 w 672"/>
              <a:gd name="T29" fmla="*/ 2147483647 h 816"/>
              <a:gd name="T30" fmla="*/ 2147483647 w 672"/>
              <a:gd name="T31" fmla="*/ 2147483647 h 816"/>
              <a:gd name="T32" fmla="*/ 2147483647 w 672"/>
              <a:gd name="T33" fmla="*/ 2147483647 h 816"/>
              <a:gd name="T34" fmla="*/ 2147483647 w 672"/>
              <a:gd name="T35" fmla="*/ 2147483647 h 816"/>
              <a:gd name="T36" fmla="*/ 2147483647 w 672"/>
              <a:gd name="T37" fmla="*/ 2147483647 h 816"/>
              <a:gd name="T38" fmla="*/ 2147483647 w 672"/>
              <a:gd name="T39" fmla="*/ 0 h 816"/>
              <a:gd name="T40" fmla="*/ 2147483647 w 672"/>
              <a:gd name="T41" fmla="*/ 2147483647 h 81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672"/>
              <a:gd name="T64" fmla="*/ 0 h 816"/>
              <a:gd name="T65" fmla="*/ 672 w 672"/>
              <a:gd name="T66" fmla="*/ 816 h 81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672" h="816">
                <a:moveTo>
                  <a:pt x="280" y="8"/>
                </a:moveTo>
                <a:cubicBezTo>
                  <a:pt x="265" y="17"/>
                  <a:pt x="244" y="19"/>
                  <a:pt x="232" y="32"/>
                </a:cubicBezTo>
                <a:cubicBezTo>
                  <a:pt x="226" y="37"/>
                  <a:pt x="228" y="48"/>
                  <a:pt x="224" y="56"/>
                </a:cubicBezTo>
                <a:cubicBezTo>
                  <a:pt x="190" y="116"/>
                  <a:pt x="204" y="101"/>
                  <a:pt x="144" y="112"/>
                </a:cubicBezTo>
                <a:cubicBezTo>
                  <a:pt x="43" y="178"/>
                  <a:pt x="26" y="372"/>
                  <a:pt x="0" y="448"/>
                </a:cubicBezTo>
                <a:cubicBezTo>
                  <a:pt x="6" y="516"/>
                  <a:pt x="1" y="605"/>
                  <a:pt x="80" y="632"/>
                </a:cubicBezTo>
                <a:cubicBezTo>
                  <a:pt x="112" y="680"/>
                  <a:pt x="209" y="717"/>
                  <a:pt x="264" y="736"/>
                </a:cubicBezTo>
                <a:cubicBezTo>
                  <a:pt x="288" y="744"/>
                  <a:pt x="312" y="752"/>
                  <a:pt x="336" y="760"/>
                </a:cubicBezTo>
                <a:cubicBezTo>
                  <a:pt x="344" y="762"/>
                  <a:pt x="360" y="768"/>
                  <a:pt x="360" y="768"/>
                </a:cubicBezTo>
                <a:cubicBezTo>
                  <a:pt x="372" y="804"/>
                  <a:pt x="359" y="787"/>
                  <a:pt x="400" y="800"/>
                </a:cubicBezTo>
                <a:cubicBezTo>
                  <a:pt x="416" y="804"/>
                  <a:pt x="448" y="816"/>
                  <a:pt x="448" y="816"/>
                </a:cubicBezTo>
                <a:cubicBezTo>
                  <a:pt x="501" y="813"/>
                  <a:pt x="554" y="812"/>
                  <a:pt x="608" y="808"/>
                </a:cubicBezTo>
                <a:cubicBezTo>
                  <a:pt x="616" y="807"/>
                  <a:pt x="626" y="805"/>
                  <a:pt x="632" y="800"/>
                </a:cubicBezTo>
                <a:cubicBezTo>
                  <a:pt x="637" y="794"/>
                  <a:pt x="635" y="783"/>
                  <a:pt x="640" y="776"/>
                </a:cubicBezTo>
                <a:cubicBezTo>
                  <a:pt x="649" y="759"/>
                  <a:pt x="672" y="728"/>
                  <a:pt x="672" y="728"/>
                </a:cubicBezTo>
                <a:cubicBezTo>
                  <a:pt x="665" y="512"/>
                  <a:pt x="664" y="477"/>
                  <a:pt x="624" y="304"/>
                </a:cubicBezTo>
                <a:cubicBezTo>
                  <a:pt x="615" y="266"/>
                  <a:pt x="576" y="149"/>
                  <a:pt x="544" y="128"/>
                </a:cubicBezTo>
                <a:cubicBezTo>
                  <a:pt x="528" y="117"/>
                  <a:pt x="496" y="96"/>
                  <a:pt x="496" y="96"/>
                </a:cubicBezTo>
                <a:cubicBezTo>
                  <a:pt x="485" y="80"/>
                  <a:pt x="482" y="54"/>
                  <a:pt x="464" y="48"/>
                </a:cubicBezTo>
                <a:cubicBezTo>
                  <a:pt x="420" y="33"/>
                  <a:pt x="379" y="14"/>
                  <a:pt x="336" y="0"/>
                </a:cubicBezTo>
                <a:cubicBezTo>
                  <a:pt x="290" y="9"/>
                  <a:pt x="309" y="8"/>
                  <a:pt x="280" y="8"/>
                </a:cubicBezTo>
                <a:close/>
              </a:path>
            </a:pathLst>
          </a:custGeom>
          <a:noFill/>
          <a:ln w="38100">
            <a:solidFill>
              <a:srgbClr val="FF6FC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8" name="Freeform 28"/>
          <p:cNvSpPr>
            <a:spLocks/>
          </p:cNvSpPr>
          <p:nvPr/>
        </p:nvSpPr>
        <p:spPr bwMode="auto">
          <a:xfrm>
            <a:off x="3124200" y="6172200"/>
            <a:ext cx="3848100" cy="412750"/>
          </a:xfrm>
          <a:custGeom>
            <a:avLst/>
            <a:gdLst>
              <a:gd name="T0" fmla="*/ 0 w 2424"/>
              <a:gd name="T1" fmla="*/ 0 h 260"/>
              <a:gd name="T2" fmla="*/ 2147483647 w 2424"/>
              <a:gd name="T3" fmla="*/ 2147483647 h 260"/>
              <a:gd name="T4" fmla="*/ 2147483647 w 2424"/>
              <a:gd name="T5" fmla="*/ 2147483647 h 260"/>
              <a:gd name="T6" fmla="*/ 0 60000 65536"/>
              <a:gd name="T7" fmla="*/ 0 60000 65536"/>
              <a:gd name="T8" fmla="*/ 0 60000 65536"/>
              <a:gd name="T9" fmla="*/ 0 w 2424"/>
              <a:gd name="T10" fmla="*/ 0 h 260"/>
              <a:gd name="T11" fmla="*/ 2424 w 2424"/>
              <a:gd name="T12" fmla="*/ 260 h 2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24" h="260">
                <a:moveTo>
                  <a:pt x="0" y="0"/>
                </a:moveTo>
                <a:cubicBezTo>
                  <a:pt x="346" y="118"/>
                  <a:pt x="692" y="236"/>
                  <a:pt x="1096" y="248"/>
                </a:cubicBezTo>
                <a:cubicBezTo>
                  <a:pt x="1500" y="260"/>
                  <a:pt x="1962" y="166"/>
                  <a:pt x="2424" y="72"/>
                </a:cubicBezTo>
              </a:path>
            </a:pathLst>
          </a:custGeom>
          <a:noFill/>
          <a:ln w="38100">
            <a:solidFill>
              <a:srgbClr val="FF6FC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5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5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3981450"/>
            <a:ext cx="4249738" cy="21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Two problems to solve:</a:t>
            </a:r>
            <a:br>
              <a:rPr lang="en-US" dirty="0" smtClean="0"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ea typeface="ＭＳ Ｐゴシック" charset="0"/>
                <a:cs typeface="ＭＳ Ｐゴシック" charset="0"/>
              </a:rPr>
              <a:t>1. Repeated </a:t>
            </a:r>
            <a:r>
              <a:rPr lang="en-US" dirty="0">
                <a:ea typeface="ＭＳ Ｐゴシック" charset="0"/>
                <a:cs typeface="ＭＳ Ｐゴシック" charset="0"/>
              </a:rPr>
              <a:t>work…</a:t>
            </a:r>
          </a:p>
        </p:txBody>
      </p:sp>
      <p:pic>
        <p:nvPicPr>
          <p:cNvPr id="8294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950" y="1797050"/>
            <a:ext cx="3067050" cy="177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4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" y="1568450"/>
            <a:ext cx="3122613" cy="177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49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600" y="4244975"/>
            <a:ext cx="39370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0"/>
          <a:stretch>
            <a:fillRect/>
          </a:stretch>
        </p:blipFill>
        <p:spPr bwMode="auto">
          <a:xfrm>
            <a:off x="3116263" y="1625600"/>
            <a:ext cx="2832100" cy="190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470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Two problems to solve: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2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. Choosing the correct parse</a:t>
            </a: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03400"/>
            <a:ext cx="8534400" cy="47498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How do we work out the correct attachment:</a:t>
            </a:r>
          </a:p>
          <a:p>
            <a:pPr lvl="1"/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 smtClean="0">
                <a:ea typeface="ＭＳ Ｐゴシック" charset="0"/>
                <a:cs typeface="ＭＳ Ｐゴシック" charset="0"/>
              </a:rPr>
              <a:t>She saw the man with a telescope</a:t>
            </a:r>
          </a:p>
          <a:p>
            <a:pPr marL="0"/>
            <a:r>
              <a:rPr lang="en-US" dirty="0">
                <a:ea typeface="ＭＳ Ｐゴシック" charset="0"/>
                <a:cs typeface="ＭＳ Ｐゴシック" charset="0"/>
              </a:rPr>
              <a:t>Is the problem ‘AI complete’? Yes, but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…</a:t>
            </a:r>
            <a:endParaRPr lang="en-US" sz="2000" dirty="0" smtClean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Words </a:t>
            </a:r>
            <a:r>
              <a:rPr lang="en-US" dirty="0">
                <a:ea typeface="ＭＳ Ｐゴシック" charset="0"/>
                <a:cs typeface="ＭＳ Ｐゴシック" charset="0"/>
              </a:rPr>
              <a:t>are good predictors of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attachment</a:t>
            </a:r>
          </a:p>
          <a:p>
            <a:pPr lvl="2"/>
            <a:r>
              <a:rPr lang="en-US" dirty="0" smtClean="0">
                <a:ea typeface="ＭＳ Ｐゴシック" charset="0"/>
                <a:cs typeface="ＭＳ Ｐゴシック" charset="0"/>
              </a:rPr>
              <a:t>Even </a:t>
            </a:r>
            <a:r>
              <a:rPr lang="en-US" dirty="0">
                <a:ea typeface="ＭＳ Ｐゴシック" charset="0"/>
                <a:cs typeface="ＭＳ Ｐゴシック" charset="0"/>
              </a:rPr>
              <a:t>absent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full understanding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lvl="1" eaLnBrk="1" hangingPunct="1"/>
            <a:endParaRPr lang="en-US" dirty="0">
              <a:ea typeface="ＭＳ Ｐゴシック" charset="0"/>
            </a:endParaRPr>
          </a:p>
          <a:p>
            <a:pPr lvl="1" eaLnBrk="1" hangingPunct="1"/>
            <a:r>
              <a:rPr lang="en-US" dirty="0">
                <a:ea typeface="ＭＳ Ｐゴシック" charset="0"/>
              </a:rPr>
              <a:t>Moscow sent more than 100,000 soldiers into Afghanistan </a:t>
            </a:r>
            <a:r>
              <a:rPr lang="en-US" dirty="0" smtClean="0">
                <a:ea typeface="ＭＳ Ｐゴシック" charset="0"/>
              </a:rPr>
              <a:t>…</a:t>
            </a:r>
          </a:p>
          <a:p>
            <a:pPr lvl="1" eaLnBrk="1" hangingPunct="1"/>
            <a:endParaRPr lang="en-US" dirty="0">
              <a:ea typeface="ＭＳ Ｐゴシック" charset="0"/>
            </a:endParaRPr>
          </a:p>
          <a:p>
            <a:pPr lvl="1" eaLnBrk="1" hangingPunct="1"/>
            <a:r>
              <a:rPr lang="en-US" dirty="0">
                <a:ea typeface="ＭＳ Ｐゴシック" charset="0"/>
              </a:rPr>
              <a:t>Sydney Water breached an agreement with NSW Health </a:t>
            </a:r>
            <a:r>
              <a:rPr lang="en-US" dirty="0" smtClean="0">
                <a:ea typeface="ＭＳ Ｐゴシック" charset="0"/>
              </a:rPr>
              <a:t>…</a:t>
            </a:r>
          </a:p>
          <a:p>
            <a:pPr lvl="1" eaLnBrk="1" hangingPunct="1"/>
            <a:endParaRPr lang="en-US" dirty="0">
              <a:ea typeface="ＭＳ Ｐゴシック" charset="0"/>
            </a:endParaRPr>
          </a:p>
          <a:p>
            <a:r>
              <a:rPr lang="en-US" dirty="0" smtClean="0">
                <a:ea typeface="ＭＳ Ｐゴシック" charset="0"/>
              </a:rPr>
              <a:t>Our statistical parsers will try to exploit such statistics.</a:t>
            </a:r>
          </a:p>
          <a:p>
            <a:pPr lvl="1" eaLnBrk="1" hangingPunct="1"/>
            <a:endParaRPr lang="en-US" dirty="0">
              <a:ea typeface="ＭＳ Ｐゴシック" charset="0"/>
            </a:endParaRPr>
          </a:p>
          <a:p>
            <a:pPr lvl="1" eaLnBrk="1" hangingPunct="1"/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68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Statistical Natural Language Parsing</a:t>
            </a:r>
            <a:endParaRPr lang="en-US" dirty="0"/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exponential number of attachments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89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LP3x4-class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NLP3x4-class.potx</Template>
  <TotalTime>15101</TotalTime>
  <Words>435</Words>
  <Application>Microsoft Office PowerPoint</Application>
  <PresentationFormat>On-screen Show (4:3)</PresentationFormat>
  <Paragraphs>67</Paragraphs>
  <Slides>8</Slides>
  <Notes>7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NLP3x4-class</vt:lpstr>
      <vt:lpstr>Statistical Natural Language Parsing</vt:lpstr>
      <vt:lpstr>Attachment ambiguities</vt:lpstr>
      <vt:lpstr>Attachment ambiguities</vt:lpstr>
      <vt:lpstr>Quiz Question!</vt:lpstr>
      <vt:lpstr>Two problems to solve: 1. Repeated work…</vt:lpstr>
      <vt:lpstr>Two problems to solve: 1. Repeated work…</vt:lpstr>
      <vt:lpstr>Two problems to solve: 2. Choosing the correct parse</vt:lpstr>
      <vt:lpstr>Statistical Natural Language Parsing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aotimme</cp:lastModifiedBy>
  <cp:revision>111</cp:revision>
  <cp:lastPrinted>2009-04-20T16:46:08Z</cp:lastPrinted>
  <dcterms:created xsi:type="dcterms:W3CDTF">2010-04-19T15:31:24Z</dcterms:created>
  <dcterms:modified xsi:type="dcterms:W3CDTF">2012-04-08T05:58:54Z</dcterms:modified>
</cp:coreProperties>
</file>