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16"/>
  </p:notesMasterIdLst>
  <p:handoutMasterIdLst>
    <p:handoutMasterId r:id="rId17"/>
  </p:handoutMasterIdLst>
  <p:sldIdLst>
    <p:sldId id="384" r:id="rId2"/>
    <p:sldId id="451" r:id="rId3"/>
    <p:sldId id="450" r:id="rId4"/>
    <p:sldId id="452" r:id="rId5"/>
    <p:sldId id="453" r:id="rId6"/>
    <p:sldId id="385" r:id="rId7"/>
    <p:sldId id="455" r:id="rId8"/>
    <p:sldId id="387" r:id="rId9"/>
    <p:sldId id="389" r:id="rId10"/>
    <p:sldId id="390" r:id="rId11"/>
    <p:sldId id="391" r:id="rId12"/>
    <p:sldId id="456" r:id="rId13"/>
    <p:sldId id="457" r:id="rId14"/>
    <p:sldId id="448" r:id="rId15"/>
  </p:sldIdLst>
  <p:sldSz cx="9144000" cy="6858000" type="screen4x3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406" autoAdjust="0"/>
    <p:restoredTop sz="86867" autoAdjust="0"/>
  </p:normalViewPr>
  <p:slideViewPr>
    <p:cSldViewPr>
      <p:cViewPr>
        <p:scale>
          <a:sx n="70" d="100"/>
          <a:sy n="70" d="100"/>
        </p:scale>
        <p:origin x="-115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448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C012B3FC-DC97-064B-B736-BD792D13EC36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DD194F4E-9A61-FA42-A10D-8F015DA5DA97}" type="slidenum">
              <a:rPr lang="en-US" sz="1200"/>
              <a:pPr eaLnBrk="1" hangingPunct="1"/>
              <a:t>10</a:t>
            </a:fld>
            <a:endParaRPr lang="en-US" sz="1200"/>
          </a:p>
        </p:txBody>
      </p:sp>
      <p:sp>
        <p:nvSpPr>
          <p:cNvPr id="286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ABB735A2-B7EA-364A-8484-4C26C6079DCD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307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23C2F580-2905-4741-B915-CB4AA79930AB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266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Say that VP is 3 1/3 more times more likely because it’s 0.4 vs. 0.6 x 0.2</a:t>
            </a:r>
          </a:p>
          <a:p>
            <a:pPr eaLnBrk="1" hangingPunct="1"/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Say how</a:t>
            </a:r>
            <a:r>
              <a:rPr lang="en-US" baseline="0" dirty="0" smtClean="0">
                <a:latin typeface="Times New Roman" charset="0"/>
                <a:ea typeface="ＭＳ Ｐゴシック" charset="0"/>
                <a:cs typeface="ＭＳ Ｐゴシック" charset="0"/>
              </a:rPr>
              <a:t> you might think how this makes PCFGs very sensitive to how flat or deep trees are.  We’ll return to that.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DD194F4E-9A61-FA42-A10D-8F015DA5DA97}" type="slidenum">
              <a:rPr lang="en-US" sz="1200"/>
              <a:pPr eaLnBrk="1" hangingPunct="1"/>
              <a:t>13</a:t>
            </a:fld>
            <a:endParaRPr lang="en-US" sz="1200"/>
          </a:p>
        </p:txBody>
      </p:sp>
      <p:sp>
        <p:nvSpPr>
          <p:cNvPr id="286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C012B3FC-DC97-064B-B736-BD792D13EC36}" type="slidenum">
              <a:rPr lang="en-US" sz="1200"/>
              <a:pPr eaLnBrk="1" hangingPunct="1"/>
              <a:t>14</a:t>
            </a:fld>
            <a:endParaRPr 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27652848-B3C3-9349-957E-B442B164444F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A3412D8E-C580-F249-9D70-35BEABF3B5E0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ym typeface="Symbol" charset="0"/>
              </a:rPr>
              <a:t></a:t>
            </a:r>
            <a:r>
              <a:rPr lang="en-US" baseline="0" dirty="0" smtClean="0">
                <a:sym typeface="Symbol" charset="0"/>
              </a:rPr>
              <a:t> is</a:t>
            </a:r>
            <a:r>
              <a:rPr lang="en-US" dirty="0" smtClean="0">
                <a:sym typeface="Symbol" charset="0"/>
              </a:rPr>
              <a:t> a sequence of terminals and/or nonterminals (possibly an empty sequence)</a:t>
            </a:r>
          </a:p>
          <a:p>
            <a:pPr eaLnBrk="1" hangingPunct="1"/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A3412D8E-C580-F249-9D70-35BEABF3B5E0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>
                <a:sym typeface="Symbol" charset="0"/>
              </a:rPr>
              <a:t></a:t>
            </a:r>
            <a:r>
              <a:rPr lang="en-US" baseline="0" smtClean="0">
                <a:sym typeface="Symbol" charset="0"/>
              </a:rPr>
              <a:t> is</a:t>
            </a:r>
            <a:r>
              <a:rPr lang="en-US" smtClean="0">
                <a:sym typeface="Symbol" charset="0"/>
              </a:rPr>
              <a:t> a sequence of terminals and/or nonterminals (possibly an empty sequence)</a:t>
            </a:r>
          </a:p>
          <a:p>
            <a:pPr eaLnBrk="1" hangingPunct="1"/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27652848-B3C3-9349-957E-B442B164444F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ABA233DE-80F5-B64D-ABA8-38B9A866BBB1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P </a:t>
            </a:r>
            <a:r>
              <a:rPr lang="en-US" dirty="0" smtClean="0">
                <a:sym typeface="Symbol" charset="0"/>
              </a:rPr>
              <a:t>gives the probability of each rule.</a:t>
            </a:r>
          </a:p>
          <a:p>
            <a:pPr eaLnBrk="1" hangingPunct="1"/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27652848-B3C3-9349-957E-B442B164444F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Clipart: http://</a:t>
            </a:r>
            <a:r>
              <a:rPr lang="en-US" dirty="0" err="1" smtClean="0">
                <a:latin typeface="Times New Roman" charset="0"/>
                <a:ea typeface="ＭＳ Ｐゴシック" charset="0"/>
                <a:cs typeface="ＭＳ Ｐゴシック" charset="0"/>
              </a:rPr>
              <a:t>www.wpclipart.com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/animals/aquatic/fish/_</a:t>
            </a:r>
            <a:r>
              <a:rPr lang="en-US" dirty="0" err="1" smtClean="0">
                <a:latin typeface="Times New Roman" charset="0"/>
                <a:ea typeface="ＭＳ Ｐゴシック" charset="0"/>
                <a:cs typeface="ＭＳ Ｐゴシック" charset="0"/>
              </a:rPr>
              <a:t>happy_fish.png.html</a:t>
            </a:r>
            <a:endParaRPr lang="en-US" dirty="0" smtClean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Public domain.</a:t>
            </a:r>
          </a:p>
          <a:p>
            <a:pPr eaLnBrk="1" hangingPunct="1"/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2D865B5-0A1C-D044-B781-7CA655036049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2253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23C2F580-2905-4741-B915-CB4AA79930AB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266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681037"/>
            <a:ext cx="3890964" cy="1731963"/>
          </a:xfrm>
        </p:spPr>
        <p:txBody>
          <a:bodyPr/>
          <a:lstStyle>
            <a:lvl1pPr algn="ctr">
              <a:defRPr sz="4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3835400"/>
            <a:ext cx="3886200" cy="22352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 sz="3600">
                <a:solidFill>
                  <a:srgbClr val="A50021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6273800"/>
            <a:ext cx="12192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6273800"/>
            <a:ext cx="19050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260136" y="304800"/>
            <a:ext cx="3473664" cy="6255910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6273800"/>
            <a:ext cx="765174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381000"/>
            <a:ext cx="21145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1912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52601"/>
            <a:ext cx="8534400" cy="2171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076701"/>
            <a:ext cx="8534400" cy="2171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467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03400"/>
            <a:ext cx="8534400" cy="444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63246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324600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04800" y="63246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52600"/>
            <a:ext cx="3886200" cy="4495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752600"/>
            <a:ext cx="3886200" cy="4495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63246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324600"/>
            <a:ext cx="3429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04800" y="63246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71637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311400"/>
            <a:ext cx="4040188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425" y="1671637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7425" y="2311400"/>
            <a:ext cx="4041775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63246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04800" y="63246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467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905000"/>
            <a:ext cx="3008313" cy="116205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3124201"/>
            <a:ext cx="3008313" cy="30019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391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752600"/>
            <a:ext cx="8534400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0" y="6248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24840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6248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5195" y="304800"/>
            <a:ext cx="1059656" cy="1066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323" y="11667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Christopher Manning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2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CFGs and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PCFGs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dirty="0" smtClean="0">
                <a:latin typeface="+mj-lt"/>
                <a:ea typeface="ＭＳ Ｐゴシック" charset="0"/>
                <a:cs typeface="ＭＳ Ｐゴシック" charset="0"/>
              </a:rPr>
              <a:t>(Probabilistic) Context-Free Grammars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44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360329"/>
            <a:ext cx="5645875" cy="549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34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charset="0"/>
                <a:cs typeface="굴림" charset="0"/>
              </a:rPr>
              <a:t>Tree and String Probabilities	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i="1" dirty="0" smtClean="0">
                <a:ea typeface="굴림" charset="0"/>
                <a:cs typeface="굴림" charset="0"/>
              </a:rPr>
              <a:t>s</a:t>
            </a:r>
            <a:r>
              <a:rPr lang="en-US" altLang="ko-KR" i="1" baseline="-25000" dirty="0" smtClean="0">
                <a:ea typeface="굴림" charset="0"/>
                <a:cs typeface="굴림" charset="0"/>
              </a:rPr>
              <a:t>  </a:t>
            </a:r>
            <a:r>
              <a:rPr lang="en-US" altLang="ko-KR" dirty="0" smtClean="0">
                <a:ea typeface="굴림" charset="0"/>
                <a:cs typeface="굴림" charset="0"/>
              </a:rPr>
              <a:t> </a:t>
            </a:r>
            <a:r>
              <a:rPr lang="en-US" altLang="ko-KR" dirty="0">
                <a:ea typeface="굴림" charset="0"/>
                <a:cs typeface="굴림" charset="0"/>
              </a:rPr>
              <a:t>= </a:t>
            </a:r>
            <a:r>
              <a:rPr lang="en-US" altLang="ko-KR" dirty="0" smtClean="0">
                <a:ea typeface="굴림" charset="0"/>
                <a:cs typeface="굴림" charset="0"/>
              </a:rPr>
              <a:t>  </a:t>
            </a:r>
            <a:r>
              <a:rPr lang="en-US" altLang="ko-KR" i="1" dirty="0" smtClean="0">
                <a:ea typeface="굴림" charset="0"/>
                <a:cs typeface="굴림" charset="0"/>
              </a:rPr>
              <a:t>people fish tanks with rods</a:t>
            </a:r>
            <a:endParaRPr lang="en-US" altLang="ko-KR" dirty="0">
              <a:ea typeface="굴림" charset="0"/>
              <a:cs typeface="굴림" charset="0"/>
            </a:endParaRPr>
          </a:p>
          <a:p>
            <a:pPr>
              <a:lnSpc>
                <a:spcPct val="90000"/>
              </a:lnSpc>
            </a:pPr>
            <a:r>
              <a:rPr lang="en-US" altLang="ko-KR" dirty="0">
                <a:ea typeface="굴림" charset="0"/>
                <a:cs typeface="굴림" charset="0"/>
              </a:rPr>
              <a:t>P(</a:t>
            </a:r>
            <a:r>
              <a:rPr lang="en-US" altLang="ko-KR" i="1" dirty="0">
                <a:ea typeface="굴림" charset="0"/>
                <a:cs typeface="굴림" charset="0"/>
              </a:rPr>
              <a:t>t</a:t>
            </a:r>
            <a:r>
              <a:rPr lang="en-US" altLang="ko-KR" i="1" baseline="-25000" dirty="0">
                <a:ea typeface="굴림" charset="0"/>
                <a:cs typeface="굴림" charset="0"/>
              </a:rPr>
              <a:t>1</a:t>
            </a:r>
            <a:r>
              <a:rPr lang="en-US" altLang="ko-KR" dirty="0">
                <a:ea typeface="굴림" charset="0"/>
                <a:cs typeface="굴림" charset="0"/>
              </a:rPr>
              <a:t>)     = </a:t>
            </a:r>
            <a:r>
              <a:rPr lang="en-US" altLang="ko-KR" dirty="0" smtClean="0">
                <a:ea typeface="굴림" charset="0"/>
                <a:cs typeface="굴림" charset="0"/>
              </a:rPr>
              <a:t>1.0 </a:t>
            </a:r>
            <a:r>
              <a:rPr lang="en-US" altLang="ko-KR" dirty="0">
                <a:ea typeface="굴림" charset="0"/>
                <a:cs typeface="굴림" charset="0"/>
              </a:rPr>
              <a:t>× 0.7 × </a:t>
            </a:r>
            <a:r>
              <a:rPr lang="en-US" altLang="ko-KR" dirty="0" smtClean="0">
                <a:ea typeface="굴림" charset="0"/>
                <a:cs typeface="굴림" charset="0"/>
              </a:rPr>
              <a:t>0.4  × 0.5 </a:t>
            </a:r>
            <a:r>
              <a:rPr lang="en-US" altLang="ko-KR" dirty="0">
                <a:ea typeface="굴림" charset="0"/>
                <a:cs typeface="굴림" charset="0"/>
              </a:rPr>
              <a:t>× </a:t>
            </a:r>
            <a:r>
              <a:rPr lang="en-US" altLang="ko-KR" dirty="0" smtClean="0">
                <a:ea typeface="굴림" charset="0"/>
                <a:cs typeface="굴림" charset="0"/>
              </a:rPr>
              <a:t>0.6 </a:t>
            </a:r>
            <a:r>
              <a:rPr lang="en-US" altLang="ko-KR" dirty="0">
                <a:ea typeface="굴림" charset="0"/>
                <a:cs typeface="굴림" charset="0"/>
              </a:rPr>
              <a:t>× </a:t>
            </a:r>
            <a:r>
              <a:rPr lang="en-US" altLang="ko-KR" dirty="0" smtClean="0">
                <a:ea typeface="굴림" charset="0"/>
                <a:cs typeface="굴림" charset="0"/>
              </a:rPr>
              <a:t>0.7 </a:t>
            </a:r>
            <a:endParaRPr lang="en-US" altLang="ko-KR" dirty="0">
              <a:ea typeface="굴림" charset="0"/>
              <a:cs typeface="굴림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ko-KR" dirty="0">
                <a:ea typeface="굴림" charset="0"/>
                <a:cs typeface="굴림" charset="0"/>
              </a:rPr>
              <a:t>                     × 1.0 × </a:t>
            </a:r>
            <a:r>
              <a:rPr lang="en-US" altLang="ko-KR" dirty="0" smtClean="0">
                <a:ea typeface="굴림" charset="0"/>
                <a:cs typeface="굴림" charset="0"/>
              </a:rPr>
              <a:t>0.2 </a:t>
            </a:r>
            <a:r>
              <a:rPr lang="en-US" altLang="ko-KR" dirty="0">
                <a:ea typeface="굴림" charset="0"/>
                <a:cs typeface="굴림" charset="0"/>
              </a:rPr>
              <a:t>× </a:t>
            </a:r>
            <a:r>
              <a:rPr lang="en-US" altLang="ko-KR" dirty="0" smtClean="0">
                <a:ea typeface="굴림" charset="0"/>
                <a:cs typeface="굴림" charset="0"/>
              </a:rPr>
              <a:t>1.0 </a:t>
            </a:r>
            <a:r>
              <a:rPr lang="en-US" altLang="ko-KR" dirty="0">
                <a:ea typeface="굴림" charset="0"/>
                <a:cs typeface="굴림" charset="0"/>
              </a:rPr>
              <a:t>× </a:t>
            </a:r>
            <a:r>
              <a:rPr lang="en-US" altLang="ko-KR" dirty="0" smtClean="0">
                <a:ea typeface="굴림" charset="0"/>
                <a:cs typeface="굴림" charset="0"/>
              </a:rPr>
              <a:t>0.7 </a:t>
            </a:r>
            <a:r>
              <a:rPr lang="en-US" altLang="ko-KR" dirty="0">
                <a:ea typeface="굴림" charset="0"/>
                <a:cs typeface="굴림" charset="0"/>
              </a:rPr>
              <a:t>× </a:t>
            </a:r>
            <a:r>
              <a:rPr lang="en-US" altLang="ko-KR" dirty="0" smtClean="0">
                <a:ea typeface="굴림" charset="0"/>
                <a:cs typeface="굴림" charset="0"/>
              </a:rPr>
              <a:t>0.1</a:t>
            </a:r>
            <a:endParaRPr lang="en-US" altLang="ko-KR" dirty="0">
              <a:ea typeface="굴림" charset="0"/>
              <a:cs typeface="굴림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ko-KR" dirty="0">
                <a:ea typeface="굴림" charset="0"/>
                <a:cs typeface="굴림" charset="0"/>
              </a:rPr>
              <a:t>               </a:t>
            </a:r>
            <a:r>
              <a:rPr lang="en-US" altLang="ko-KR" dirty="0" smtClean="0">
                <a:ea typeface="굴림" charset="0"/>
                <a:cs typeface="굴림" charset="0"/>
              </a:rPr>
              <a:t>  </a:t>
            </a:r>
            <a:r>
              <a:rPr lang="en-US" altLang="ko-KR" dirty="0">
                <a:ea typeface="굴림" charset="0"/>
                <a:cs typeface="굴림" charset="0"/>
              </a:rPr>
              <a:t>=  </a:t>
            </a:r>
            <a:r>
              <a:rPr lang="en-US" dirty="0" smtClean="0"/>
              <a:t>0.0008232</a:t>
            </a:r>
            <a:endParaRPr lang="en-US" altLang="ko-KR" dirty="0" smtClean="0">
              <a:ea typeface="굴림" charset="0"/>
              <a:cs typeface="굴림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dirty="0" smtClean="0">
                <a:ea typeface="굴림" charset="0"/>
                <a:cs typeface="굴림" charset="0"/>
              </a:rPr>
              <a:t>P(</a:t>
            </a:r>
            <a:r>
              <a:rPr lang="en-US" altLang="ko-KR" i="1" dirty="0" smtClean="0">
                <a:ea typeface="굴림" charset="0"/>
                <a:cs typeface="굴림" charset="0"/>
              </a:rPr>
              <a:t>t</a:t>
            </a:r>
            <a:r>
              <a:rPr lang="en-US" altLang="ko-KR" i="1" baseline="-25000" dirty="0" smtClean="0">
                <a:ea typeface="굴림" charset="0"/>
                <a:cs typeface="굴림" charset="0"/>
              </a:rPr>
              <a:t>2</a:t>
            </a:r>
            <a:r>
              <a:rPr lang="en-US" altLang="ko-KR" dirty="0" smtClean="0">
                <a:ea typeface="굴림" charset="0"/>
                <a:cs typeface="굴림" charset="0"/>
              </a:rPr>
              <a:t>)     = 1.0 × 0.7 × 0.6 × 0.5 × 0.6 × 0.2</a:t>
            </a:r>
          </a:p>
          <a:p>
            <a:pPr>
              <a:lnSpc>
                <a:spcPct val="90000"/>
              </a:lnSpc>
              <a:buNone/>
            </a:pPr>
            <a:r>
              <a:rPr lang="en-US" altLang="ko-KR" dirty="0" smtClean="0">
                <a:ea typeface="굴림" charset="0"/>
                <a:cs typeface="굴림" charset="0"/>
              </a:rPr>
              <a:t>                     </a:t>
            </a:r>
            <a:r>
              <a:rPr lang="en-US" altLang="ko-KR" dirty="0">
                <a:ea typeface="굴림" charset="0"/>
                <a:cs typeface="굴림" charset="0"/>
              </a:rPr>
              <a:t>× </a:t>
            </a:r>
            <a:r>
              <a:rPr lang="en-US" altLang="ko-KR" dirty="0" smtClean="0">
                <a:ea typeface="굴림" charset="0"/>
                <a:cs typeface="굴림" charset="0"/>
              </a:rPr>
              <a:t>0.7 </a:t>
            </a:r>
            <a:r>
              <a:rPr lang="en-US" altLang="ko-KR" dirty="0">
                <a:ea typeface="굴림" charset="0"/>
                <a:cs typeface="굴림" charset="0"/>
              </a:rPr>
              <a:t>× 1.0 × 0.2 × </a:t>
            </a:r>
            <a:r>
              <a:rPr lang="en-US" altLang="ko-KR" dirty="0" smtClean="0">
                <a:ea typeface="굴림" charset="0"/>
                <a:cs typeface="굴림" charset="0"/>
              </a:rPr>
              <a:t>1.0 </a:t>
            </a:r>
            <a:r>
              <a:rPr lang="en-US" altLang="ko-KR" dirty="0">
                <a:ea typeface="굴림" charset="0"/>
                <a:cs typeface="굴림" charset="0"/>
              </a:rPr>
              <a:t>× </a:t>
            </a:r>
            <a:r>
              <a:rPr lang="en-US" altLang="ko-KR" dirty="0" smtClean="0">
                <a:ea typeface="굴림" charset="0"/>
                <a:cs typeface="굴림" charset="0"/>
              </a:rPr>
              <a:t>0.7 </a:t>
            </a:r>
            <a:r>
              <a:rPr lang="en-US" altLang="ko-KR" dirty="0">
                <a:ea typeface="굴림" charset="0"/>
                <a:cs typeface="굴림" charset="0"/>
              </a:rPr>
              <a:t>× </a:t>
            </a:r>
            <a:r>
              <a:rPr lang="en-US" altLang="ko-KR" dirty="0" smtClean="0">
                <a:ea typeface="굴림" charset="0"/>
                <a:cs typeface="굴림" charset="0"/>
              </a:rPr>
              <a:t>0.1</a:t>
            </a:r>
            <a:endParaRPr lang="en-US" altLang="ko-KR" dirty="0">
              <a:ea typeface="굴림" charset="0"/>
              <a:cs typeface="굴림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ko-KR" dirty="0">
                <a:ea typeface="굴림" charset="0"/>
                <a:cs typeface="굴림" charset="0"/>
              </a:rPr>
              <a:t>                = </a:t>
            </a:r>
            <a:r>
              <a:rPr lang="en-US" dirty="0" smtClean="0"/>
              <a:t>0.00024696</a:t>
            </a:r>
            <a:r>
              <a:rPr lang="en-US" altLang="ko-KR" dirty="0" smtClean="0">
                <a:ea typeface="굴림" charset="0"/>
                <a:cs typeface="굴림" charset="0"/>
              </a:rPr>
              <a:t> </a:t>
            </a:r>
            <a:endParaRPr lang="en-US" altLang="ko-KR" dirty="0">
              <a:ea typeface="굴림" charset="0"/>
              <a:cs typeface="굴림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dirty="0">
                <a:ea typeface="굴림" charset="0"/>
                <a:cs typeface="굴림" charset="0"/>
              </a:rPr>
              <a:t>P</a:t>
            </a:r>
            <a:r>
              <a:rPr lang="en-US" altLang="ko-KR" dirty="0" smtClean="0">
                <a:ea typeface="굴림" charset="0"/>
                <a:cs typeface="굴림" charset="0"/>
              </a:rPr>
              <a:t>(</a:t>
            </a:r>
            <a:r>
              <a:rPr lang="en-US" altLang="ko-KR" i="1" dirty="0" smtClean="0">
                <a:ea typeface="굴림" charset="0"/>
                <a:cs typeface="굴림" charset="0"/>
              </a:rPr>
              <a:t>s</a:t>
            </a:r>
            <a:r>
              <a:rPr lang="en-US" altLang="ko-KR" dirty="0" smtClean="0">
                <a:ea typeface="굴림" charset="0"/>
                <a:cs typeface="굴림" charset="0"/>
              </a:rPr>
              <a:t>)  </a:t>
            </a:r>
            <a:r>
              <a:rPr lang="en-US" altLang="ko-KR" dirty="0">
                <a:ea typeface="굴림" charset="0"/>
                <a:cs typeface="굴림" charset="0"/>
              </a:rPr>
              <a:t>=      P(</a:t>
            </a:r>
            <a:r>
              <a:rPr lang="en-US" altLang="ko-KR" i="1" dirty="0">
                <a:ea typeface="굴림" charset="0"/>
                <a:cs typeface="굴림" charset="0"/>
              </a:rPr>
              <a:t>t</a:t>
            </a:r>
            <a:r>
              <a:rPr lang="en-US" altLang="ko-KR" i="1" baseline="-25000" dirty="0">
                <a:ea typeface="굴림" charset="0"/>
                <a:cs typeface="굴림" charset="0"/>
              </a:rPr>
              <a:t>1</a:t>
            </a:r>
            <a:r>
              <a:rPr lang="en-US" altLang="ko-KR" dirty="0">
                <a:ea typeface="굴림" charset="0"/>
                <a:cs typeface="굴림" charset="0"/>
              </a:rPr>
              <a:t>)      +     P(</a:t>
            </a:r>
            <a:r>
              <a:rPr lang="en-US" altLang="ko-KR" i="1" dirty="0">
                <a:ea typeface="굴림" charset="0"/>
                <a:cs typeface="굴림" charset="0"/>
              </a:rPr>
              <a:t>t</a:t>
            </a:r>
            <a:r>
              <a:rPr lang="en-US" altLang="ko-KR" i="1" baseline="-25000" dirty="0">
                <a:ea typeface="굴림" charset="0"/>
                <a:cs typeface="굴림" charset="0"/>
              </a:rPr>
              <a:t>2</a:t>
            </a:r>
            <a:r>
              <a:rPr lang="en-US" altLang="ko-KR" dirty="0">
                <a:ea typeface="굴림" charset="0"/>
                <a:cs typeface="굴림" charset="0"/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US" altLang="ko-KR" dirty="0">
                <a:ea typeface="굴림" charset="0"/>
                <a:cs typeface="굴림" charset="0"/>
              </a:rPr>
              <a:t>	            = </a:t>
            </a:r>
            <a:r>
              <a:rPr lang="en-US" dirty="0" smtClean="0"/>
              <a:t>0.0008232</a:t>
            </a:r>
            <a:r>
              <a:rPr lang="en-US" altLang="ko-KR" dirty="0" smtClean="0">
                <a:ea typeface="굴림" charset="0"/>
                <a:cs typeface="굴림" charset="0"/>
              </a:rPr>
              <a:t> + </a:t>
            </a:r>
            <a:r>
              <a:rPr lang="en-US" dirty="0" smtClean="0"/>
              <a:t>0.00024696</a:t>
            </a:r>
            <a:endParaRPr lang="en-US" altLang="ko-KR" dirty="0" smtClean="0">
              <a:ea typeface="굴림" charset="0"/>
              <a:cs typeface="굴림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ko-KR" dirty="0" smtClean="0">
                <a:ea typeface="굴림" charset="0"/>
                <a:cs typeface="굴림" charset="0"/>
              </a:rPr>
              <a:t>                 = </a:t>
            </a:r>
            <a:r>
              <a:rPr lang="en-US" dirty="0" smtClean="0"/>
              <a:t>0.00107016</a:t>
            </a:r>
            <a:r>
              <a:rPr lang="en-US" altLang="ko-KR" dirty="0" smtClean="0">
                <a:ea typeface="굴림" charset="0"/>
                <a:cs typeface="굴림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endParaRPr lang="ko-KR" altLang="en-US" dirty="0">
              <a:ea typeface="굴림" charset="0"/>
              <a:cs typeface="굴림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6629400" y="2286000"/>
            <a:ext cx="1600200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rPr>
              <a:t>Verb attach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629400" y="3505200"/>
            <a:ext cx="1600200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Lucida Sans" pitchFamily="-65" charset="0"/>
              </a:rPr>
              <a:t>Noun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rPr>
              <a:t> attach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0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358634"/>
            <a:ext cx="6168722" cy="549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59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360329"/>
            <a:ext cx="5645875" cy="549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92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CFGs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and PCFGs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dirty="0" smtClean="0">
                <a:latin typeface="+mj-lt"/>
                <a:ea typeface="ＭＳ Ｐゴシック" charset="0"/>
                <a:cs typeface="ＭＳ Ｐゴシック" charset="0"/>
              </a:rPr>
              <a:t>(Probabilistic) Context-Free Grammars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09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phrase structure grammar</a:t>
            </a:r>
            <a:endParaRPr lang="en-US" dirty="0"/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 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 NP VP</a:t>
            </a:r>
          </a:p>
          <a:p>
            <a:pPr marL="0" indent="0">
              <a:buNone/>
            </a:pPr>
            <a:r>
              <a:rPr lang="en-US" dirty="0" smtClean="0"/>
              <a:t>VP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V NP</a:t>
            </a:r>
          </a:p>
          <a:p>
            <a:pPr marL="0" indent="0">
              <a:buNone/>
            </a:pPr>
            <a:r>
              <a:rPr lang="en-US" dirty="0" smtClean="0"/>
              <a:t>VP </a:t>
            </a:r>
            <a:r>
              <a:rPr lang="en-US" dirty="0">
                <a:sym typeface="Symbol" charset="0"/>
              </a:rPr>
              <a:t></a:t>
            </a:r>
            <a:r>
              <a:rPr lang="en-US" dirty="0"/>
              <a:t> </a:t>
            </a:r>
            <a:r>
              <a:rPr lang="en-US" dirty="0" smtClean="0"/>
              <a:t>V NP PP</a:t>
            </a:r>
          </a:p>
          <a:p>
            <a:pPr marL="0" indent="0">
              <a:buNone/>
            </a:pPr>
            <a:r>
              <a:rPr lang="en-US" dirty="0" smtClean="0"/>
              <a:t>NP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NP NP</a:t>
            </a:r>
          </a:p>
          <a:p>
            <a:pPr marL="0" indent="0">
              <a:buNone/>
            </a:pPr>
            <a:r>
              <a:rPr lang="en-US" dirty="0" smtClean="0"/>
              <a:t>NP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dirty="0"/>
              <a:t>NP P</a:t>
            </a:r>
            <a:r>
              <a:rPr lang="en-US" dirty="0" smtClean="0"/>
              <a:t>P</a:t>
            </a:r>
          </a:p>
          <a:p>
            <a:pPr marL="0" indent="0">
              <a:buNone/>
            </a:pPr>
            <a:r>
              <a:rPr lang="en-US" dirty="0" smtClean="0"/>
              <a:t>NP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N</a:t>
            </a:r>
          </a:p>
          <a:p>
            <a:pPr marL="0" indent="0">
              <a:buNone/>
            </a:pPr>
            <a:r>
              <a:rPr lang="en-US" dirty="0" smtClean="0"/>
              <a:t>NP </a:t>
            </a:r>
            <a:r>
              <a:rPr lang="en-US" dirty="0" smtClean="0">
                <a:sym typeface="Symbol" charset="0"/>
              </a:rPr>
              <a:t> </a:t>
            </a:r>
            <a:r>
              <a:rPr lang="en-US" i="1" dirty="0" smtClean="0">
                <a:sym typeface="Symbol" charset="0"/>
              </a:rPr>
              <a:t>e</a:t>
            </a:r>
            <a:endParaRPr lang="en-US" i="1" dirty="0" smtClean="0"/>
          </a:p>
          <a:p>
            <a:pPr marL="0" indent="0">
              <a:buNone/>
            </a:pPr>
            <a:r>
              <a:rPr lang="en-US" dirty="0" smtClean="0"/>
              <a:t>PP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P NP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people fish tanks</a:t>
            </a:r>
          </a:p>
          <a:p>
            <a:pPr marL="0" indent="0">
              <a:buNone/>
            </a:pPr>
            <a:r>
              <a:rPr lang="en-US" i="1" dirty="0" smtClean="0"/>
              <a:t>people fish with rods</a:t>
            </a:r>
          </a:p>
          <a:p>
            <a:endParaRPr lang="en-US" dirty="0"/>
          </a:p>
        </p:txBody>
      </p:sp>
      <p:sp>
        <p:nvSpPr>
          <p:cNvPr id="45059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people </a:t>
            </a:r>
          </a:p>
          <a:p>
            <a:pPr marL="0" indent="0">
              <a:buNone/>
            </a:pPr>
            <a:r>
              <a:rPr lang="en-US" dirty="0" smtClean="0"/>
              <a:t>N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fish  </a:t>
            </a:r>
          </a:p>
          <a:p>
            <a:pPr marL="0" indent="0">
              <a:buNone/>
            </a:pPr>
            <a:r>
              <a:rPr lang="en-US" dirty="0" smtClean="0"/>
              <a:t>N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tanks </a:t>
            </a:r>
          </a:p>
          <a:p>
            <a:pPr marL="0" indent="0">
              <a:buNone/>
            </a:pPr>
            <a:r>
              <a:rPr lang="en-US" dirty="0"/>
              <a:t>N </a:t>
            </a:r>
            <a:r>
              <a:rPr lang="en-US" dirty="0">
                <a:sym typeface="Symbol" charset="0"/>
              </a:rPr>
              <a:t></a:t>
            </a:r>
            <a:r>
              <a:rPr lang="en-US" dirty="0"/>
              <a:t> </a:t>
            </a:r>
            <a:r>
              <a:rPr lang="en-US" dirty="0" smtClean="0"/>
              <a:t>rods </a:t>
            </a:r>
          </a:p>
          <a:p>
            <a:pPr marL="0" indent="0">
              <a:buNone/>
            </a:pPr>
            <a:r>
              <a:rPr lang="en-US" dirty="0" smtClean="0"/>
              <a:t>V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people </a:t>
            </a:r>
          </a:p>
          <a:p>
            <a:pPr marL="0" indent="0">
              <a:buNone/>
            </a:pPr>
            <a:r>
              <a:rPr lang="en-US" dirty="0" smtClean="0"/>
              <a:t>V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fish   </a:t>
            </a:r>
          </a:p>
          <a:p>
            <a:pPr marL="0" indent="0">
              <a:buNone/>
            </a:pPr>
            <a:r>
              <a:rPr lang="en-US" dirty="0" smtClean="0"/>
              <a:t>V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tanks  </a:t>
            </a:r>
          </a:p>
          <a:p>
            <a:pPr marL="0" indent="0">
              <a:buNone/>
            </a:pPr>
            <a:r>
              <a:rPr lang="en-US" dirty="0" smtClean="0"/>
              <a:t>P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with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46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Phrase structure grammars </a:t>
            </a:r>
            <a:br>
              <a:rPr lang="en-US" dirty="0" smtClean="0"/>
            </a:br>
            <a:r>
              <a:rPr lang="en-US" dirty="0" smtClean="0"/>
              <a:t>= context-free grammars (CFGs)</a:t>
            </a:r>
            <a:endParaRPr lang="en-US" dirty="0"/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 = (T, N, S, R)</a:t>
            </a:r>
          </a:p>
          <a:p>
            <a:pPr lvl="1"/>
            <a:r>
              <a:rPr lang="en-US" dirty="0" smtClean="0"/>
              <a:t>T is a set of terminal symbols</a:t>
            </a:r>
          </a:p>
          <a:p>
            <a:pPr lvl="1"/>
            <a:r>
              <a:rPr lang="en-US" dirty="0" smtClean="0"/>
              <a:t>N is a set of nonterminal symbols</a:t>
            </a:r>
          </a:p>
          <a:p>
            <a:pPr lvl="1"/>
            <a:r>
              <a:rPr lang="en-US" dirty="0" smtClean="0">
                <a:sym typeface="Symbol" charset="0"/>
              </a:rPr>
              <a:t>S is the start symbol (S ∈ N)</a:t>
            </a:r>
          </a:p>
          <a:p>
            <a:pPr lvl="1"/>
            <a:r>
              <a:rPr lang="en-US" dirty="0" smtClean="0">
                <a:sym typeface="Symbol" charset="0"/>
              </a:rPr>
              <a:t>R is a set of rules/productions of the form X  </a:t>
            </a:r>
          </a:p>
          <a:p>
            <a:pPr lvl="2"/>
            <a:r>
              <a:rPr lang="en-US" dirty="0">
                <a:sym typeface="Symbol" charset="0"/>
              </a:rPr>
              <a:t>X ∈ </a:t>
            </a:r>
            <a:r>
              <a:rPr lang="en-US" dirty="0" smtClean="0">
                <a:sym typeface="Symbol" charset="0"/>
              </a:rPr>
              <a:t>N and  ∈ (N ∪ T)* </a:t>
            </a:r>
          </a:p>
          <a:p>
            <a:pPr lvl="2"/>
            <a:endParaRPr lang="en-US" dirty="0">
              <a:sym typeface="Symbol" charset="0"/>
            </a:endParaRPr>
          </a:p>
          <a:p>
            <a:r>
              <a:rPr lang="en-US" dirty="0" smtClean="0">
                <a:sym typeface="Symbol" charset="0"/>
              </a:rPr>
              <a:t>A grammar G generates a language L.</a:t>
            </a:r>
          </a:p>
        </p:txBody>
      </p:sp>
    </p:spTree>
    <p:extLst>
      <p:ext uri="{BB962C8B-B14F-4D97-AF65-F5344CB8AC3E}">
        <p14:creationId xmlns:p14="http://schemas.microsoft.com/office/powerpoint/2010/main" val="284955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Phrase structure grammars  in NLP</a:t>
            </a:r>
            <a:endParaRPr lang="en-US" dirty="0"/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03400"/>
            <a:ext cx="8534400" cy="4826000"/>
          </a:xfrm>
        </p:spPr>
        <p:txBody>
          <a:bodyPr/>
          <a:lstStyle/>
          <a:p>
            <a:r>
              <a:rPr lang="en-US" dirty="0" smtClean="0"/>
              <a:t>G = (T, C, N, S, L, R)</a:t>
            </a:r>
          </a:p>
          <a:p>
            <a:pPr lvl="1"/>
            <a:r>
              <a:rPr lang="en-US" dirty="0" smtClean="0"/>
              <a:t>T is a set of terminal symbols</a:t>
            </a:r>
          </a:p>
          <a:p>
            <a:pPr lvl="1"/>
            <a:r>
              <a:rPr lang="en-US" dirty="0" smtClean="0"/>
              <a:t>C is a set of preterminal symbols</a:t>
            </a:r>
          </a:p>
          <a:p>
            <a:pPr lvl="1"/>
            <a:r>
              <a:rPr lang="en-US" dirty="0" smtClean="0"/>
              <a:t>N is a set of nonterminal symbols</a:t>
            </a:r>
          </a:p>
          <a:p>
            <a:pPr lvl="1"/>
            <a:r>
              <a:rPr lang="en-US" dirty="0" smtClean="0">
                <a:sym typeface="Symbol" charset="0"/>
              </a:rPr>
              <a:t>S is the start symbol (S ∈ N)</a:t>
            </a:r>
          </a:p>
          <a:p>
            <a:pPr lvl="1"/>
            <a:r>
              <a:rPr lang="en-US" dirty="0" smtClean="0">
                <a:sym typeface="Symbol" charset="0"/>
              </a:rPr>
              <a:t>L is the lexicon, a set of items of the form X </a:t>
            </a:r>
            <a:r>
              <a:rPr lang="en-US" dirty="0">
                <a:sym typeface="Symbol" charset="0"/>
              </a:rPr>
              <a:t> </a:t>
            </a:r>
            <a:r>
              <a:rPr lang="en-US" dirty="0" smtClean="0">
                <a:sym typeface="Symbol" charset="0"/>
              </a:rPr>
              <a:t>x</a:t>
            </a:r>
          </a:p>
          <a:p>
            <a:pPr lvl="2"/>
            <a:r>
              <a:rPr lang="en-US" dirty="0" smtClean="0">
                <a:sym typeface="Symbol" charset="0"/>
              </a:rPr>
              <a:t>X ∈ P and x ∈ T</a:t>
            </a:r>
          </a:p>
          <a:p>
            <a:pPr lvl="1"/>
            <a:r>
              <a:rPr lang="en-US" dirty="0" smtClean="0">
                <a:sym typeface="Symbol" charset="0"/>
              </a:rPr>
              <a:t>R is the grammar, a set of items of the </a:t>
            </a:r>
            <a:r>
              <a:rPr lang="en-US" dirty="0">
                <a:sym typeface="Symbol" charset="0"/>
              </a:rPr>
              <a:t>form X  </a:t>
            </a:r>
            <a:r>
              <a:rPr lang="en-US" dirty="0" smtClean="0">
                <a:sym typeface="Symbol" charset="0"/>
              </a:rPr>
              <a:t></a:t>
            </a:r>
          </a:p>
          <a:p>
            <a:pPr lvl="2"/>
            <a:r>
              <a:rPr lang="en-US" dirty="0" smtClean="0">
                <a:sym typeface="Symbol" charset="0"/>
              </a:rPr>
              <a:t>X ∈ N and  ∈ (N ∪ C)* </a:t>
            </a:r>
          </a:p>
          <a:p>
            <a:r>
              <a:rPr lang="en-US" dirty="0" smtClean="0">
                <a:sym typeface="Symbol" charset="0"/>
              </a:rPr>
              <a:t>By usual convention, S is the start symbol, but in statistical NLP, we usually have an extra node at the top (ROOT, TOP)</a:t>
            </a:r>
          </a:p>
          <a:p>
            <a:r>
              <a:rPr lang="en-US" dirty="0" smtClean="0">
                <a:sym typeface="Symbol" charset="0"/>
              </a:rPr>
              <a:t>We usually write </a:t>
            </a:r>
            <a:r>
              <a:rPr lang="en-US" i="1" dirty="0" smtClean="0">
                <a:sym typeface="Symbol" charset="0"/>
              </a:rPr>
              <a:t>e </a:t>
            </a:r>
            <a:r>
              <a:rPr lang="en-US" dirty="0" smtClean="0">
                <a:sym typeface="Symbol" charset="0"/>
              </a:rPr>
              <a:t>for an empty sequence, rather than nothing</a:t>
            </a:r>
            <a:endParaRPr lang="en-US" dirty="0"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64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phrase structure grammar</a:t>
            </a:r>
            <a:endParaRPr lang="en-US" dirty="0"/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NP VP</a:t>
            </a:r>
          </a:p>
          <a:p>
            <a:pPr marL="0" indent="0">
              <a:buNone/>
            </a:pPr>
            <a:r>
              <a:rPr lang="en-US" dirty="0" smtClean="0"/>
              <a:t>VP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V NP</a:t>
            </a:r>
          </a:p>
          <a:p>
            <a:pPr marL="0" indent="0">
              <a:buNone/>
            </a:pPr>
            <a:r>
              <a:rPr lang="en-US" dirty="0" smtClean="0"/>
              <a:t>VP </a:t>
            </a:r>
            <a:r>
              <a:rPr lang="en-US" dirty="0">
                <a:sym typeface="Symbol" charset="0"/>
              </a:rPr>
              <a:t></a:t>
            </a:r>
            <a:r>
              <a:rPr lang="en-US" dirty="0"/>
              <a:t> </a:t>
            </a:r>
            <a:r>
              <a:rPr lang="en-US" dirty="0" smtClean="0"/>
              <a:t>V NP PP</a:t>
            </a:r>
          </a:p>
          <a:p>
            <a:pPr marL="0" indent="0">
              <a:buNone/>
            </a:pPr>
            <a:r>
              <a:rPr lang="en-US" dirty="0" smtClean="0"/>
              <a:t>NP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NP NP</a:t>
            </a:r>
          </a:p>
          <a:p>
            <a:pPr marL="0" indent="0">
              <a:buNone/>
            </a:pPr>
            <a:r>
              <a:rPr lang="en-US" dirty="0"/>
              <a:t>NP </a:t>
            </a:r>
            <a:r>
              <a:rPr lang="en-US" dirty="0">
                <a:sym typeface="Symbol" charset="0"/>
              </a:rPr>
              <a:t></a:t>
            </a:r>
            <a:r>
              <a:rPr lang="en-US" dirty="0"/>
              <a:t> NP </a:t>
            </a:r>
            <a:r>
              <a:rPr lang="en-US" dirty="0" smtClean="0"/>
              <a:t>PP</a:t>
            </a:r>
          </a:p>
          <a:p>
            <a:pPr marL="0" indent="0">
              <a:buNone/>
            </a:pPr>
            <a:r>
              <a:rPr lang="en-US" dirty="0" smtClean="0"/>
              <a:t>NP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N</a:t>
            </a:r>
          </a:p>
          <a:p>
            <a:pPr marL="0" indent="0">
              <a:buNone/>
            </a:pPr>
            <a:r>
              <a:rPr lang="en-US" dirty="0" smtClean="0"/>
              <a:t>NP </a:t>
            </a:r>
            <a:r>
              <a:rPr lang="en-US" dirty="0" smtClean="0">
                <a:sym typeface="Symbol" charset="0"/>
              </a:rPr>
              <a:t> </a:t>
            </a:r>
            <a:r>
              <a:rPr lang="en-US" i="1" dirty="0" smtClean="0">
                <a:sym typeface="Symbol" charset="0"/>
              </a:rPr>
              <a:t>e</a:t>
            </a:r>
            <a:endParaRPr lang="en-US" i="1" dirty="0" smtClean="0"/>
          </a:p>
          <a:p>
            <a:pPr marL="0" indent="0">
              <a:buNone/>
            </a:pPr>
            <a:r>
              <a:rPr lang="en-US" dirty="0" smtClean="0"/>
              <a:t>PP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P NP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people fish tanks</a:t>
            </a:r>
          </a:p>
          <a:p>
            <a:pPr marL="0" indent="0">
              <a:buNone/>
            </a:pPr>
            <a:r>
              <a:rPr lang="en-US" i="1" dirty="0" smtClean="0"/>
              <a:t>people fish with rods</a:t>
            </a:r>
          </a:p>
          <a:p>
            <a:endParaRPr lang="en-US" dirty="0"/>
          </a:p>
        </p:txBody>
      </p:sp>
      <p:sp>
        <p:nvSpPr>
          <p:cNvPr id="45059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people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N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fish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N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tanks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N </a:t>
            </a:r>
            <a:r>
              <a:rPr lang="en-US" dirty="0">
                <a:sym typeface="Symbol" charset="0"/>
              </a:rPr>
              <a:t></a:t>
            </a:r>
            <a:r>
              <a:rPr lang="en-US" dirty="0"/>
              <a:t> </a:t>
            </a:r>
            <a:r>
              <a:rPr lang="en-US" i="1" dirty="0" smtClean="0"/>
              <a:t>rods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V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people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V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fish</a:t>
            </a:r>
            <a:r>
              <a:rPr lang="en-US" dirty="0" smtClean="0"/>
              <a:t>   </a:t>
            </a:r>
          </a:p>
          <a:p>
            <a:pPr marL="0" indent="0">
              <a:buNone/>
            </a:pPr>
            <a:r>
              <a:rPr lang="en-US" dirty="0" smtClean="0"/>
              <a:t>V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tanks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P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with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51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– or </a:t>
            </a:r>
            <a:r>
              <a:rPr lang="en-US" dirty="0"/>
              <a:t>stochastic </a:t>
            </a:r>
            <a:r>
              <a:rPr lang="en-US" dirty="0" smtClean="0"/>
              <a:t>– context-free grammars (PCFGs)</a:t>
            </a:r>
            <a:endParaRPr lang="en-US" dirty="0"/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 = (T, N, S, R, P)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 is a set of terminal symbols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 is a set of nonterminal symbols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sym typeface="Symbol" charset="0"/>
              </a:rPr>
              <a:t>S is the start symbol (S ∈ N)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sym typeface="Symbol" charset="0"/>
              </a:rPr>
              <a:t>R is a set of rules/productions of the form X  </a:t>
            </a:r>
          </a:p>
          <a:p>
            <a:pPr lvl="1"/>
            <a:r>
              <a:rPr lang="en-US" dirty="0" smtClean="0">
                <a:sym typeface="Symbol" charset="0"/>
              </a:rPr>
              <a:t>P is a probability function</a:t>
            </a:r>
          </a:p>
          <a:p>
            <a:pPr lvl="2"/>
            <a:r>
              <a:rPr lang="en-US" dirty="0" smtClean="0">
                <a:sym typeface="Symbol" charset="0"/>
              </a:rPr>
              <a:t>P: R  [0,1]</a:t>
            </a:r>
          </a:p>
          <a:p>
            <a:pPr lvl="2"/>
            <a:r>
              <a:rPr lang="en-US" dirty="0">
                <a:sym typeface="Symbol" charset="0"/>
              </a:rPr>
              <a:t> </a:t>
            </a:r>
            <a:r>
              <a:rPr lang="en-US" dirty="0" smtClean="0">
                <a:sym typeface="Symbol" charset="0"/>
              </a:rPr>
              <a:t> </a:t>
            </a:r>
          </a:p>
          <a:p>
            <a:pPr lvl="2"/>
            <a:endParaRPr lang="en-US" dirty="0" smtClean="0">
              <a:sym typeface="Symbol" charset="0"/>
            </a:endParaRPr>
          </a:p>
          <a:p>
            <a:r>
              <a:rPr lang="en-US" dirty="0" smtClean="0">
                <a:sym typeface="Symbol" charset="0"/>
              </a:rPr>
              <a:t>A grammar G generates a language model L.</a:t>
            </a:r>
            <a:endParaRPr lang="en-US" dirty="0">
              <a:sym typeface="Symbol" charset="0"/>
            </a:endParaRPr>
          </a:p>
        </p:txBody>
      </p:sp>
      <p:graphicFrame>
        <p:nvGraphicFramePr>
          <p:cNvPr id="174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3921221"/>
              </p:ext>
            </p:extLst>
          </p:nvPr>
        </p:nvGraphicFramePr>
        <p:xfrm>
          <a:off x="1371600" y="4419600"/>
          <a:ext cx="2868612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Equation" r:id="rId4" imgW="1663700" imgH="368300" progId="Equation.3">
                  <p:embed/>
                </p:oleObj>
              </mc:Choice>
              <mc:Fallback>
                <p:oleObj name="Equation" r:id="rId4" imgW="16637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19600"/>
                        <a:ext cx="2868612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6320920"/>
              </p:ext>
            </p:extLst>
          </p:nvPr>
        </p:nvGraphicFramePr>
        <p:xfrm>
          <a:off x="1447800" y="5791200"/>
          <a:ext cx="15763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Equation" r:id="rId6" imgW="914400" imgH="279400" progId="Equation.3">
                  <p:embed/>
                </p:oleObj>
              </mc:Choice>
              <mc:Fallback>
                <p:oleObj name="Equation" r:id="rId6" imgW="9144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791200"/>
                        <a:ext cx="1576388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532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PCFG</a:t>
            </a:r>
            <a:endParaRPr lang="en-US" sz="2400" b="0" dirty="0"/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NP VP		1.0</a:t>
            </a:r>
          </a:p>
          <a:p>
            <a:pPr marL="0" indent="0">
              <a:buNone/>
            </a:pPr>
            <a:r>
              <a:rPr lang="en-US" dirty="0" smtClean="0"/>
              <a:t>VP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V NP		0.6</a:t>
            </a:r>
          </a:p>
          <a:p>
            <a:pPr marL="0" indent="0">
              <a:buNone/>
            </a:pPr>
            <a:r>
              <a:rPr lang="en-US" dirty="0" smtClean="0"/>
              <a:t>VP </a:t>
            </a:r>
            <a:r>
              <a:rPr lang="en-US" dirty="0">
                <a:sym typeface="Symbol" charset="0"/>
              </a:rPr>
              <a:t></a:t>
            </a:r>
            <a:r>
              <a:rPr lang="en-US" dirty="0"/>
              <a:t> </a:t>
            </a:r>
            <a:r>
              <a:rPr lang="en-US" dirty="0" smtClean="0"/>
              <a:t>V NP PP		0.4</a:t>
            </a:r>
          </a:p>
          <a:p>
            <a:pPr marL="0" indent="0">
              <a:buNone/>
            </a:pPr>
            <a:r>
              <a:rPr lang="en-US" dirty="0" smtClean="0"/>
              <a:t>NP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NP NP		0.1</a:t>
            </a:r>
          </a:p>
          <a:p>
            <a:pPr marL="0" indent="0">
              <a:buNone/>
            </a:pPr>
            <a:r>
              <a:rPr lang="en-US" dirty="0"/>
              <a:t>NP </a:t>
            </a:r>
            <a:r>
              <a:rPr lang="en-US" dirty="0">
                <a:sym typeface="Symbol" charset="0"/>
              </a:rPr>
              <a:t></a:t>
            </a:r>
            <a:r>
              <a:rPr lang="en-US" dirty="0"/>
              <a:t> NP </a:t>
            </a:r>
            <a:r>
              <a:rPr lang="en-US" dirty="0" smtClean="0"/>
              <a:t>PP		0.2</a:t>
            </a:r>
          </a:p>
          <a:p>
            <a:pPr marL="0" indent="0">
              <a:buNone/>
            </a:pPr>
            <a:r>
              <a:rPr lang="en-US" dirty="0" smtClean="0"/>
              <a:t>NP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N		0.7</a:t>
            </a:r>
          </a:p>
          <a:p>
            <a:pPr marL="0" indent="0">
              <a:buNone/>
            </a:pPr>
            <a:r>
              <a:rPr lang="en-US" dirty="0" smtClean="0"/>
              <a:t>PP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P NP		1.0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5059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people</a:t>
            </a:r>
            <a:r>
              <a:rPr lang="en-US" dirty="0"/>
              <a:t>	</a:t>
            </a:r>
            <a:r>
              <a:rPr lang="en-US" dirty="0" smtClean="0"/>
              <a:t>	0.5</a:t>
            </a:r>
          </a:p>
          <a:p>
            <a:pPr marL="0" indent="0">
              <a:buNone/>
            </a:pPr>
            <a:r>
              <a:rPr lang="en-US" dirty="0" smtClean="0"/>
              <a:t>N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fish </a:t>
            </a:r>
            <a:r>
              <a:rPr lang="en-US" dirty="0" smtClean="0"/>
              <a:t> 		0.2</a:t>
            </a:r>
          </a:p>
          <a:p>
            <a:pPr marL="0" indent="0">
              <a:buNone/>
            </a:pPr>
            <a:r>
              <a:rPr lang="en-US" dirty="0" smtClean="0"/>
              <a:t>N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tanks</a:t>
            </a:r>
            <a:r>
              <a:rPr lang="en-US" dirty="0" smtClean="0"/>
              <a:t> 		0.2</a:t>
            </a:r>
          </a:p>
          <a:p>
            <a:pPr marL="0" indent="0">
              <a:buNone/>
            </a:pPr>
            <a:r>
              <a:rPr lang="en-US" dirty="0"/>
              <a:t>N </a:t>
            </a:r>
            <a:r>
              <a:rPr lang="en-US" dirty="0">
                <a:sym typeface="Symbol" charset="0"/>
              </a:rPr>
              <a:t></a:t>
            </a:r>
            <a:r>
              <a:rPr lang="en-US" dirty="0"/>
              <a:t> </a:t>
            </a:r>
            <a:r>
              <a:rPr lang="en-US" i="1" dirty="0" smtClean="0"/>
              <a:t>rods</a:t>
            </a:r>
            <a:r>
              <a:rPr lang="en-US" dirty="0" smtClean="0"/>
              <a:t> 		0.1</a:t>
            </a:r>
          </a:p>
          <a:p>
            <a:pPr marL="0" indent="0">
              <a:buNone/>
            </a:pPr>
            <a:r>
              <a:rPr lang="en-US" dirty="0" smtClean="0"/>
              <a:t>V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people</a:t>
            </a:r>
            <a:r>
              <a:rPr lang="en-US" dirty="0" smtClean="0"/>
              <a:t> 		0.1</a:t>
            </a:r>
          </a:p>
          <a:p>
            <a:pPr marL="0" indent="0">
              <a:buNone/>
            </a:pPr>
            <a:r>
              <a:rPr lang="en-US" dirty="0" smtClean="0"/>
              <a:t>V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fish</a:t>
            </a:r>
            <a:r>
              <a:rPr lang="en-US" dirty="0" smtClean="0"/>
              <a:t>   		0.6</a:t>
            </a:r>
          </a:p>
          <a:p>
            <a:pPr marL="0" indent="0">
              <a:buNone/>
            </a:pPr>
            <a:r>
              <a:rPr lang="en-US" dirty="0" smtClean="0"/>
              <a:t>V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tanks</a:t>
            </a:r>
            <a:r>
              <a:rPr lang="en-US" dirty="0" smtClean="0"/>
              <a:t>  		0.3</a:t>
            </a:r>
          </a:p>
          <a:p>
            <a:pPr marL="0" indent="0">
              <a:buNone/>
            </a:pPr>
            <a:r>
              <a:rPr lang="en-US" dirty="0" smtClean="0"/>
              <a:t>P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with</a:t>
            </a:r>
            <a:r>
              <a:rPr lang="en-US" dirty="0" smtClean="0"/>
              <a:t> 		1.0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876800"/>
            <a:ext cx="24384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81600" y="57912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accent4"/>
                </a:solidFill>
              </a:rPr>
              <a:t>[With empty NP removed so less ambiguous]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0099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charset="0"/>
                <a:cs typeface="굴림" charset="0"/>
              </a:rPr>
              <a:t>The probability of trees and strings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latin typeface="Lucida Sans" charset="0"/>
                <a:ea typeface="굴림" charset="0"/>
                <a:cs typeface="굴림" charset="0"/>
              </a:rPr>
              <a:t>P(</a:t>
            </a:r>
            <a:r>
              <a:rPr lang="en-US" altLang="ko-KR" i="1" dirty="0">
                <a:latin typeface="Lucida Sans" charset="0"/>
                <a:ea typeface="굴림" charset="0"/>
                <a:cs typeface="굴림" charset="0"/>
              </a:rPr>
              <a:t>t</a:t>
            </a:r>
            <a:r>
              <a:rPr lang="en-US" altLang="ko-KR" dirty="0">
                <a:latin typeface="Lucida Sans" charset="0"/>
                <a:ea typeface="굴림" charset="0"/>
                <a:cs typeface="굴림" charset="0"/>
              </a:rPr>
              <a:t>) </a:t>
            </a:r>
            <a:r>
              <a:rPr lang="en-US" altLang="ko-KR" dirty="0" smtClean="0">
                <a:latin typeface="Lucida Sans" charset="0"/>
                <a:ea typeface="굴림" charset="0"/>
                <a:cs typeface="굴림" charset="0"/>
              </a:rPr>
              <a:t>– The </a:t>
            </a:r>
            <a:r>
              <a:rPr lang="en-US" altLang="ko-KR" dirty="0">
                <a:latin typeface="Lucida Sans" charset="0"/>
                <a:ea typeface="굴림" charset="0"/>
                <a:cs typeface="굴림" charset="0"/>
              </a:rPr>
              <a:t>probability of </a:t>
            </a:r>
            <a:r>
              <a:rPr lang="en-US" altLang="ko-KR" dirty="0" smtClean="0">
                <a:latin typeface="Lucida Sans" charset="0"/>
                <a:ea typeface="굴림" charset="0"/>
                <a:cs typeface="굴림" charset="0"/>
              </a:rPr>
              <a:t>a tree </a:t>
            </a:r>
            <a:r>
              <a:rPr lang="en-US" altLang="ko-KR" i="1" dirty="0" smtClean="0">
                <a:latin typeface="Lucida Sans" charset="0"/>
                <a:ea typeface="굴림" charset="0"/>
                <a:cs typeface="굴림" charset="0"/>
              </a:rPr>
              <a:t>t</a:t>
            </a:r>
            <a:r>
              <a:rPr lang="en-US" altLang="ko-KR" dirty="0" smtClean="0">
                <a:latin typeface="Lucida Sans" charset="0"/>
                <a:ea typeface="굴림" charset="0"/>
                <a:cs typeface="굴림" charset="0"/>
              </a:rPr>
              <a:t> </a:t>
            </a:r>
            <a:r>
              <a:rPr lang="en-US" altLang="ko-KR" dirty="0">
                <a:latin typeface="Lucida Sans" charset="0"/>
                <a:ea typeface="굴림" charset="0"/>
                <a:cs typeface="굴림" charset="0"/>
              </a:rPr>
              <a:t>is the product of the probabilities of the rules used to generate it.</a:t>
            </a:r>
          </a:p>
          <a:p>
            <a:r>
              <a:rPr lang="en-US" altLang="ko-KR" dirty="0">
                <a:latin typeface="Lucida Sans" charset="0"/>
                <a:ea typeface="굴림" charset="0"/>
                <a:cs typeface="굴림" charset="0"/>
              </a:rPr>
              <a:t>P</a:t>
            </a:r>
            <a:r>
              <a:rPr lang="en-US" altLang="ko-KR" dirty="0" smtClean="0">
                <a:latin typeface="Lucida Sans" charset="0"/>
                <a:ea typeface="굴림" charset="0"/>
                <a:cs typeface="굴림" charset="0"/>
              </a:rPr>
              <a:t>(</a:t>
            </a:r>
            <a:r>
              <a:rPr lang="en-US" altLang="ko-KR" i="1" dirty="0" smtClean="0">
                <a:latin typeface="Lucida Sans" charset="0"/>
                <a:ea typeface="굴림" charset="0"/>
                <a:cs typeface="굴림" charset="0"/>
              </a:rPr>
              <a:t>s</a:t>
            </a:r>
            <a:r>
              <a:rPr lang="en-US" altLang="ko-KR" dirty="0">
                <a:latin typeface="Lucida Sans" charset="0"/>
                <a:ea typeface="굴림" charset="0"/>
                <a:cs typeface="굴림" charset="0"/>
              </a:rPr>
              <a:t>) – The probability of the </a:t>
            </a:r>
            <a:r>
              <a:rPr lang="en-US" altLang="ko-KR" dirty="0" smtClean="0">
                <a:latin typeface="Lucida Sans" charset="0"/>
                <a:ea typeface="굴림" charset="0"/>
                <a:cs typeface="굴림" charset="0"/>
              </a:rPr>
              <a:t>string </a:t>
            </a:r>
            <a:r>
              <a:rPr lang="en-US" altLang="ko-KR" i="1" dirty="0" smtClean="0">
                <a:latin typeface="Lucida Sans" charset="0"/>
                <a:ea typeface="굴림" charset="0"/>
                <a:cs typeface="굴림" charset="0"/>
              </a:rPr>
              <a:t>s</a:t>
            </a:r>
            <a:r>
              <a:rPr lang="en-US" altLang="ko-KR" dirty="0" smtClean="0">
                <a:latin typeface="Lucida Sans" charset="0"/>
                <a:ea typeface="굴림" charset="0"/>
                <a:cs typeface="굴림" charset="0"/>
              </a:rPr>
              <a:t> </a:t>
            </a:r>
            <a:r>
              <a:rPr lang="en-US" altLang="ko-KR" dirty="0">
                <a:latin typeface="Lucida Sans" charset="0"/>
                <a:ea typeface="굴림" charset="0"/>
                <a:cs typeface="굴림" charset="0"/>
              </a:rPr>
              <a:t>is the sum of the probabilities of the trees which have that string as their yield</a:t>
            </a:r>
          </a:p>
          <a:p>
            <a:pPr lvl="1" eaLnBrk="1" hangingPunct="1">
              <a:buFont typeface="Times" charset="0"/>
              <a:buNone/>
            </a:pPr>
            <a:endParaRPr lang="en-US" altLang="ko-KR" dirty="0">
              <a:latin typeface="Lucida Sans" charset="0"/>
              <a:ea typeface="굴림" charset="0"/>
              <a:cs typeface="굴림" charset="0"/>
            </a:endParaRPr>
          </a:p>
          <a:p>
            <a:pPr lvl="1" eaLnBrk="1" hangingPunct="1">
              <a:buFont typeface="Times" charset="0"/>
              <a:buNone/>
            </a:pPr>
            <a:r>
              <a:rPr lang="en-US" altLang="ko-KR" dirty="0">
                <a:latin typeface="Lucida Sans" charset="0"/>
                <a:ea typeface="굴림" charset="0"/>
                <a:cs typeface="굴림" charset="0"/>
              </a:rPr>
              <a:t>    P</a:t>
            </a:r>
            <a:r>
              <a:rPr lang="en-US" altLang="ko-KR" dirty="0" smtClean="0">
                <a:latin typeface="Lucida Sans" charset="0"/>
                <a:ea typeface="굴림" charset="0"/>
                <a:cs typeface="굴림" charset="0"/>
              </a:rPr>
              <a:t>(</a:t>
            </a:r>
            <a:r>
              <a:rPr lang="en-US" altLang="ko-KR" i="1" dirty="0" smtClean="0">
                <a:latin typeface="Lucida Sans" charset="0"/>
                <a:ea typeface="굴림" charset="0"/>
                <a:cs typeface="굴림" charset="0"/>
              </a:rPr>
              <a:t>s</a:t>
            </a:r>
            <a:r>
              <a:rPr lang="en-US" altLang="ko-KR" dirty="0" smtClean="0">
                <a:latin typeface="Lucida Sans" charset="0"/>
                <a:ea typeface="굴림" charset="0"/>
                <a:cs typeface="굴림" charset="0"/>
              </a:rPr>
              <a:t>) </a:t>
            </a:r>
            <a:r>
              <a:rPr lang="en-US" altLang="ko-KR" dirty="0">
                <a:latin typeface="Lucida Sans" charset="0"/>
                <a:ea typeface="굴림" charset="0"/>
                <a:cs typeface="굴림" charset="0"/>
              </a:rPr>
              <a:t>= </a:t>
            </a:r>
            <a:r>
              <a:rPr lang="en-US" altLang="ko-KR" dirty="0" err="1">
                <a:latin typeface="Lucida Grande" charset="0"/>
                <a:ea typeface="굴림" charset="0"/>
                <a:cs typeface="굴림" charset="0"/>
              </a:rPr>
              <a:t>Σ</a:t>
            </a:r>
            <a:r>
              <a:rPr lang="en-US" altLang="ko-KR" i="1" baseline="-25000" dirty="0" err="1">
                <a:latin typeface="Lucida Sans" charset="0"/>
                <a:ea typeface="굴림" charset="0"/>
                <a:cs typeface="굴림" charset="0"/>
              </a:rPr>
              <a:t>j</a:t>
            </a:r>
            <a:r>
              <a:rPr lang="en-US" altLang="ko-KR" i="1" dirty="0">
                <a:latin typeface="Lucida Sans" charset="0"/>
                <a:ea typeface="굴림" charset="0"/>
                <a:cs typeface="굴림" charset="0"/>
              </a:rPr>
              <a:t> </a:t>
            </a:r>
            <a:r>
              <a:rPr lang="en-US" altLang="ko-KR" dirty="0">
                <a:latin typeface="Lucida Sans" charset="0"/>
                <a:ea typeface="굴림" charset="0"/>
                <a:cs typeface="굴림" charset="0"/>
              </a:rPr>
              <a:t>P</a:t>
            </a:r>
            <a:r>
              <a:rPr lang="en-US" altLang="ko-KR" dirty="0" smtClean="0">
                <a:latin typeface="Lucida Sans" charset="0"/>
                <a:ea typeface="굴림" charset="0"/>
                <a:cs typeface="굴림" charset="0"/>
              </a:rPr>
              <a:t>(</a:t>
            </a:r>
            <a:r>
              <a:rPr lang="en-US" altLang="ko-KR" i="1" dirty="0" smtClean="0">
                <a:latin typeface="Lucida Sans" charset="0"/>
                <a:ea typeface="굴림" charset="0"/>
                <a:cs typeface="굴림" charset="0"/>
              </a:rPr>
              <a:t>s</a:t>
            </a:r>
            <a:r>
              <a:rPr lang="en-US" altLang="ko-KR" dirty="0" smtClean="0">
                <a:latin typeface="Lucida Sans" charset="0"/>
                <a:ea typeface="굴림" charset="0"/>
                <a:cs typeface="굴림" charset="0"/>
              </a:rPr>
              <a:t>, </a:t>
            </a:r>
            <a:r>
              <a:rPr lang="en-US" altLang="ko-KR" i="1" dirty="0">
                <a:latin typeface="Lucida Sans" charset="0"/>
                <a:ea typeface="굴림" charset="0"/>
                <a:cs typeface="굴림" charset="0"/>
              </a:rPr>
              <a:t>t</a:t>
            </a:r>
            <a:r>
              <a:rPr lang="en-US" altLang="ko-KR" dirty="0">
                <a:latin typeface="Lucida Sans" charset="0"/>
                <a:ea typeface="굴림" charset="0"/>
                <a:cs typeface="굴림" charset="0"/>
              </a:rPr>
              <a:t>)  where </a:t>
            </a:r>
            <a:r>
              <a:rPr lang="en-US" altLang="ko-KR" i="1" dirty="0">
                <a:latin typeface="Lucida Sans" charset="0"/>
                <a:ea typeface="굴림" charset="0"/>
                <a:cs typeface="굴림" charset="0"/>
              </a:rPr>
              <a:t>t</a:t>
            </a:r>
            <a:r>
              <a:rPr lang="en-US" altLang="ko-KR" dirty="0">
                <a:latin typeface="Lucida Sans" charset="0"/>
                <a:ea typeface="굴림" charset="0"/>
                <a:cs typeface="굴림" charset="0"/>
              </a:rPr>
              <a:t> is a parse of </a:t>
            </a:r>
            <a:r>
              <a:rPr lang="en-US" altLang="ko-KR" i="1" dirty="0" smtClean="0">
                <a:latin typeface="Lucida Sans" charset="0"/>
                <a:ea typeface="굴림" charset="0"/>
                <a:cs typeface="굴림" charset="0"/>
              </a:rPr>
              <a:t>s</a:t>
            </a:r>
            <a:r>
              <a:rPr lang="en-US" altLang="ko-KR" dirty="0" smtClean="0">
                <a:latin typeface="Lucida Sans" charset="0"/>
                <a:ea typeface="굴림" charset="0"/>
                <a:cs typeface="굴림" charset="0"/>
              </a:rPr>
              <a:t> </a:t>
            </a:r>
            <a:endParaRPr lang="en-US" altLang="ko-KR" dirty="0">
              <a:latin typeface="Lucida Sans" charset="0"/>
              <a:ea typeface="굴림" charset="0"/>
              <a:cs typeface="굴림" charset="0"/>
            </a:endParaRPr>
          </a:p>
          <a:p>
            <a:pPr eaLnBrk="1" hangingPunct="1">
              <a:buFont typeface="Times" charset="0"/>
              <a:buNone/>
            </a:pPr>
            <a:r>
              <a:rPr lang="en-US" altLang="ko-KR" dirty="0">
                <a:latin typeface="Lucida Sans" charset="0"/>
                <a:ea typeface="굴림" charset="0"/>
                <a:cs typeface="굴림" charset="0"/>
              </a:rPr>
              <a:t>                   = </a:t>
            </a:r>
            <a:r>
              <a:rPr lang="en-US" altLang="ko-KR" dirty="0" err="1">
                <a:latin typeface="Lucida Grande" charset="0"/>
                <a:ea typeface="굴림" charset="0"/>
                <a:cs typeface="굴림" charset="0"/>
              </a:rPr>
              <a:t>Σ</a:t>
            </a:r>
            <a:r>
              <a:rPr lang="en-US" altLang="ko-KR" i="1" baseline="-25000" dirty="0" err="1">
                <a:latin typeface="Lucida Sans" charset="0"/>
                <a:ea typeface="굴림" charset="0"/>
                <a:cs typeface="굴림" charset="0"/>
              </a:rPr>
              <a:t>j</a:t>
            </a:r>
            <a:r>
              <a:rPr lang="en-US" altLang="ko-KR" i="1" dirty="0">
                <a:latin typeface="Lucida Sans" charset="0"/>
                <a:ea typeface="굴림" charset="0"/>
                <a:cs typeface="굴림" charset="0"/>
              </a:rPr>
              <a:t> </a:t>
            </a:r>
            <a:r>
              <a:rPr lang="en-US" altLang="ko-KR" dirty="0">
                <a:latin typeface="Lucida Sans" charset="0"/>
                <a:ea typeface="굴림" charset="0"/>
                <a:cs typeface="굴림" charset="0"/>
              </a:rPr>
              <a:t>P</a:t>
            </a:r>
            <a:r>
              <a:rPr lang="en-US" altLang="ko-KR" dirty="0" smtClean="0">
                <a:latin typeface="Lucida Sans" charset="0"/>
                <a:ea typeface="굴림" charset="0"/>
                <a:cs typeface="굴림" charset="0"/>
              </a:rPr>
              <a:t>(</a:t>
            </a:r>
            <a:r>
              <a:rPr lang="en-US" altLang="ko-KR" i="1" dirty="0" smtClean="0">
                <a:latin typeface="Lucida Sans" charset="0"/>
                <a:ea typeface="굴림" charset="0"/>
                <a:cs typeface="굴림" charset="0"/>
              </a:rPr>
              <a:t>t</a:t>
            </a:r>
            <a:r>
              <a:rPr lang="en-US" altLang="ko-KR" dirty="0" smtClean="0">
                <a:latin typeface="Lucida Sans" charset="0"/>
                <a:ea typeface="굴림" charset="0"/>
                <a:cs typeface="굴림" charset="0"/>
              </a:rPr>
              <a:t>) </a:t>
            </a:r>
            <a:endParaRPr lang="en-US" altLang="ko-KR" dirty="0">
              <a:latin typeface="Lucida Sans" charset="0"/>
              <a:ea typeface="굴림" charset="0"/>
              <a:cs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03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358634"/>
            <a:ext cx="6168722" cy="549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1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LP3x4-class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NLP3x4-class.potx</Template>
  <TotalTime>11067</TotalTime>
  <Words>704</Words>
  <Application>Microsoft Office PowerPoint</Application>
  <PresentationFormat>On-screen Show (4:3)</PresentationFormat>
  <Paragraphs>133</Paragraphs>
  <Slides>14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NLP3x4-class</vt:lpstr>
      <vt:lpstr>Equation</vt:lpstr>
      <vt:lpstr>CFGs and PCFGs</vt:lpstr>
      <vt:lpstr>A phrase structure grammar</vt:lpstr>
      <vt:lpstr>Phrase structure grammars  = context-free grammars (CFGs)</vt:lpstr>
      <vt:lpstr>Phrase structure grammars  in NLP</vt:lpstr>
      <vt:lpstr>A phrase structure grammar</vt:lpstr>
      <vt:lpstr>Probabilistic – or stochastic – context-free grammars (PCFGs)</vt:lpstr>
      <vt:lpstr>A PCFG</vt:lpstr>
      <vt:lpstr>The probability of trees and strings</vt:lpstr>
      <vt:lpstr>PowerPoint Presentation</vt:lpstr>
      <vt:lpstr>PowerPoint Presentation</vt:lpstr>
      <vt:lpstr>Tree and String Probabilities </vt:lpstr>
      <vt:lpstr>PowerPoint Presentation</vt:lpstr>
      <vt:lpstr>PowerPoint Presentation</vt:lpstr>
      <vt:lpstr>CFGs and PCFGs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aotimme</cp:lastModifiedBy>
  <cp:revision>144</cp:revision>
  <cp:lastPrinted>2009-04-20T16:46:08Z</cp:lastPrinted>
  <dcterms:created xsi:type="dcterms:W3CDTF">2010-04-19T15:31:24Z</dcterms:created>
  <dcterms:modified xsi:type="dcterms:W3CDTF">2012-04-12T04:00:22Z</dcterms:modified>
</cp:coreProperties>
</file>