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20"/>
  </p:notesMasterIdLst>
  <p:handoutMasterIdLst>
    <p:handoutMasterId r:id="rId21"/>
  </p:handoutMasterIdLst>
  <p:sldIdLst>
    <p:sldId id="464" r:id="rId2"/>
    <p:sldId id="392" r:id="rId3"/>
    <p:sldId id="469" r:id="rId4"/>
    <p:sldId id="468" r:id="rId5"/>
    <p:sldId id="470" r:id="rId6"/>
    <p:sldId id="471" r:id="rId7"/>
    <p:sldId id="472" r:id="rId8"/>
    <p:sldId id="473" r:id="rId9"/>
    <p:sldId id="474" r:id="rId10"/>
    <p:sldId id="475" r:id="rId11"/>
    <p:sldId id="476" r:id="rId12"/>
    <p:sldId id="477" r:id="rId13"/>
    <p:sldId id="393" r:id="rId14"/>
    <p:sldId id="394" r:id="rId15"/>
    <p:sldId id="395" r:id="rId16"/>
    <p:sldId id="462" r:id="rId17"/>
    <p:sldId id="463" r:id="rId18"/>
    <p:sldId id="467" r:id="rId19"/>
  </p:sldIdLst>
  <p:sldSz cx="9144000" cy="6858000" type="screen4x3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clrMru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06" autoAdjust="0"/>
    <p:restoredTop sz="86867" autoAdjust="0"/>
  </p:normalViewPr>
  <p:slideViewPr>
    <p:cSldViewPr>
      <p:cViewPr varScale="1">
        <p:scale>
          <a:sx n="64" d="100"/>
          <a:sy n="64" d="100"/>
        </p:scale>
        <p:origin x="-133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448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073150" y="704850"/>
            <a:ext cx="4699000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10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Now,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if a linguist hands you this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11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and you hand them back this, then they tend not to be very happy.</a:t>
            </a:r>
            <a:endParaRPr lang="en-US" sz="1200" dirty="0" smtClean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5683D606-0A5D-2E4E-B04A-8FE1088825F2}" type="slidenum">
              <a:rPr lang="en-US" sz="1200"/>
              <a:pPr eaLnBrk="1" hangingPunct="1"/>
              <a:t>12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8A49A164-8C0C-0147-A692-E1746DCD098F}" type="slidenum">
              <a:rPr lang="en-US" sz="1200"/>
              <a:pPr eaLnBrk="1" hangingPunct="1"/>
              <a:t>13</a:t>
            </a:fld>
            <a:endParaRPr lang="en-US" sz="1200"/>
          </a:p>
        </p:txBody>
      </p:sp>
      <p:sp>
        <p:nvSpPr>
          <p:cNvPr id="348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4050"/>
            <a:ext cx="5476875" cy="42275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3D06B7BD-4990-DB44-B6F1-E642D36C06B6}" type="slidenum">
              <a:rPr lang="en-US" sz="1200"/>
              <a:pPr eaLnBrk="1" hangingPunct="1"/>
              <a:t>14</a:t>
            </a:fld>
            <a:endParaRPr lang="en-US" sz="1200"/>
          </a:p>
        </p:txBody>
      </p:sp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4464050"/>
            <a:ext cx="5476875" cy="4227513"/>
          </a:xfrm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5F1ED17-0C76-0B49-8B59-5CB203CB6D4E}" type="slidenum">
              <a:rPr lang="en-US" sz="1200"/>
              <a:pPr eaLnBrk="1" hangingPunct="1"/>
              <a:t>15</a:t>
            </a:fld>
            <a:endParaRPr lang="en-US" sz="1200"/>
          </a:p>
        </p:txBody>
      </p:sp>
      <p:sp>
        <p:nvSpPr>
          <p:cNvPr id="389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89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451F8562-9107-BF44-89B3-D9E57C831C4C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Slide Image Placeholder 1"/>
          <p:cNvSpPr>
            <a:spLocks noGrp="1" noRot="1" noChangeAspect="1"/>
          </p:cNvSpPr>
          <p:nvPr>
            <p:ph type="sldImg"/>
          </p:nvPr>
        </p:nvSpPr>
        <p:spPr>
          <a:ln/>
        </p:spPr>
      </p:sp>
      <p:sp>
        <p:nvSpPr>
          <p:cNvPr id="69634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>
                <a:latin typeface="Times New Roman" charset="0"/>
                <a:ea typeface="ＭＳ Ｐゴシック" charset="0"/>
                <a:cs typeface="ＭＳ Ｐゴシック" charset="0"/>
              </a:rPr>
              <a:t>SCC: Strongly connected component.</a:t>
            </a:r>
          </a:p>
        </p:txBody>
      </p:sp>
      <p:sp>
        <p:nvSpPr>
          <p:cNvPr id="69635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10AB2D8C-F49C-B845-AC8D-FFA837D62856}" type="slidenum">
              <a:rPr lang="en-US" sz="1200"/>
              <a:pPr eaLnBrk="1" hangingPunct="1"/>
              <a:t>17</a:t>
            </a:fld>
            <a:endParaRPr lang="en-US" sz="120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C012B3FC-DC97-064B-B736-BD792D13EC36}" type="slidenum">
              <a:rPr lang="en-US" sz="1200"/>
              <a:pPr eaLnBrk="1" hangingPunct="1"/>
              <a:t>18</a:t>
            </a:fld>
            <a:endParaRPr lang="en-US" sz="1200"/>
          </a:p>
        </p:txBody>
      </p:sp>
      <p:sp>
        <p:nvSpPr>
          <p:cNvPr id="16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5683D606-0A5D-2E4E-B04A-8FE1088825F2}" type="slidenum">
              <a:rPr lang="en-US" sz="1200"/>
              <a:pPr eaLnBrk="1" hangingPunct="1"/>
              <a:t>2</a:t>
            </a:fld>
            <a:endParaRPr lang="en-US" sz="1200"/>
          </a:p>
        </p:txBody>
      </p:sp>
      <p:sp>
        <p:nvSpPr>
          <p:cNvPr id="327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3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Start discussing epsilon removal</a:t>
            </a: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4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Start discussing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unary removal downwards: remove </a:t>
            </a:r>
            <a:r>
              <a:rPr lang="en-US" sz="1200" dirty="0" smtClean="0"/>
              <a:t>S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VP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5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Remove more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unaries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next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S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V</a:t>
            </a:r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6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After remove </a:t>
            </a:r>
            <a:r>
              <a:rPr lang="en-US" baseline="0" dirty="0" smtClean="0">
                <a:latin typeface="Times New Roman" charset="0"/>
                <a:ea typeface="ＭＳ Ｐゴシック" charset="0"/>
                <a:cs typeface="ＭＳ Ｐゴシック" charset="0"/>
              </a:rPr>
              <a:t> </a:t>
            </a:r>
            <a:r>
              <a:rPr lang="en-US" sz="1200" dirty="0" smtClean="0"/>
              <a:t>S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V get this, and then do VP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V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7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Remove more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unaries</a:t>
            </a: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, next </a:t>
            </a:r>
            <a:r>
              <a:rPr lang="en-US" sz="1200" dirty="0" smtClean="0"/>
              <a:t>NP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NP (easy, cross-it-off) and then NP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N.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Since</a:t>
            </a:r>
            <a:r>
              <a:rPr lang="en-US" sz="1200" baseline="0" dirty="0" smtClean="0"/>
              <a:t> this is the only place N appears on the RHS of a grammar rule, we can delete it from our set of nonterminals altogether.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aseline="0" dirty="0" smtClean="0"/>
              <a:t>Then  </a:t>
            </a:r>
            <a:r>
              <a:rPr lang="en-US" sz="1200" dirty="0" smtClean="0"/>
              <a:t>NP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PP and PP </a:t>
            </a:r>
            <a:r>
              <a:rPr lang="en-US" sz="1200" dirty="0" smtClean="0">
                <a:sym typeface="Symbol" charset="0"/>
              </a:rPr>
              <a:t></a:t>
            </a:r>
            <a:r>
              <a:rPr lang="en-US" sz="1200" dirty="0" smtClean="0"/>
              <a:t> P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sz="1200" dirty="0" smtClean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8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And then </a:t>
            </a:r>
            <a:r>
              <a:rPr lang="en-US" dirty="0" err="1" smtClean="0">
                <a:latin typeface="Times New Roman" charset="0"/>
                <a:ea typeface="ＭＳ Ｐゴシック" charset="0"/>
                <a:cs typeface="ＭＳ Ｐゴシック" charset="0"/>
              </a:rPr>
              <a:t>binarize</a:t>
            </a:r>
            <a:endParaRPr lang="en-US" sz="1200" dirty="0" smtClean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27652848-B3C3-9349-957E-B442B164444F}" type="slidenum">
              <a:rPr lang="en-US" sz="1200"/>
              <a:pPr eaLnBrk="1" hangingPunct="1"/>
              <a:t>9</a:t>
            </a:fld>
            <a:endParaRPr lang="en-US" sz="1200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>
                <a:latin typeface="Times New Roman" charset="0"/>
                <a:ea typeface="ＭＳ Ｐゴシック" charset="0"/>
                <a:cs typeface="ＭＳ Ｐゴシック" charset="0"/>
              </a:rPr>
              <a:t>Chomsky Normal form!</a:t>
            </a:r>
            <a:endParaRPr lang="en-US" sz="1200" dirty="0" smtClean="0"/>
          </a:p>
          <a:p>
            <a:pPr eaLnBrk="1" hangingPunct="1"/>
            <a:endParaRPr lang="en-US" dirty="0">
              <a:latin typeface="Times New Roman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681037"/>
            <a:ext cx="3890964" cy="1731963"/>
          </a:xfrm>
        </p:spPr>
        <p:txBody>
          <a:bodyPr/>
          <a:lstStyle>
            <a:lvl1pPr algn="ctr">
              <a:defRPr sz="4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3835400"/>
            <a:ext cx="3886200" cy="22352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 sz="3600">
                <a:solidFill>
                  <a:srgbClr val="A50021"/>
                </a:solidFill>
              </a:defRPr>
            </a:lvl1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6273800"/>
            <a:ext cx="12192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6273800"/>
            <a:ext cx="1905000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260136" y="304800"/>
            <a:ext cx="3473664" cy="6255910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6273800"/>
            <a:ext cx="765174" cy="4572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381000"/>
            <a:ext cx="2114550" cy="5867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81000"/>
            <a:ext cx="6191250" cy="5867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4076701"/>
            <a:ext cx="8534400" cy="21717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03400"/>
            <a:ext cx="8534400" cy="4445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0" y="1752600"/>
            <a:ext cx="3886200" cy="4495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6324600"/>
            <a:ext cx="34290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71637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2311400"/>
            <a:ext cx="4040188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425" y="1671637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97425" y="2311400"/>
            <a:ext cx="4041775" cy="3962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324600"/>
            <a:ext cx="28956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304800" y="6324600"/>
            <a:ext cx="1981200" cy="457200"/>
          </a:xfrm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04800"/>
            <a:ext cx="7467600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1905000"/>
            <a:ext cx="3008313" cy="1162051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3124201"/>
            <a:ext cx="3008313" cy="300196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3406143" y="3406142"/>
            <a:ext cx="68580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447800" y="304800"/>
            <a:ext cx="7391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752600"/>
            <a:ext cx="85344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248400"/>
            <a:ext cx="3886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6248400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55195" y="304800"/>
            <a:ext cx="1059656" cy="10668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7323" y="11667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Christopher Manning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2" r:id="rId13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Grammar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Transforms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Restricting the grammar form for efficient parsing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2705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phrase structure grammar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VP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V NP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V NP 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NP</a:t>
            </a:r>
          </a:p>
          <a:p>
            <a:pPr marL="0" indent="0">
              <a:buNone/>
            </a:pPr>
            <a:r>
              <a:rPr lang="en-US" dirty="0"/>
              <a:t>NP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NP </a:t>
            </a:r>
            <a:r>
              <a:rPr lang="en-US" dirty="0" smtClean="0"/>
              <a:t>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i="1" dirty="0" smtClean="0">
                <a:sym typeface="Symbol" charset="0"/>
              </a:rPr>
              <a:t>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PP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 NP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999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VP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V NP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</a:t>
            </a:r>
            <a:r>
              <a:rPr lang="en-US" sz="1800" dirty="0" smtClean="0"/>
              <a:t>NP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@VP_V</a:t>
            </a:r>
          </a:p>
          <a:p>
            <a:pPr marL="0" indent="0">
              <a:buNone/>
            </a:pPr>
            <a:r>
              <a:rPr lang="en-US" sz="1800" dirty="0"/>
              <a:t>@VP_V</a:t>
            </a:r>
            <a:r>
              <a:rPr lang="en-US" sz="1800" dirty="0" smtClean="0"/>
              <a:t>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NP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</a:t>
            </a:r>
            <a:r>
              <a:rPr lang="en-US" sz="1800" dirty="0" smtClean="0"/>
              <a:t>@S_V</a:t>
            </a:r>
          </a:p>
          <a:p>
            <a:pPr marL="0" indent="0">
              <a:buNone/>
            </a:pPr>
            <a:r>
              <a:rPr lang="en-US" sz="1800" dirty="0" smtClean="0"/>
              <a:t>@S_V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NP PP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PP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NP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NP </a:t>
            </a:r>
            <a:r>
              <a:rPr lang="en-US" sz="1800" dirty="0" smtClean="0"/>
              <a:t>PP</a:t>
            </a:r>
          </a:p>
          <a:p>
            <a:pPr marL="0" indent="0">
              <a:buNone/>
            </a:pPr>
            <a:r>
              <a:rPr lang="en-US" sz="1800" dirty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P NP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P NP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 smtClean="0"/>
              <a:t>rods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</a:t>
            </a:r>
            <a:r>
              <a:rPr lang="en-US" sz="1800" dirty="0" smtClean="0"/>
              <a:t> 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with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with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1624994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>
                <a:sym typeface="Symbol" charset="0"/>
              </a:rPr>
              <a:t>You should think of this as a transformation for efficient parsing</a:t>
            </a:r>
          </a:p>
          <a:p>
            <a:r>
              <a:rPr lang="en-US" dirty="0" smtClean="0">
                <a:sym typeface="Symbol" charset="0"/>
              </a:rPr>
              <a:t>With some extra book-keeping in symbol names, you can even reconstruct the same trees with a </a:t>
            </a:r>
            <a:r>
              <a:rPr lang="en-US" dirty="0" err="1" smtClean="0">
                <a:sym typeface="Symbol" charset="0"/>
              </a:rPr>
              <a:t>detransform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In practice full Chomsky Normal Form i</a:t>
            </a:r>
            <a:r>
              <a:rPr lang="en-US" altLang="ja-JP" dirty="0" smtClean="0">
                <a:sym typeface="Symbol" charset="0"/>
              </a:rPr>
              <a:t>s a pain</a:t>
            </a:r>
          </a:p>
          <a:p>
            <a:pPr lvl="1"/>
            <a:r>
              <a:rPr lang="en-US" dirty="0" smtClean="0">
                <a:sym typeface="Symbol" charset="0"/>
              </a:rPr>
              <a:t>Reconstructing n-</a:t>
            </a:r>
            <a:r>
              <a:rPr lang="en-US" dirty="0" err="1" smtClean="0">
                <a:sym typeface="Symbol" charset="0"/>
              </a:rPr>
              <a:t>aries</a:t>
            </a:r>
            <a:r>
              <a:rPr lang="en-US" dirty="0" smtClean="0">
                <a:sym typeface="Symbol" charset="0"/>
              </a:rPr>
              <a:t> is easy</a:t>
            </a:r>
          </a:p>
          <a:p>
            <a:pPr lvl="1"/>
            <a:r>
              <a:rPr lang="en-US" dirty="0" smtClean="0">
                <a:sym typeface="Symbol" charset="0"/>
              </a:rPr>
              <a:t>Reconstructing </a:t>
            </a:r>
            <a:r>
              <a:rPr lang="en-US" dirty="0" err="1" smtClean="0">
                <a:sym typeface="Symbol" charset="0"/>
              </a:rPr>
              <a:t>unaries</a:t>
            </a:r>
            <a:r>
              <a:rPr lang="en-US" dirty="0" smtClean="0">
                <a:sym typeface="Symbol" charset="0"/>
              </a:rPr>
              <a:t>/empties is trickier</a:t>
            </a:r>
          </a:p>
          <a:p>
            <a:pPr lvl="1"/>
            <a:endParaRPr lang="en-US" dirty="0" smtClean="0">
              <a:sym typeface="Symbol" charset="0"/>
            </a:endParaRPr>
          </a:p>
          <a:p>
            <a:r>
              <a:rPr lang="en-US" sz="3200" b="1" dirty="0" err="1" smtClean="0">
                <a:solidFill>
                  <a:schemeClr val="accent3"/>
                </a:solidFill>
                <a:sym typeface="Symbol" charset="0"/>
              </a:rPr>
              <a:t>Binarization</a:t>
            </a:r>
            <a:r>
              <a:rPr lang="en-US" sz="3200" dirty="0" smtClean="0">
                <a:solidFill>
                  <a:schemeClr val="accent3"/>
                </a:solidFill>
                <a:sym typeface="Symbol" charset="0"/>
              </a:rPr>
              <a:t> is crucial for cubic time CFG parsing</a:t>
            </a:r>
          </a:p>
          <a:p>
            <a:endParaRPr lang="en-US" dirty="0" smtClean="0">
              <a:solidFill>
                <a:schemeClr val="accent3"/>
              </a:solidFill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The rest isn’t necessary; it just makes the algorithms cleaner and a bit quicker</a:t>
            </a:r>
          </a:p>
        </p:txBody>
      </p:sp>
    </p:spTree>
    <p:extLst>
      <p:ext uri="{BB962C8B-B14F-4D97-AF65-F5344CB8AC3E}">
        <p14:creationId xmlns:p14="http://schemas.microsoft.com/office/powerpoint/2010/main" val="3613057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ext Box 2"/>
          <p:cNvSpPr txBox="1">
            <a:spLocks noChangeArrowheads="1"/>
          </p:cNvSpPr>
          <p:nvPr/>
        </p:nvSpPr>
        <p:spPr bwMode="auto">
          <a:xfrm>
            <a:off x="1836738" y="1524000"/>
            <a:ext cx="844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ROOT</a:t>
            </a:r>
          </a:p>
        </p:txBody>
      </p:sp>
      <p:sp>
        <p:nvSpPr>
          <p:cNvPr id="33794" name="Text Box 3"/>
          <p:cNvSpPr txBox="1">
            <a:spLocks noChangeArrowheads="1"/>
          </p:cNvSpPr>
          <p:nvPr/>
        </p:nvSpPr>
        <p:spPr bwMode="auto">
          <a:xfrm>
            <a:off x="2095500" y="22098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S</a:t>
            </a:r>
          </a:p>
        </p:txBody>
      </p:sp>
      <p:sp>
        <p:nvSpPr>
          <p:cNvPr id="33795" name="Text Box 4"/>
          <p:cNvSpPr txBox="1">
            <a:spLocks noChangeArrowheads="1"/>
          </p:cNvSpPr>
          <p:nvPr/>
        </p:nvSpPr>
        <p:spPr bwMode="auto">
          <a:xfrm>
            <a:off x="1203325" y="30480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NP</a:t>
            </a:r>
          </a:p>
        </p:txBody>
      </p: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3041650" y="2971800"/>
            <a:ext cx="4889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VP</a:t>
            </a:r>
          </a:p>
        </p:txBody>
      </p:sp>
      <p:sp>
        <p:nvSpPr>
          <p:cNvPr id="33797" name="Text Box 6"/>
          <p:cNvSpPr txBox="1">
            <a:spLocks noChangeArrowheads="1"/>
          </p:cNvSpPr>
          <p:nvPr/>
        </p:nvSpPr>
        <p:spPr bwMode="auto">
          <a:xfrm>
            <a:off x="1274763" y="4038600"/>
            <a:ext cx="3492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</a:t>
            </a:r>
          </a:p>
        </p:txBody>
      </p:sp>
      <p:sp>
        <p:nvSpPr>
          <p:cNvPr id="33798" name="Text Box 7"/>
          <p:cNvSpPr txBox="1">
            <a:spLocks noChangeArrowheads="1"/>
          </p:cNvSpPr>
          <p:nvPr/>
        </p:nvSpPr>
        <p:spPr bwMode="auto">
          <a:xfrm>
            <a:off x="970853" y="5348288"/>
            <a:ext cx="934147" cy="3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 i="1" dirty="0" smtClean="0">
                <a:latin typeface="Arial" charset="0"/>
                <a:ea typeface="新細明體" charset="0"/>
                <a:cs typeface="新細明體" charset="0"/>
              </a:rPr>
              <a:t>people</a:t>
            </a:r>
            <a:endParaRPr kumimoji="1" lang="en-US" altLang="zh-TW" sz="1800" i="1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33799" name="Text Box 8"/>
          <p:cNvSpPr txBox="1">
            <a:spLocks noChangeArrowheads="1"/>
          </p:cNvSpPr>
          <p:nvPr/>
        </p:nvSpPr>
        <p:spPr bwMode="auto">
          <a:xfrm>
            <a:off x="2257425" y="3900488"/>
            <a:ext cx="3365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V</a:t>
            </a:r>
          </a:p>
        </p:txBody>
      </p:sp>
      <p:sp>
        <p:nvSpPr>
          <p:cNvPr id="33800" name="Text Box 9"/>
          <p:cNvSpPr txBox="1">
            <a:spLocks noChangeArrowheads="1"/>
          </p:cNvSpPr>
          <p:nvPr/>
        </p:nvSpPr>
        <p:spPr bwMode="auto">
          <a:xfrm>
            <a:off x="3163888" y="38862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NP</a:t>
            </a:r>
          </a:p>
        </p:txBody>
      </p:sp>
      <p:sp>
        <p:nvSpPr>
          <p:cNvPr id="33801" name="Text Box 10"/>
          <p:cNvSpPr txBox="1">
            <a:spLocks noChangeArrowheads="1"/>
          </p:cNvSpPr>
          <p:nvPr/>
        </p:nvSpPr>
        <p:spPr bwMode="auto">
          <a:xfrm>
            <a:off x="4381500" y="3900488"/>
            <a:ext cx="4889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PP</a:t>
            </a:r>
          </a:p>
        </p:txBody>
      </p:sp>
      <p:sp>
        <p:nvSpPr>
          <p:cNvPr id="33802" name="Text Box 11"/>
          <p:cNvSpPr txBox="1">
            <a:spLocks noChangeArrowheads="1"/>
          </p:cNvSpPr>
          <p:nvPr/>
        </p:nvSpPr>
        <p:spPr bwMode="auto">
          <a:xfrm>
            <a:off x="4017963" y="4419600"/>
            <a:ext cx="336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P</a:t>
            </a:r>
          </a:p>
        </p:txBody>
      </p:sp>
      <p:sp>
        <p:nvSpPr>
          <p:cNvPr id="33803" name="Text Box 12"/>
          <p:cNvSpPr txBox="1">
            <a:spLocks noChangeArrowheads="1"/>
          </p:cNvSpPr>
          <p:nvPr/>
        </p:nvSpPr>
        <p:spPr bwMode="auto">
          <a:xfrm>
            <a:off x="4856163" y="4419600"/>
            <a:ext cx="501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NP</a:t>
            </a:r>
          </a:p>
        </p:txBody>
      </p:sp>
      <p:sp>
        <p:nvSpPr>
          <p:cNvPr id="33804" name="Text Box 13"/>
          <p:cNvSpPr txBox="1">
            <a:spLocks noChangeArrowheads="1"/>
          </p:cNvSpPr>
          <p:nvPr/>
        </p:nvSpPr>
        <p:spPr bwMode="auto">
          <a:xfrm>
            <a:off x="4724400" y="5348288"/>
            <a:ext cx="762000" cy="3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 i="1" dirty="0" smtClean="0">
                <a:latin typeface="Arial" charset="0"/>
                <a:ea typeface="新細明體" charset="0"/>
                <a:cs typeface="新細明體" charset="0"/>
              </a:rPr>
              <a:t>rods</a:t>
            </a:r>
            <a:endParaRPr kumimoji="1" lang="en-US" altLang="zh-TW" sz="1800" i="1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33805" name="Text Box 14"/>
          <p:cNvSpPr txBox="1">
            <a:spLocks noChangeArrowheads="1"/>
          </p:cNvSpPr>
          <p:nvPr/>
        </p:nvSpPr>
        <p:spPr bwMode="auto">
          <a:xfrm>
            <a:off x="3894138" y="5334000"/>
            <a:ext cx="649524" cy="3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 i="1" dirty="0">
                <a:latin typeface="Arial" charset="0"/>
                <a:ea typeface="新細明體" charset="0"/>
                <a:cs typeface="新細明體" charset="0"/>
              </a:rPr>
              <a:t>with</a:t>
            </a:r>
          </a:p>
        </p:txBody>
      </p:sp>
      <p:sp>
        <p:nvSpPr>
          <p:cNvPr id="33806" name="Text Box 15"/>
          <p:cNvSpPr txBox="1">
            <a:spLocks noChangeArrowheads="1"/>
          </p:cNvSpPr>
          <p:nvPr/>
        </p:nvSpPr>
        <p:spPr bwMode="auto">
          <a:xfrm>
            <a:off x="3019249" y="5334000"/>
            <a:ext cx="790751" cy="3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 i="1" dirty="0" smtClean="0">
                <a:latin typeface="Arial" charset="0"/>
                <a:ea typeface="新細明體" charset="0"/>
                <a:cs typeface="新細明體" charset="0"/>
              </a:rPr>
              <a:t>tanks</a:t>
            </a:r>
            <a:endParaRPr kumimoji="1" lang="en-US" altLang="zh-TW" sz="1800" i="1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33807" name="Text Box 16"/>
          <p:cNvSpPr txBox="1">
            <a:spLocks noChangeArrowheads="1"/>
          </p:cNvSpPr>
          <p:nvPr/>
        </p:nvSpPr>
        <p:spPr bwMode="auto">
          <a:xfrm>
            <a:off x="2144959" y="5348288"/>
            <a:ext cx="598241" cy="369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 i="1" dirty="0" smtClean="0">
                <a:latin typeface="Arial" charset="0"/>
                <a:ea typeface="新細明體" charset="0"/>
                <a:cs typeface="新細明體" charset="0"/>
              </a:rPr>
              <a:t>fish</a:t>
            </a:r>
            <a:endParaRPr kumimoji="1" lang="en-US" altLang="zh-TW" sz="1800" i="1" dirty="0">
              <a:latin typeface="Arial" charset="0"/>
              <a:ea typeface="新細明體" charset="0"/>
              <a:cs typeface="新細明體" charset="0"/>
            </a:endParaRPr>
          </a:p>
        </p:txBody>
      </p:sp>
      <p:sp>
        <p:nvSpPr>
          <p:cNvPr id="33808" name="Text Box 17"/>
          <p:cNvSpPr txBox="1">
            <a:spLocks noChangeArrowheads="1"/>
          </p:cNvSpPr>
          <p:nvPr/>
        </p:nvSpPr>
        <p:spPr bwMode="auto">
          <a:xfrm>
            <a:off x="3230563" y="473868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</a:t>
            </a:r>
          </a:p>
        </p:txBody>
      </p:sp>
      <p:cxnSp>
        <p:nvCxnSpPr>
          <p:cNvPr id="33809" name="AutoShape 18"/>
          <p:cNvCxnSpPr>
            <a:cxnSpLocks noChangeShapeType="1"/>
            <a:stCxn id="33808" idx="2"/>
            <a:endCxn id="33806" idx="0"/>
          </p:cNvCxnSpPr>
          <p:nvPr/>
        </p:nvCxnSpPr>
        <p:spPr bwMode="auto">
          <a:xfrm flipH="1">
            <a:off x="3414625" y="5105400"/>
            <a:ext cx="4851" cy="2286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10" name="Text Box 19"/>
          <p:cNvSpPr txBox="1">
            <a:spLocks noChangeArrowheads="1"/>
          </p:cNvSpPr>
          <p:nvPr/>
        </p:nvSpPr>
        <p:spPr bwMode="auto">
          <a:xfrm>
            <a:off x="4918075" y="4891088"/>
            <a:ext cx="3778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420" tIns="45710" rIns="91420" bIns="45710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/>
            <a:r>
              <a:rPr kumimoji="1" lang="en-US" altLang="zh-TW" sz="1800">
                <a:latin typeface="Arial" charset="0"/>
                <a:ea typeface="新細明體" charset="0"/>
                <a:cs typeface="新細明體" charset="0"/>
              </a:rPr>
              <a:t>N</a:t>
            </a:r>
          </a:p>
        </p:txBody>
      </p:sp>
      <p:cxnSp>
        <p:nvCxnSpPr>
          <p:cNvPr id="33811" name="AutoShape 20"/>
          <p:cNvCxnSpPr>
            <a:cxnSpLocks noChangeShapeType="1"/>
            <a:stCxn id="33810" idx="2"/>
            <a:endCxn id="33804" idx="0"/>
          </p:cNvCxnSpPr>
          <p:nvPr/>
        </p:nvCxnSpPr>
        <p:spPr bwMode="auto">
          <a:xfrm flipH="1">
            <a:off x="5105400" y="5257800"/>
            <a:ext cx="1588" cy="904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2" name="AutoShape 21"/>
          <p:cNvCxnSpPr>
            <a:cxnSpLocks noChangeShapeType="1"/>
            <a:stCxn id="33802" idx="2"/>
            <a:endCxn id="33805" idx="0"/>
          </p:cNvCxnSpPr>
          <p:nvPr/>
        </p:nvCxnSpPr>
        <p:spPr bwMode="auto">
          <a:xfrm>
            <a:off x="4186238" y="4786313"/>
            <a:ext cx="32662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3" name="AutoShape 22"/>
          <p:cNvCxnSpPr>
            <a:cxnSpLocks noChangeShapeType="1"/>
            <a:stCxn id="33800" idx="2"/>
            <a:endCxn id="33808" idx="0"/>
          </p:cNvCxnSpPr>
          <p:nvPr/>
        </p:nvCxnSpPr>
        <p:spPr bwMode="auto">
          <a:xfrm>
            <a:off x="3414713" y="4252913"/>
            <a:ext cx="4762" cy="485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4" name="AutoShape 23"/>
          <p:cNvCxnSpPr>
            <a:cxnSpLocks noChangeShapeType="1"/>
            <a:stCxn id="33803" idx="2"/>
            <a:endCxn id="33810" idx="0"/>
          </p:cNvCxnSpPr>
          <p:nvPr/>
        </p:nvCxnSpPr>
        <p:spPr bwMode="auto">
          <a:xfrm>
            <a:off x="5106988" y="4786313"/>
            <a:ext cx="0" cy="1047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5" name="AutoShape 24"/>
          <p:cNvCxnSpPr>
            <a:cxnSpLocks noChangeShapeType="1"/>
            <a:stCxn id="33807" idx="0"/>
            <a:endCxn id="33799" idx="2"/>
          </p:cNvCxnSpPr>
          <p:nvPr/>
        </p:nvCxnSpPr>
        <p:spPr bwMode="auto">
          <a:xfrm flipH="1" flipV="1">
            <a:off x="2425700" y="4267200"/>
            <a:ext cx="18380" cy="10810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6" name="AutoShape 25"/>
          <p:cNvCxnSpPr>
            <a:cxnSpLocks noChangeShapeType="1"/>
            <a:stCxn id="33799" idx="0"/>
            <a:endCxn id="33796" idx="2"/>
          </p:cNvCxnSpPr>
          <p:nvPr/>
        </p:nvCxnSpPr>
        <p:spPr bwMode="auto">
          <a:xfrm flipV="1">
            <a:off x="2425700" y="3338513"/>
            <a:ext cx="860425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7" name="AutoShape 26"/>
          <p:cNvCxnSpPr>
            <a:cxnSpLocks noChangeShapeType="1"/>
            <a:stCxn id="33796" idx="2"/>
            <a:endCxn id="33800" idx="0"/>
          </p:cNvCxnSpPr>
          <p:nvPr/>
        </p:nvCxnSpPr>
        <p:spPr bwMode="auto">
          <a:xfrm>
            <a:off x="3286125" y="3338513"/>
            <a:ext cx="128588" cy="5476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8" name="AutoShape 27"/>
          <p:cNvCxnSpPr>
            <a:cxnSpLocks noChangeShapeType="1"/>
            <a:stCxn id="33798" idx="0"/>
            <a:endCxn id="33797" idx="2"/>
          </p:cNvCxnSpPr>
          <p:nvPr/>
        </p:nvCxnSpPr>
        <p:spPr bwMode="auto">
          <a:xfrm flipV="1">
            <a:off x="1437927" y="4405313"/>
            <a:ext cx="11461" cy="942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19" name="AutoShape 28"/>
          <p:cNvCxnSpPr>
            <a:cxnSpLocks noChangeShapeType="1"/>
            <a:stCxn id="33797" idx="0"/>
            <a:endCxn id="33795" idx="2"/>
          </p:cNvCxnSpPr>
          <p:nvPr/>
        </p:nvCxnSpPr>
        <p:spPr bwMode="auto">
          <a:xfrm flipV="1">
            <a:off x="1449388" y="3414713"/>
            <a:ext cx="4762" cy="6238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0" name="AutoShape 29"/>
          <p:cNvCxnSpPr>
            <a:cxnSpLocks noChangeShapeType="1"/>
            <a:stCxn id="33802" idx="0"/>
            <a:endCxn id="33801" idx="2"/>
          </p:cNvCxnSpPr>
          <p:nvPr/>
        </p:nvCxnSpPr>
        <p:spPr bwMode="auto">
          <a:xfrm flipV="1">
            <a:off x="4186238" y="4267200"/>
            <a:ext cx="439737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1" name="AutoShape 30"/>
          <p:cNvCxnSpPr>
            <a:cxnSpLocks noChangeShapeType="1"/>
            <a:stCxn id="33801" idx="2"/>
            <a:endCxn id="33803" idx="0"/>
          </p:cNvCxnSpPr>
          <p:nvPr/>
        </p:nvCxnSpPr>
        <p:spPr bwMode="auto">
          <a:xfrm>
            <a:off x="4625975" y="4267200"/>
            <a:ext cx="481013" cy="15240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2" name="AutoShape 31"/>
          <p:cNvCxnSpPr>
            <a:cxnSpLocks noChangeShapeType="1"/>
            <a:stCxn id="33796" idx="2"/>
            <a:endCxn id="33801" idx="0"/>
          </p:cNvCxnSpPr>
          <p:nvPr/>
        </p:nvCxnSpPr>
        <p:spPr bwMode="auto">
          <a:xfrm>
            <a:off x="3286125" y="3338513"/>
            <a:ext cx="1339850" cy="5619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3" name="AutoShape 32"/>
          <p:cNvCxnSpPr>
            <a:cxnSpLocks noChangeShapeType="1"/>
            <a:stCxn id="33794" idx="2"/>
            <a:endCxn id="33795" idx="0"/>
          </p:cNvCxnSpPr>
          <p:nvPr/>
        </p:nvCxnSpPr>
        <p:spPr bwMode="auto">
          <a:xfrm flipH="1">
            <a:off x="1454150" y="2576513"/>
            <a:ext cx="809625" cy="4714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4" name="AutoShape 33"/>
          <p:cNvCxnSpPr>
            <a:cxnSpLocks noChangeShapeType="1"/>
            <a:stCxn id="33794" idx="2"/>
            <a:endCxn id="33796" idx="0"/>
          </p:cNvCxnSpPr>
          <p:nvPr/>
        </p:nvCxnSpPr>
        <p:spPr bwMode="auto">
          <a:xfrm>
            <a:off x="2263775" y="2576513"/>
            <a:ext cx="1022350" cy="3952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825" name="AutoShape 34"/>
          <p:cNvCxnSpPr>
            <a:cxnSpLocks noChangeShapeType="1"/>
            <a:stCxn id="33793" idx="2"/>
            <a:endCxn id="33794" idx="0"/>
          </p:cNvCxnSpPr>
          <p:nvPr/>
        </p:nvCxnSpPr>
        <p:spPr bwMode="auto">
          <a:xfrm>
            <a:off x="2259013" y="1890713"/>
            <a:ext cx="4762" cy="3190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826" name="Rectangle 35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zh-TW" sz="3200">
                <a:latin typeface="Lucida Sans" charset="0"/>
                <a:ea typeface="ＭＳ Ｐゴシック" charset="0"/>
                <a:cs typeface="ＭＳ Ｐゴシック" charset="0"/>
              </a:rPr>
              <a:t>An example: before binarization…</a:t>
            </a:r>
          </a:p>
        </p:txBody>
      </p:sp>
    </p:spTree>
    <p:extLst>
      <p:ext uri="{BB962C8B-B14F-4D97-AF65-F5344CB8AC3E}">
        <p14:creationId xmlns:p14="http://schemas.microsoft.com/office/powerpoint/2010/main" val="34597675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1" name="Group 43"/>
          <p:cNvGrpSpPr>
            <a:grpSpLocks/>
          </p:cNvGrpSpPr>
          <p:nvPr/>
        </p:nvGrpSpPr>
        <p:grpSpPr bwMode="auto">
          <a:xfrm>
            <a:off x="990600" y="1600200"/>
            <a:ext cx="4673600" cy="5181601"/>
            <a:chOff x="990600" y="801688"/>
            <a:chExt cx="4673600" cy="6037280"/>
          </a:xfrm>
        </p:grpSpPr>
        <p:sp>
          <p:nvSpPr>
            <p:cNvPr id="35843" name="Text Box 2"/>
            <p:cNvSpPr txBox="1">
              <a:spLocks noChangeArrowheads="1"/>
            </p:cNvSpPr>
            <p:nvPr/>
          </p:nvSpPr>
          <p:spPr bwMode="auto">
            <a:xfrm>
              <a:off x="4043363" y="5206403"/>
              <a:ext cx="3365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P</a:t>
              </a:r>
            </a:p>
          </p:txBody>
        </p:sp>
        <p:sp>
          <p:nvSpPr>
            <p:cNvPr id="35844" name="Text Box 3"/>
            <p:cNvSpPr txBox="1">
              <a:spLocks noChangeArrowheads="1"/>
            </p:cNvSpPr>
            <p:nvPr/>
          </p:nvSpPr>
          <p:spPr bwMode="auto">
            <a:xfrm>
              <a:off x="5040313" y="5192772"/>
              <a:ext cx="5016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NP</a:t>
              </a:r>
            </a:p>
          </p:txBody>
        </p:sp>
        <p:sp>
          <p:nvSpPr>
            <p:cNvPr id="35845" name="Text Box 4"/>
            <p:cNvSpPr txBox="1">
              <a:spLocks noChangeArrowheads="1"/>
            </p:cNvSpPr>
            <p:nvPr/>
          </p:nvSpPr>
          <p:spPr bwMode="auto">
            <a:xfrm>
              <a:off x="4908550" y="6408680"/>
              <a:ext cx="7556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 smtClean="0">
                  <a:latin typeface="Arial" charset="0"/>
                  <a:ea typeface="新細明體" charset="0"/>
                  <a:cs typeface="新細明體" charset="0"/>
                </a:rPr>
                <a:t>rods</a:t>
              </a:r>
              <a:endParaRPr kumimoji="1" lang="en-US" altLang="zh-TW" sz="1800" dirty="0">
                <a:latin typeface="Arial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35846" name="Text Box 5"/>
            <p:cNvSpPr txBox="1">
              <a:spLocks noChangeArrowheads="1"/>
            </p:cNvSpPr>
            <p:nvPr/>
          </p:nvSpPr>
          <p:spPr bwMode="auto">
            <a:xfrm>
              <a:off x="5102225" y="5814257"/>
              <a:ext cx="377825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N</a:t>
              </a:r>
            </a:p>
          </p:txBody>
        </p:sp>
        <p:cxnSp>
          <p:nvCxnSpPr>
            <p:cNvPr id="35847" name="AutoShape 6"/>
            <p:cNvCxnSpPr>
              <a:cxnSpLocks noChangeShapeType="1"/>
              <a:stCxn id="35846" idx="2"/>
              <a:endCxn id="35845" idx="0"/>
            </p:cNvCxnSpPr>
            <p:nvPr/>
          </p:nvCxnSpPr>
          <p:spPr bwMode="auto">
            <a:xfrm flipH="1">
              <a:off x="5286375" y="6244544"/>
              <a:ext cx="4763" cy="164136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8" name="AutoShape 7"/>
            <p:cNvCxnSpPr>
              <a:cxnSpLocks noChangeShapeType="1"/>
              <a:stCxn id="35843" idx="2"/>
            </p:cNvCxnSpPr>
            <p:nvPr/>
          </p:nvCxnSpPr>
          <p:spPr bwMode="auto">
            <a:xfrm rot="5400000">
              <a:off x="3693357" y="6150210"/>
              <a:ext cx="1031801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49" name="AutoShape 8"/>
            <p:cNvCxnSpPr>
              <a:cxnSpLocks noChangeShapeType="1"/>
              <a:stCxn id="35844" idx="2"/>
              <a:endCxn id="35846" idx="0"/>
            </p:cNvCxnSpPr>
            <p:nvPr/>
          </p:nvCxnSpPr>
          <p:spPr bwMode="auto">
            <a:xfrm>
              <a:off x="5291138" y="5623059"/>
              <a:ext cx="0" cy="19119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0" name="AutoShape 9"/>
            <p:cNvCxnSpPr>
              <a:cxnSpLocks noChangeShapeType="1"/>
              <a:stCxn id="35843" idx="0"/>
              <a:endCxn id="35869" idx="2"/>
            </p:cNvCxnSpPr>
            <p:nvPr/>
          </p:nvCxnSpPr>
          <p:spPr bwMode="auto">
            <a:xfrm flipV="1">
              <a:off x="4211638" y="4813374"/>
              <a:ext cx="439737" cy="39302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52" name="AutoShape 11"/>
            <p:cNvCxnSpPr>
              <a:cxnSpLocks noChangeShapeType="1"/>
              <a:stCxn id="35869" idx="2"/>
              <a:endCxn id="35844" idx="0"/>
            </p:cNvCxnSpPr>
            <p:nvPr/>
          </p:nvCxnSpPr>
          <p:spPr bwMode="auto">
            <a:xfrm>
              <a:off x="4651375" y="4813375"/>
              <a:ext cx="639763" cy="37939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54" name="Text Box 13"/>
            <p:cNvSpPr txBox="1">
              <a:spLocks noChangeArrowheads="1"/>
            </p:cNvSpPr>
            <p:nvPr/>
          </p:nvSpPr>
          <p:spPr bwMode="auto">
            <a:xfrm>
              <a:off x="3919538" y="6408680"/>
              <a:ext cx="5905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with</a:t>
              </a:r>
            </a:p>
          </p:txBody>
        </p:sp>
        <p:sp>
          <p:nvSpPr>
            <p:cNvPr id="35855" name="Text Box 14"/>
            <p:cNvSpPr txBox="1">
              <a:spLocks noChangeArrowheads="1"/>
            </p:cNvSpPr>
            <p:nvPr/>
          </p:nvSpPr>
          <p:spPr bwMode="auto">
            <a:xfrm>
              <a:off x="1228725" y="2782888"/>
              <a:ext cx="5016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NP</a:t>
              </a:r>
            </a:p>
          </p:txBody>
        </p:sp>
        <p:sp>
          <p:nvSpPr>
            <p:cNvPr id="35856" name="Text Box 15"/>
            <p:cNvSpPr txBox="1">
              <a:spLocks noChangeArrowheads="1"/>
            </p:cNvSpPr>
            <p:nvPr/>
          </p:nvSpPr>
          <p:spPr bwMode="auto">
            <a:xfrm>
              <a:off x="1300163" y="4521200"/>
              <a:ext cx="3492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N</a:t>
              </a:r>
            </a:p>
          </p:txBody>
        </p:sp>
        <p:sp>
          <p:nvSpPr>
            <p:cNvPr id="35857" name="Text Box 16"/>
            <p:cNvSpPr txBox="1">
              <a:spLocks noChangeArrowheads="1"/>
            </p:cNvSpPr>
            <p:nvPr/>
          </p:nvSpPr>
          <p:spPr bwMode="auto">
            <a:xfrm>
              <a:off x="990600" y="6408667"/>
              <a:ext cx="914400" cy="430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 smtClean="0">
                  <a:latin typeface="Arial" charset="0"/>
                  <a:ea typeface="新細明體" charset="0"/>
                  <a:cs typeface="新細明體" charset="0"/>
                </a:rPr>
                <a:t>people</a:t>
              </a:r>
              <a:endParaRPr kumimoji="1" lang="en-US" altLang="zh-TW" sz="1800" dirty="0">
                <a:latin typeface="Arial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35858" name="Text Box 17"/>
            <p:cNvSpPr txBox="1">
              <a:spLocks noChangeArrowheads="1"/>
            </p:cNvSpPr>
            <p:nvPr/>
          </p:nvSpPr>
          <p:spPr bwMode="auto">
            <a:xfrm>
              <a:off x="3009900" y="6408681"/>
              <a:ext cx="8699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 smtClean="0">
                  <a:latin typeface="Arial" charset="0"/>
                  <a:ea typeface="新細明體" charset="0"/>
                  <a:cs typeface="新細明體" charset="0"/>
                </a:rPr>
                <a:t>tanks</a:t>
              </a:r>
              <a:endParaRPr kumimoji="1" lang="en-US" altLang="zh-TW" sz="1800" dirty="0">
                <a:latin typeface="Arial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35859" name="Text Box 18"/>
            <p:cNvSpPr txBox="1">
              <a:spLocks noChangeArrowheads="1"/>
            </p:cNvSpPr>
            <p:nvPr/>
          </p:nvSpPr>
          <p:spPr bwMode="auto">
            <a:xfrm>
              <a:off x="2133600" y="6395049"/>
              <a:ext cx="685800" cy="430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ctr" eaLnBrk="1" hangingPunct="1"/>
              <a:r>
                <a:rPr kumimoji="1" lang="en-US" altLang="zh-TW" sz="1800" dirty="0" smtClean="0">
                  <a:latin typeface="Arial" charset="0"/>
                  <a:ea typeface="新細明體" charset="0"/>
                  <a:cs typeface="新細明體" charset="0"/>
                </a:rPr>
                <a:t>fish</a:t>
              </a:r>
              <a:endParaRPr kumimoji="1" lang="en-US" altLang="zh-TW" sz="1800" dirty="0">
                <a:latin typeface="Arial" charset="0"/>
                <a:ea typeface="新細明體" charset="0"/>
                <a:cs typeface="新細明體" charset="0"/>
              </a:endParaRPr>
            </a:p>
          </p:txBody>
        </p:sp>
        <p:sp>
          <p:nvSpPr>
            <p:cNvPr id="35860" name="Text Box 19"/>
            <p:cNvSpPr txBox="1">
              <a:spLocks noChangeArrowheads="1"/>
            </p:cNvSpPr>
            <p:nvPr/>
          </p:nvSpPr>
          <p:spPr bwMode="auto">
            <a:xfrm>
              <a:off x="3255963" y="5221288"/>
              <a:ext cx="377825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N</a:t>
              </a:r>
            </a:p>
          </p:txBody>
        </p:sp>
        <p:cxnSp>
          <p:nvCxnSpPr>
            <p:cNvPr id="35861" name="AutoShape 20"/>
            <p:cNvCxnSpPr>
              <a:cxnSpLocks noChangeShapeType="1"/>
              <a:stCxn id="35860" idx="2"/>
              <a:endCxn id="35858" idx="0"/>
            </p:cNvCxnSpPr>
            <p:nvPr/>
          </p:nvCxnSpPr>
          <p:spPr bwMode="auto">
            <a:xfrm flipH="1">
              <a:off x="3444875" y="5651575"/>
              <a:ext cx="1" cy="757107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2" name="AutoShape 21"/>
            <p:cNvCxnSpPr>
              <a:cxnSpLocks noChangeShapeType="1"/>
              <a:endCxn id="35860" idx="0"/>
            </p:cNvCxnSpPr>
            <p:nvPr/>
          </p:nvCxnSpPr>
          <p:spPr bwMode="auto">
            <a:xfrm rot="16200000" flipH="1">
              <a:off x="3199607" y="4976018"/>
              <a:ext cx="485775" cy="476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3" name="AutoShape 22"/>
            <p:cNvCxnSpPr>
              <a:cxnSpLocks noChangeShapeType="1"/>
              <a:stCxn id="35859" idx="0"/>
              <a:endCxn id="35867" idx="2"/>
            </p:cNvCxnSpPr>
            <p:nvPr/>
          </p:nvCxnSpPr>
          <p:spPr bwMode="auto">
            <a:xfrm flipH="1" flipV="1">
              <a:off x="2451100" y="4813374"/>
              <a:ext cx="25400" cy="158167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4" name="AutoShape 23"/>
            <p:cNvCxnSpPr>
              <a:cxnSpLocks noChangeShapeType="1"/>
              <a:stCxn id="35857" idx="0"/>
              <a:endCxn id="35856" idx="2"/>
            </p:cNvCxnSpPr>
            <p:nvPr/>
          </p:nvCxnSpPr>
          <p:spPr bwMode="auto">
            <a:xfrm flipV="1">
              <a:off x="1447800" y="4951486"/>
              <a:ext cx="26988" cy="1457181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65" name="AutoShape 24"/>
            <p:cNvCxnSpPr>
              <a:cxnSpLocks noChangeShapeType="1"/>
              <a:stCxn id="35856" idx="0"/>
              <a:endCxn id="35855" idx="2"/>
            </p:cNvCxnSpPr>
            <p:nvPr/>
          </p:nvCxnSpPr>
          <p:spPr bwMode="auto">
            <a:xfrm rot="5400000" flipH="1" flipV="1">
              <a:off x="823157" y="3864807"/>
              <a:ext cx="1308025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66" name="Text Box 25"/>
            <p:cNvSpPr txBox="1">
              <a:spLocks noChangeArrowheads="1"/>
            </p:cNvSpPr>
            <p:nvPr/>
          </p:nvSpPr>
          <p:spPr bwMode="auto">
            <a:xfrm>
              <a:off x="3067050" y="2706688"/>
              <a:ext cx="4889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VP</a:t>
              </a:r>
            </a:p>
          </p:txBody>
        </p:sp>
        <p:sp>
          <p:nvSpPr>
            <p:cNvPr id="35867" name="Text Box 26"/>
            <p:cNvSpPr txBox="1">
              <a:spLocks noChangeArrowheads="1"/>
            </p:cNvSpPr>
            <p:nvPr/>
          </p:nvSpPr>
          <p:spPr bwMode="auto">
            <a:xfrm>
              <a:off x="2282825" y="4383088"/>
              <a:ext cx="3365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V</a:t>
              </a:r>
            </a:p>
          </p:txBody>
        </p:sp>
        <p:sp>
          <p:nvSpPr>
            <p:cNvPr id="35868" name="Text Box 27"/>
            <p:cNvSpPr txBox="1">
              <a:spLocks noChangeArrowheads="1"/>
            </p:cNvSpPr>
            <p:nvPr/>
          </p:nvSpPr>
          <p:spPr bwMode="auto">
            <a:xfrm>
              <a:off x="3189288" y="4368800"/>
              <a:ext cx="5016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NP</a:t>
              </a:r>
            </a:p>
          </p:txBody>
        </p:sp>
        <p:sp>
          <p:nvSpPr>
            <p:cNvPr id="35869" name="Text Box 28"/>
            <p:cNvSpPr txBox="1">
              <a:spLocks noChangeArrowheads="1"/>
            </p:cNvSpPr>
            <p:nvPr/>
          </p:nvSpPr>
          <p:spPr bwMode="auto">
            <a:xfrm>
              <a:off x="4406900" y="4383088"/>
              <a:ext cx="4889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PP</a:t>
              </a:r>
            </a:p>
          </p:txBody>
        </p:sp>
        <p:cxnSp>
          <p:nvCxnSpPr>
            <p:cNvPr id="35870" name="AutoShape 29"/>
            <p:cNvCxnSpPr>
              <a:cxnSpLocks noChangeShapeType="1"/>
              <a:stCxn id="35867" idx="0"/>
              <a:endCxn id="35866" idx="2"/>
            </p:cNvCxnSpPr>
            <p:nvPr/>
          </p:nvCxnSpPr>
          <p:spPr bwMode="auto">
            <a:xfrm rot="5400000" flipH="1" flipV="1">
              <a:off x="2258256" y="3329819"/>
              <a:ext cx="1246112" cy="8604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1" name="Text Box 30"/>
            <p:cNvSpPr txBox="1">
              <a:spLocks noChangeArrowheads="1"/>
            </p:cNvSpPr>
            <p:nvPr/>
          </p:nvSpPr>
          <p:spPr bwMode="auto">
            <a:xfrm>
              <a:off x="3454400" y="3430733"/>
              <a:ext cx="1209675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 dirty="0">
                  <a:latin typeface="Arial" charset="0"/>
                  <a:ea typeface="新細明體" charset="0"/>
                  <a:cs typeface="新細明體" charset="0"/>
                </a:rPr>
                <a:t>@</a:t>
              </a:r>
              <a:r>
                <a:rPr kumimoji="1" lang="en-US" altLang="zh-TW" sz="1800" dirty="0" smtClean="0">
                  <a:latin typeface="Arial" charset="0"/>
                  <a:ea typeface="新細明體" charset="0"/>
                  <a:cs typeface="新細明體" charset="0"/>
                </a:rPr>
                <a:t>VP_V</a:t>
              </a:r>
              <a:endParaRPr kumimoji="1" lang="en-US" altLang="zh-TW" sz="1800" dirty="0">
                <a:latin typeface="Arial" charset="0"/>
                <a:ea typeface="新細明體" charset="0"/>
                <a:cs typeface="新細明體" charset="0"/>
              </a:endParaRPr>
            </a:p>
          </p:txBody>
        </p:sp>
        <p:cxnSp>
          <p:nvCxnSpPr>
            <p:cNvPr id="35872" name="AutoShape 31"/>
            <p:cNvCxnSpPr>
              <a:cxnSpLocks noChangeShapeType="1"/>
              <a:stCxn id="35866" idx="2"/>
              <a:endCxn id="35871" idx="0"/>
            </p:cNvCxnSpPr>
            <p:nvPr/>
          </p:nvCxnSpPr>
          <p:spPr bwMode="auto">
            <a:xfrm>
              <a:off x="3311525" y="3136974"/>
              <a:ext cx="747713" cy="293759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4" name="AutoShape 33"/>
            <p:cNvCxnSpPr>
              <a:cxnSpLocks noChangeShapeType="1"/>
              <a:stCxn id="35871" idx="2"/>
              <a:endCxn id="35868" idx="0"/>
            </p:cNvCxnSpPr>
            <p:nvPr/>
          </p:nvCxnSpPr>
          <p:spPr bwMode="auto">
            <a:xfrm flipH="1">
              <a:off x="3440113" y="3861020"/>
              <a:ext cx="619125" cy="507780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75" name="AutoShape 34"/>
            <p:cNvCxnSpPr>
              <a:cxnSpLocks noChangeShapeType="1"/>
              <a:stCxn id="35871" idx="2"/>
              <a:endCxn id="35869" idx="0"/>
            </p:cNvCxnSpPr>
            <p:nvPr/>
          </p:nvCxnSpPr>
          <p:spPr bwMode="auto">
            <a:xfrm>
              <a:off x="4059238" y="3861020"/>
              <a:ext cx="592137" cy="522068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35877" name="Text Box 36"/>
            <p:cNvSpPr txBox="1">
              <a:spLocks noChangeArrowheads="1"/>
            </p:cNvSpPr>
            <p:nvPr/>
          </p:nvSpPr>
          <p:spPr bwMode="auto">
            <a:xfrm>
              <a:off x="1862138" y="801688"/>
              <a:ext cx="8445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ROOT</a:t>
              </a:r>
            </a:p>
          </p:txBody>
        </p:sp>
        <p:sp>
          <p:nvSpPr>
            <p:cNvPr id="35878" name="Text Box 37"/>
            <p:cNvSpPr txBox="1">
              <a:spLocks noChangeArrowheads="1"/>
            </p:cNvSpPr>
            <p:nvPr/>
          </p:nvSpPr>
          <p:spPr bwMode="auto">
            <a:xfrm>
              <a:off x="2120900" y="1487489"/>
              <a:ext cx="336550" cy="430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91420" tIns="45710" rIns="91420" bIns="45710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  <a:cs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5pPr>
              <a:lvl6pPr marL="25146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6pPr>
              <a:lvl7pPr marL="29718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7pPr>
              <a:lvl8pPr marL="34290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8pPr>
              <a:lvl9pPr marL="3886200" indent="-228600" algn="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Lucida Sans" charset="0"/>
                  <a:ea typeface="ＭＳ Ｐゴシック" charset="0"/>
                </a:defRPr>
              </a:lvl9pPr>
            </a:lstStyle>
            <a:p>
              <a:pPr algn="l" eaLnBrk="1" hangingPunct="1"/>
              <a:r>
                <a:rPr kumimoji="1" lang="en-US" altLang="zh-TW" sz="1800">
                  <a:latin typeface="Arial" charset="0"/>
                  <a:ea typeface="新細明體" charset="0"/>
                  <a:cs typeface="新細明體" charset="0"/>
                </a:rPr>
                <a:t>S</a:t>
              </a:r>
            </a:p>
          </p:txBody>
        </p:sp>
        <p:cxnSp>
          <p:nvCxnSpPr>
            <p:cNvPr id="35879" name="AutoShape 38"/>
            <p:cNvCxnSpPr>
              <a:cxnSpLocks noChangeShapeType="1"/>
              <a:stCxn id="35878" idx="2"/>
              <a:endCxn id="35855" idx="0"/>
            </p:cNvCxnSpPr>
            <p:nvPr/>
          </p:nvCxnSpPr>
          <p:spPr bwMode="auto">
            <a:xfrm rot="5400000">
              <a:off x="1451807" y="1945519"/>
              <a:ext cx="865113" cy="8096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0" name="AutoShape 39"/>
            <p:cNvCxnSpPr>
              <a:cxnSpLocks noChangeShapeType="1"/>
              <a:stCxn id="35878" idx="2"/>
              <a:endCxn id="35866" idx="0"/>
            </p:cNvCxnSpPr>
            <p:nvPr/>
          </p:nvCxnSpPr>
          <p:spPr bwMode="auto">
            <a:xfrm>
              <a:off x="2289175" y="1917776"/>
              <a:ext cx="1022350" cy="788913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35881" name="AutoShape 40"/>
            <p:cNvCxnSpPr>
              <a:cxnSpLocks noChangeShapeType="1"/>
              <a:stCxn id="35877" idx="2"/>
              <a:endCxn id="35878" idx="0"/>
            </p:cNvCxnSpPr>
            <p:nvPr/>
          </p:nvCxnSpPr>
          <p:spPr bwMode="auto">
            <a:xfrm rot="16200000" flipH="1">
              <a:off x="2159038" y="1357350"/>
              <a:ext cx="255513" cy="4762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5842" name="Rectangle 4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 anchor="ctr"/>
          <a:lstStyle/>
          <a:p>
            <a:pPr eaLnBrk="1" hangingPunct="1"/>
            <a:r>
              <a:rPr lang="en-US" altLang="zh-TW" dirty="0">
                <a:latin typeface="Lucida Sans" charset="0"/>
                <a:ea typeface="ＭＳ Ｐゴシック" charset="0"/>
                <a:cs typeface="ＭＳ Ｐゴシック" charset="0"/>
              </a:rPr>
              <a:t>After </a:t>
            </a:r>
            <a:r>
              <a:rPr lang="en-US" altLang="zh-TW" dirty="0" err="1">
                <a:latin typeface="Lucida Sans" charset="0"/>
                <a:ea typeface="ＭＳ Ｐゴシック" charset="0"/>
                <a:cs typeface="ＭＳ Ｐゴシック" charset="0"/>
              </a:rPr>
              <a:t>binarization</a:t>
            </a:r>
            <a:r>
              <a:rPr lang="en-US" altLang="zh-TW" dirty="0">
                <a:latin typeface="Lucida Sans" charset="0"/>
                <a:ea typeface="ＭＳ Ｐゴシック" charset="0"/>
                <a:cs typeface="ＭＳ Ｐゴシック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9252636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Treebank: empties and unaries</a:t>
            </a:r>
          </a:p>
        </p:txBody>
      </p:sp>
      <p:sp>
        <p:nvSpPr>
          <p:cNvPr id="37890" name="Text Box 3"/>
          <p:cNvSpPr txBox="1">
            <a:spLocks noChangeArrowheads="1"/>
          </p:cNvSpPr>
          <p:nvPr/>
        </p:nvSpPr>
        <p:spPr bwMode="auto">
          <a:xfrm>
            <a:off x="1209675" y="1882775"/>
            <a:ext cx="847725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 smtClean="0">
                <a:latin typeface="Tahoma" charset="0"/>
              </a:rPr>
              <a:t>ROOT</a:t>
            </a:r>
            <a:endParaRPr lang="en-US" sz="2000" dirty="0">
              <a:latin typeface="Tahoma" charset="0"/>
            </a:endParaRPr>
          </a:p>
        </p:txBody>
      </p:sp>
      <p:sp>
        <p:nvSpPr>
          <p:cNvPr id="37891" name="Text Box 4"/>
          <p:cNvSpPr txBox="1">
            <a:spLocks noChangeArrowheads="1"/>
          </p:cNvSpPr>
          <p:nvPr/>
        </p:nvSpPr>
        <p:spPr bwMode="auto">
          <a:xfrm>
            <a:off x="1152525" y="2644775"/>
            <a:ext cx="990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S-HLN</a:t>
            </a:r>
          </a:p>
        </p:txBody>
      </p:sp>
      <p:sp>
        <p:nvSpPr>
          <p:cNvPr id="37892" name="Text Box 5"/>
          <p:cNvSpPr txBox="1">
            <a:spLocks noChangeArrowheads="1"/>
          </p:cNvSpPr>
          <p:nvPr/>
        </p:nvSpPr>
        <p:spPr bwMode="auto">
          <a:xfrm>
            <a:off x="542925" y="3406775"/>
            <a:ext cx="1295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NP-SUBJ</a:t>
            </a:r>
          </a:p>
        </p:txBody>
      </p:sp>
      <p:sp>
        <p:nvSpPr>
          <p:cNvPr id="37893" name="Text Box 6"/>
          <p:cNvSpPr txBox="1">
            <a:spLocks noChangeArrowheads="1"/>
          </p:cNvSpPr>
          <p:nvPr/>
        </p:nvSpPr>
        <p:spPr bwMode="auto">
          <a:xfrm>
            <a:off x="1838325" y="3406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VP</a:t>
            </a:r>
          </a:p>
        </p:txBody>
      </p:sp>
      <p:sp>
        <p:nvSpPr>
          <p:cNvPr id="37894" name="Text Box 7"/>
          <p:cNvSpPr txBox="1">
            <a:spLocks noChangeArrowheads="1"/>
          </p:cNvSpPr>
          <p:nvPr/>
        </p:nvSpPr>
        <p:spPr bwMode="auto">
          <a:xfrm>
            <a:off x="1838325" y="4168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VB</a:t>
            </a:r>
          </a:p>
        </p:txBody>
      </p:sp>
      <p:sp>
        <p:nvSpPr>
          <p:cNvPr id="37895" name="Text Box 8"/>
          <p:cNvSpPr txBox="1">
            <a:spLocks noChangeArrowheads="1"/>
          </p:cNvSpPr>
          <p:nvPr/>
        </p:nvSpPr>
        <p:spPr bwMode="auto">
          <a:xfrm>
            <a:off x="619125" y="41687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-NONE-</a:t>
            </a:r>
          </a:p>
        </p:txBody>
      </p:sp>
      <p:cxnSp>
        <p:nvCxnSpPr>
          <p:cNvPr id="37896" name="AutoShape 9"/>
          <p:cNvCxnSpPr>
            <a:cxnSpLocks noChangeShapeType="1"/>
            <a:stCxn id="37890" idx="2"/>
            <a:endCxn id="37891" idx="0"/>
          </p:cNvCxnSpPr>
          <p:nvPr/>
        </p:nvCxnSpPr>
        <p:spPr bwMode="auto">
          <a:xfrm>
            <a:off x="1633538" y="2282885"/>
            <a:ext cx="14287" cy="36189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7" name="AutoShape 10"/>
          <p:cNvCxnSpPr>
            <a:cxnSpLocks noChangeShapeType="1"/>
            <a:stCxn id="37891" idx="2"/>
            <a:endCxn id="37892" idx="0"/>
          </p:cNvCxnSpPr>
          <p:nvPr/>
        </p:nvCxnSpPr>
        <p:spPr bwMode="auto">
          <a:xfrm flipH="1">
            <a:off x="1190625" y="3041650"/>
            <a:ext cx="4572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8" name="AutoShape 11"/>
          <p:cNvCxnSpPr>
            <a:cxnSpLocks noChangeShapeType="1"/>
            <a:stCxn id="37891" idx="2"/>
            <a:endCxn id="37893" idx="0"/>
          </p:cNvCxnSpPr>
          <p:nvPr/>
        </p:nvCxnSpPr>
        <p:spPr bwMode="auto">
          <a:xfrm>
            <a:off x="1647825" y="3041650"/>
            <a:ext cx="4572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899" name="AutoShape 12"/>
          <p:cNvCxnSpPr>
            <a:cxnSpLocks noChangeShapeType="1"/>
            <a:stCxn id="37892" idx="2"/>
            <a:endCxn id="37895" idx="0"/>
          </p:cNvCxnSpPr>
          <p:nvPr/>
        </p:nvCxnSpPr>
        <p:spPr bwMode="auto">
          <a:xfrm>
            <a:off x="1190625" y="3803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00" name="AutoShape 13"/>
          <p:cNvCxnSpPr>
            <a:cxnSpLocks noChangeShapeType="1"/>
            <a:stCxn id="37893" idx="2"/>
            <a:endCxn id="37894" idx="0"/>
          </p:cNvCxnSpPr>
          <p:nvPr/>
        </p:nvCxnSpPr>
        <p:spPr bwMode="auto">
          <a:xfrm>
            <a:off x="2105025" y="3803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1" name="Text Box 14"/>
          <p:cNvSpPr txBox="1">
            <a:spLocks noChangeArrowheads="1"/>
          </p:cNvSpPr>
          <p:nvPr/>
        </p:nvSpPr>
        <p:spPr bwMode="auto">
          <a:xfrm>
            <a:off x="1000125" y="49307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latin typeface="Tahoma" charset="0"/>
                <a:sym typeface="Symbol" charset="0"/>
              </a:rPr>
              <a:t>e</a:t>
            </a:r>
            <a:endParaRPr lang="en-US" dirty="0">
              <a:latin typeface="Tahoma" charset="0"/>
            </a:endParaRPr>
          </a:p>
        </p:txBody>
      </p:sp>
      <p:cxnSp>
        <p:nvCxnSpPr>
          <p:cNvPr id="37902" name="AutoShape 15"/>
          <p:cNvCxnSpPr>
            <a:cxnSpLocks noChangeShapeType="1"/>
            <a:stCxn id="37895" idx="2"/>
            <a:endCxn id="37901" idx="0"/>
          </p:cNvCxnSpPr>
          <p:nvPr/>
        </p:nvCxnSpPr>
        <p:spPr bwMode="auto">
          <a:xfrm>
            <a:off x="1190625" y="4565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3" name="Text Box 16"/>
          <p:cNvSpPr txBox="1">
            <a:spLocks noChangeArrowheads="1"/>
          </p:cNvSpPr>
          <p:nvPr/>
        </p:nvSpPr>
        <p:spPr bwMode="auto">
          <a:xfrm>
            <a:off x="1685925" y="5006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latin typeface="Tahoma" charset="0"/>
              </a:rPr>
              <a:t>Atone</a:t>
            </a:r>
          </a:p>
        </p:txBody>
      </p:sp>
      <p:cxnSp>
        <p:nvCxnSpPr>
          <p:cNvPr id="37904" name="AutoShape 17"/>
          <p:cNvCxnSpPr>
            <a:cxnSpLocks noChangeShapeType="1"/>
            <a:stCxn id="37894" idx="2"/>
            <a:endCxn id="37903" idx="0"/>
          </p:cNvCxnSpPr>
          <p:nvPr/>
        </p:nvCxnSpPr>
        <p:spPr bwMode="auto">
          <a:xfrm>
            <a:off x="2105025" y="4565650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05" name="Text Box 18"/>
          <p:cNvSpPr txBox="1">
            <a:spLocks noChangeArrowheads="1"/>
          </p:cNvSpPr>
          <p:nvPr/>
        </p:nvSpPr>
        <p:spPr bwMode="auto">
          <a:xfrm>
            <a:off x="847725" y="5845175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latin typeface="Tahoma" charset="0"/>
              </a:rPr>
              <a:t>PTB Tree</a:t>
            </a:r>
          </a:p>
        </p:txBody>
      </p:sp>
      <p:sp>
        <p:nvSpPr>
          <p:cNvPr id="37906" name="Text Box 19"/>
          <p:cNvSpPr txBox="1">
            <a:spLocks noChangeArrowheads="1"/>
          </p:cNvSpPr>
          <p:nvPr/>
        </p:nvSpPr>
        <p:spPr bwMode="auto">
          <a:xfrm>
            <a:off x="3124200" y="1828800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chemeClr val="accent2"/>
                </a:solidFill>
                <a:latin typeface="Tahoma" charset="0"/>
              </a:rPr>
              <a:t>ROOT</a:t>
            </a:r>
            <a:endParaRPr lang="en-US" sz="2000" dirty="0">
              <a:solidFill>
                <a:schemeClr val="accent2"/>
              </a:solidFill>
              <a:latin typeface="Tahoma" charset="0"/>
            </a:endParaRPr>
          </a:p>
        </p:txBody>
      </p:sp>
      <p:sp>
        <p:nvSpPr>
          <p:cNvPr id="37907" name="Text Box 20"/>
          <p:cNvSpPr txBox="1">
            <a:spLocks noChangeArrowheads="1"/>
          </p:cNvSpPr>
          <p:nvPr/>
        </p:nvSpPr>
        <p:spPr bwMode="auto">
          <a:xfrm>
            <a:off x="3362325" y="26447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S</a:t>
            </a:r>
          </a:p>
        </p:txBody>
      </p:sp>
      <p:sp>
        <p:nvSpPr>
          <p:cNvPr id="37908" name="Text Box 21"/>
          <p:cNvSpPr txBox="1">
            <a:spLocks noChangeArrowheads="1"/>
          </p:cNvSpPr>
          <p:nvPr/>
        </p:nvSpPr>
        <p:spPr bwMode="auto">
          <a:xfrm>
            <a:off x="2828925" y="3406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NP</a:t>
            </a:r>
          </a:p>
        </p:txBody>
      </p:sp>
      <p:sp>
        <p:nvSpPr>
          <p:cNvPr id="37909" name="Text Box 22"/>
          <p:cNvSpPr txBox="1">
            <a:spLocks noChangeArrowheads="1"/>
          </p:cNvSpPr>
          <p:nvPr/>
        </p:nvSpPr>
        <p:spPr bwMode="auto">
          <a:xfrm>
            <a:off x="3743325" y="3406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VP</a:t>
            </a:r>
          </a:p>
        </p:txBody>
      </p:sp>
      <p:sp>
        <p:nvSpPr>
          <p:cNvPr id="37910" name="Text Box 23"/>
          <p:cNvSpPr txBox="1">
            <a:spLocks noChangeArrowheads="1"/>
          </p:cNvSpPr>
          <p:nvPr/>
        </p:nvSpPr>
        <p:spPr bwMode="auto">
          <a:xfrm>
            <a:off x="3743325" y="4168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VB</a:t>
            </a:r>
          </a:p>
        </p:txBody>
      </p:sp>
      <p:sp>
        <p:nvSpPr>
          <p:cNvPr id="37911" name="Text Box 24"/>
          <p:cNvSpPr txBox="1">
            <a:spLocks noChangeArrowheads="1"/>
          </p:cNvSpPr>
          <p:nvPr/>
        </p:nvSpPr>
        <p:spPr bwMode="auto">
          <a:xfrm>
            <a:off x="2524125" y="4168775"/>
            <a:ext cx="1143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-NONE-</a:t>
            </a:r>
          </a:p>
        </p:txBody>
      </p:sp>
      <p:cxnSp>
        <p:nvCxnSpPr>
          <p:cNvPr id="37912" name="AutoShape 25"/>
          <p:cNvCxnSpPr>
            <a:cxnSpLocks noChangeShapeType="1"/>
            <a:stCxn id="37906" idx="2"/>
            <a:endCxn id="37907" idx="0"/>
          </p:cNvCxnSpPr>
          <p:nvPr/>
        </p:nvCxnSpPr>
        <p:spPr bwMode="auto">
          <a:xfrm flipH="1">
            <a:off x="3552825" y="2228910"/>
            <a:ext cx="28575" cy="41586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3" name="AutoShape 26"/>
          <p:cNvCxnSpPr>
            <a:cxnSpLocks noChangeShapeType="1"/>
            <a:stCxn id="37907" idx="2"/>
            <a:endCxn id="37908" idx="0"/>
          </p:cNvCxnSpPr>
          <p:nvPr/>
        </p:nvCxnSpPr>
        <p:spPr bwMode="auto">
          <a:xfrm flipH="1">
            <a:off x="3095625" y="3041650"/>
            <a:ext cx="4572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4" name="AutoShape 27"/>
          <p:cNvCxnSpPr>
            <a:cxnSpLocks noChangeShapeType="1"/>
            <a:stCxn id="37907" idx="2"/>
            <a:endCxn id="37909" idx="0"/>
          </p:cNvCxnSpPr>
          <p:nvPr/>
        </p:nvCxnSpPr>
        <p:spPr bwMode="auto">
          <a:xfrm>
            <a:off x="3552825" y="3041650"/>
            <a:ext cx="45720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5" name="AutoShape 28"/>
          <p:cNvCxnSpPr>
            <a:cxnSpLocks noChangeShapeType="1"/>
            <a:stCxn id="37908" idx="2"/>
            <a:endCxn id="37911" idx="0"/>
          </p:cNvCxnSpPr>
          <p:nvPr/>
        </p:nvCxnSpPr>
        <p:spPr bwMode="auto">
          <a:xfrm>
            <a:off x="3095625" y="3803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16" name="AutoShape 29"/>
          <p:cNvCxnSpPr>
            <a:cxnSpLocks noChangeShapeType="1"/>
            <a:stCxn id="37909" idx="2"/>
            <a:endCxn id="37910" idx="0"/>
          </p:cNvCxnSpPr>
          <p:nvPr/>
        </p:nvCxnSpPr>
        <p:spPr bwMode="auto">
          <a:xfrm>
            <a:off x="4010025" y="3803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7" name="Text Box 30"/>
          <p:cNvSpPr txBox="1">
            <a:spLocks noChangeArrowheads="1"/>
          </p:cNvSpPr>
          <p:nvPr/>
        </p:nvSpPr>
        <p:spPr bwMode="auto">
          <a:xfrm>
            <a:off x="2905125" y="4930775"/>
            <a:ext cx="381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smtClean="0">
                <a:solidFill>
                  <a:schemeClr val="accent2"/>
                </a:solidFill>
                <a:latin typeface="Tahoma" charset="0"/>
                <a:sym typeface="Symbol" charset="0"/>
              </a:rPr>
              <a:t>e</a:t>
            </a:r>
            <a:endParaRPr lang="en-US" dirty="0">
              <a:solidFill>
                <a:schemeClr val="accent2"/>
              </a:solidFill>
              <a:latin typeface="Tahoma" charset="0"/>
            </a:endParaRPr>
          </a:p>
        </p:txBody>
      </p:sp>
      <p:cxnSp>
        <p:nvCxnSpPr>
          <p:cNvPr id="37918" name="AutoShape 31"/>
          <p:cNvCxnSpPr>
            <a:cxnSpLocks noChangeShapeType="1"/>
            <a:stCxn id="37911" idx="2"/>
            <a:endCxn id="37917" idx="0"/>
          </p:cNvCxnSpPr>
          <p:nvPr/>
        </p:nvCxnSpPr>
        <p:spPr bwMode="auto">
          <a:xfrm>
            <a:off x="3095625" y="4565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19" name="Text Box 32"/>
          <p:cNvSpPr txBox="1">
            <a:spLocks noChangeArrowheads="1"/>
          </p:cNvSpPr>
          <p:nvPr/>
        </p:nvSpPr>
        <p:spPr bwMode="auto">
          <a:xfrm>
            <a:off x="3590925" y="5006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2"/>
                </a:solidFill>
                <a:latin typeface="Tahoma" charset="0"/>
              </a:rPr>
              <a:t>Atone</a:t>
            </a:r>
          </a:p>
        </p:txBody>
      </p:sp>
      <p:cxnSp>
        <p:nvCxnSpPr>
          <p:cNvPr id="37920" name="AutoShape 33"/>
          <p:cNvCxnSpPr>
            <a:cxnSpLocks noChangeShapeType="1"/>
            <a:stCxn id="37910" idx="2"/>
            <a:endCxn id="37919" idx="0"/>
          </p:cNvCxnSpPr>
          <p:nvPr/>
        </p:nvCxnSpPr>
        <p:spPr bwMode="auto">
          <a:xfrm>
            <a:off x="4010025" y="4565650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1" name="Text Box 34"/>
          <p:cNvSpPr txBox="1">
            <a:spLocks noChangeArrowheads="1"/>
          </p:cNvSpPr>
          <p:nvPr/>
        </p:nvSpPr>
        <p:spPr bwMode="auto">
          <a:xfrm>
            <a:off x="2600325" y="5845175"/>
            <a:ext cx="1981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accent2"/>
                </a:solidFill>
                <a:latin typeface="Tahoma" charset="0"/>
              </a:rPr>
              <a:t>NoFuncTags</a:t>
            </a:r>
          </a:p>
        </p:txBody>
      </p:sp>
      <p:sp>
        <p:nvSpPr>
          <p:cNvPr id="37922" name="Text Box 35"/>
          <p:cNvSpPr txBox="1">
            <a:spLocks noChangeArrowheads="1"/>
          </p:cNvSpPr>
          <p:nvPr/>
        </p:nvSpPr>
        <p:spPr bwMode="auto">
          <a:xfrm>
            <a:off x="4943475" y="1882775"/>
            <a:ext cx="8477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chemeClr val="accent1"/>
                </a:solidFill>
                <a:latin typeface="Tahoma" charset="0"/>
              </a:rPr>
              <a:t>ROOT</a:t>
            </a:r>
            <a:endParaRPr lang="en-US" sz="2000" dirty="0">
              <a:solidFill>
                <a:schemeClr val="accent1"/>
              </a:solidFill>
              <a:latin typeface="Tahoma" charset="0"/>
            </a:endParaRPr>
          </a:p>
        </p:txBody>
      </p:sp>
      <p:sp>
        <p:nvSpPr>
          <p:cNvPr id="37923" name="Text Box 36"/>
          <p:cNvSpPr txBox="1">
            <a:spLocks noChangeArrowheads="1"/>
          </p:cNvSpPr>
          <p:nvPr/>
        </p:nvSpPr>
        <p:spPr bwMode="auto">
          <a:xfrm>
            <a:off x="5191125" y="26447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  <a:latin typeface="Tahoma" charset="0"/>
              </a:rPr>
              <a:t>S</a:t>
            </a:r>
          </a:p>
        </p:txBody>
      </p:sp>
      <p:sp>
        <p:nvSpPr>
          <p:cNvPr id="37924" name="Text Box 37"/>
          <p:cNvSpPr txBox="1">
            <a:spLocks noChangeArrowheads="1"/>
          </p:cNvSpPr>
          <p:nvPr/>
        </p:nvSpPr>
        <p:spPr bwMode="auto">
          <a:xfrm>
            <a:off x="5114925" y="3406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  <a:latin typeface="Tahoma" charset="0"/>
              </a:rPr>
              <a:t>VP</a:t>
            </a:r>
          </a:p>
        </p:txBody>
      </p:sp>
      <p:sp>
        <p:nvSpPr>
          <p:cNvPr id="37925" name="Text Box 38"/>
          <p:cNvSpPr txBox="1">
            <a:spLocks noChangeArrowheads="1"/>
          </p:cNvSpPr>
          <p:nvPr/>
        </p:nvSpPr>
        <p:spPr bwMode="auto">
          <a:xfrm>
            <a:off x="5114925" y="4168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  <a:latin typeface="Tahoma" charset="0"/>
              </a:rPr>
              <a:t>VB</a:t>
            </a:r>
          </a:p>
        </p:txBody>
      </p:sp>
      <p:cxnSp>
        <p:nvCxnSpPr>
          <p:cNvPr id="37926" name="AutoShape 39"/>
          <p:cNvCxnSpPr>
            <a:cxnSpLocks noChangeShapeType="1"/>
            <a:stCxn id="37922" idx="2"/>
            <a:endCxn id="37923" idx="0"/>
          </p:cNvCxnSpPr>
          <p:nvPr/>
        </p:nvCxnSpPr>
        <p:spPr bwMode="auto">
          <a:xfrm>
            <a:off x="5367338" y="2279650"/>
            <a:ext cx="14287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7" name="AutoShape 40"/>
          <p:cNvCxnSpPr>
            <a:cxnSpLocks noChangeShapeType="1"/>
            <a:stCxn id="37923" idx="2"/>
            <a:endCxn id="37924" idx="0"/>
          </p:cNvCxnSpPr>
          <p:nvPr/>
        </p:nvCxnSpPr>
        <p:spPr bwMode="auto">
          <a:xfrm>
            <a:off x="5381625" y="3041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28" name="AutoShape 41"/>
          <p:cNvCxnSpPr>
            <a:cxnSpLocks noChangeShapeType="1"/>
            <a:stCxn id="37924" idx="2"/>
            <a:endCxn id="37925" idx="0"/>
          </p:cNvCxnSpPr>
          <p:nvPr/>
        </p:nvCxnSpPr>
        <p:spPr bwMode="auto">
          <a:xfrm>
            <a:off x="5381625" y="3803650"/>
            <a:ext cx="0" cy="3651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29" name="Text Box 42"/>
          <p:cNvSpPr txBox="1">
            <a:spLocks noChangeArrowheads="1"/>
          </p:cNvSpPr>
          <p:nvPr/>
        </p:nvSpPr>
        <p:spPr bwMode="auto">
          <a:xfrm>
            <a:off x="4962525" y="5006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chemeClr val="accent1"/>
                </a:solidFill>
                <a:latin typeface="Tahoma" charset="0"/>
              </a:rPr>
              <a:t>Atone</a:t>
            </a:r>
          </a:p>
        </p:txBody>
      </p:sp>
      <p:cxnSp>
        <p:nvCxnSpPr>
          <p:cNvPr id="37930" name="AutoShape 43"/>
          <p:cNvCxnSpPr>
            <a:cxnSpLocks noChangeShapeType="1"/>
            <a:stCxn id="37925" idx="2"/>
            <a:endCxn id="37929" idx="0"/>
          </p:cNvCxnSpPr>
          <p:nvPr/>
        </p:nvCxnSpPr>
        <p:spPr bwMode="auto">
          <a:xfrm>
            <a:off x="5381625" y="4565650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1" name="Text Box 44"/>
          <p:cNvSpPr txBox="1">
            <a:spLocks noChangeArrowheads="1"/>
          </p:cNvSpPr>
          <p:nvPr/>
        </p:nvSpPr>
        <p:spPr bwMode="auto">
          <a:xfrm>
            <a:off x="4657725" y="5845175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chemeClr val="accent1"/>
                </a:solidFill>
                <a:latin typeface="Tahoma" charset="0"/>
              </a:rPr>
              <a:t>NoEmpties</a:t>
            </a:r>
          </a:p>
        </p:txBody>
      </p:sp>
      <p:sp>
        <p:nvSpPr>
          <p:cNvPr id="37932" name="Text Box 45"/>
          <p:cNvSpPr txBox="1">
            <a:spLocks noChangeArrowheads="1"/>
          </p:cNvSpPr>
          <p:nvPr/>
        </p:nvSpPr>
        <p:spPr bwMode="auto">
          <a:xfrm>
            <a:off x="6553200" y="1882775"/>
            <a:ext cx="9906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CC00"/>
                </a:solidFill>
                <a:latin typeface="Tahoma" charset="0"/>
              </a:rPr>
              <a:t>ROOT</a:t>
            </a:r>
            <a:endParaRPr lang="en-US" sz="2000" dirty="0">
              <a:solidFill>
                <a:srgbClr val="00CC00"/>
              </a:solidFill>
              <a:latin typeface="Tahoma" charset="0"/>
            </a:endParaRPr>
          </a:p>
        </p:txBody>
      </p:sp>
      <p:sp>
        <p:nvSpPr>
          <p:cNvPr id="37933" name="Text Box 46"/>
          <p:cNvSpPr txBox="1">
            <a:spLocks noChangeArrowheads="1"/>
          </p:cNvSpPr>
          <p:nvPr/>
        </p:nvSpPr>
        <p:spPr bwMode="auto">
          <a:xfrm>
            <a:off x="6867525" y="264477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>
                <a:solidFill>
                  <a:srgbClr val="00CC00"/>
                </a:solidFill>
                <a:latin typeface="Tahoma" charset="0"/>
              </a:rPr>
              <a:t>S</a:t>
            </a:r>
          </a:p>
        </p:txBody>
      </p:sp>
      <p:cxnSp>
        <p:nvCxnSpPr>
          <p:cNvPr id="37934" name="AutoShape 47"/>
          <p:cNvCxnSpPr>
            <a:cxnSpLocks noChangeShapeType="1"/>
            <a:stCxn id="37932" idx="2"/>
            <a:endCxn id="37933" idx="0"/>
          </p:cNvCxnSpPr>
          <p:nvPr/>
        </p:nvCxnSpPr>
        <p:spPr bwMode="auto">
          <a:xfrm>
            <a:off x="7048500" y="2282885"/>
            <a:ext cx="9525" cy="36189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7935" name="AutoShape 48"/>
          <p:cNvCxnSpPr>
            <a:cxnSpLocks noChangeShapeType="1"/>
            <a:stCxn id="37933" idx="2"/>
            <a:endCxn id="37936" idx="0"/>
          </p:cNvCxnSpPr>
          <p:nvPr/>
        </p:nvCxnSpPr>
        <p:spPr bwMode="auto">
          <a:xfrm>
            <a:off x="7058025" y="3041650"/>
            <a:ext cx="0" cy="1965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36" name="Text Box 49"/>
          <p:cNvSpPr txBox="1">
            <a:spLocks noChangeArrowheads="1"/>
          </p:cNvSpPr>
          <p:nvPr/>
        </p:nvSpPr>
        <p:spPr bwMode="auto">
          <a:xfrm>
            <a:off x="6638925" y="5006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CC00"/>
                </a:solidFill>
                <a:latin typeface="Tahoma" charset="0"/>
              </a:rPr>
              <a:t>Atone</a:t>
            </a:r>
          </a:p>
        </p:txBody>
      </p:sp>
      <p:sp>
        <p:nvSpPr>
          <p:cNvPr id="37937" name="Text Box 50"/>
          <p:cNvSpPr txBox="1">
            <a:spLocks noChangeArrowheads="1"/>
          </p:cNvSpPr>
          <p:nvPr/>
        </p:nvSpPr>
        <p:spPr bwMode="auto">
          <a:xfrm>
            <a:off x="6943725" y="6226175"/>
            <a:ext cx="14478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8000"/>
                </a:solidFill>
                <a:latin typeface="Tahoma" charset="0"/>
              </a:rPr>
              <a:t>NoUnaries</a:t>
            </a:r>
          </a:p>
        </p:txBody>
      </p:sp>
      <p:sp>
        <p:nvSpPr>
          <p:cNvPr id="37938" name="Text Box 51"/>
          <p:cNvSpPr txBox="1">
            <a:spLocks noChangeArrowheads="1"/>
          </p:cNvSpPr>
          <p:nvPr/>
        </p:nvSpPr>
        <p:spPr bwMode="auto">
          <a:xfrm>
            <a:off x="7696200" y="1882775"/>
            <a:ext cx="914400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 dirty="0" smtClean="0">
                <a:solidFill>
                  <a:srgbClr val="006600"/>
                </a:solidFill>
                <a:latin typeface="Tahoma" charset="0"/>
              </a:rPr>
              <a:t>ROOT</a:t>
            </a:r>
            <a:endParaRPr lang="en-US" sz="2000" dirty="0">
              <a:solidFill>
                <a:srgbClr val="006600"/>
              </a:solidFill>
              <a:latin typeface="Tahoma" charset="0"/>
            </a:endParaRPr>
          </a:p>
        </p:txBody>
      </p:sp>
      <p:sp>
        <p:nvSpPr>
          <p:cNvPr id="37939" name="Text Box 52"/>
          <p:cNvSpPr txBox="1">
            <a:spLocks noChangeArrowheads="1"/>
          </p:cNvSpPr>
          <p:nvPr/>
        </p:nvSpPr>
        <p:spPr bwMode="auto">
          <a:xfrm>
            <a:off x="7934325" y="4168775"/>
            <a:ext cx="5334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6600"/>
                </a:solidFill>
                <a:latin typeface="Tahoma" charset="0"/>
              </a:rPr>
              <a:t>VB</a:t>
            </a:r>
          </a:p>
        </p:txBody>
      </p:sp>
      <p:cxnSp>
        <p:nvCxnSpPr>
          <p:cNvPr id="37940" name="AutoShape 53"/>
          <p:cNvCxnSpPr>
            <a:cxnSpLocks noChangeShapeType="1"/>
            <a:stCxn id="37938" idx="2"/>
            <a:endCxn id="37939" idx="0"/>
          </p:cNvCxnSpPr>
          <p:nvPr/>
        </p:nvCxnSpPr>
        <p:spPr bwMode="auto">
          <a:xfrm>
            <a:off x="8153400" y="2282885"/>
            <a:ext cx="47625" cy="1885890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1" name="Text Box 54"/>
          <p:cNvSpPr txBox="1">
            <a:spLocks noChangeArrowheads="1"/>
          </p:cNvSpPr>
          <p:nvPr/>
        </p:nvSpPr>
        <p:spPr bwMode="auto">
          <a:xfrm>
            <a:off x="7781925" y="5006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6600"/>
                </a:solidFill>
                <a:latin typeface="Tahoma" charset="0"/>
              </a:rPr>
              <a:t>Atone</a:t>
            </a:r>
          </a:p>
        </p:txBody>
      </p:sp>
      <p:cxnSp>
        <p:nvCxnSpPr>
          <p:cNvPr id="37942" name="AutoShape 55"/>
          <p:cNvCxnSpPr>
            <a:cxnSpLocks noChangeShapeType="1"/>
            <a:stCxn id="37939" idx="2"/>
            <a:endCxn id="37941" idx="0"/>
          </p:cNvCxnSpPr>
          <p:nvPr/>
        </p:nvCxnSpPr>
        <p:spPr bwMode="auto">
          <a:xfrm>
            <a:off x="8201025" y="4565650"/>
            <a:ext cx="0" cy="441325"/>
          </a:xfrm>
          <a:prstGeom prst="straightConnector1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7943" name="Text Box 56"/>
          <p:cNvSpPr txBox="1">
            <a:spLocks noChangeArrowheads="1"/>
          </p:cNvSpPr>
          <p:nvPr/>
        </p:nvSpPr>
        <p:spPr bwMode="auto">
          <a:xfrm>
            <a:off x="6791325" y="5768975"/>
            <a:ext cx="762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CC00"/>
                </a:solidFill>
                <a:latin typeface="Tahoma" charset="0"/>
              </a:rPr>
              <a:t>High</a:t>
            </a:r>
          </a:p>
        </p:txBody>
      </p:sp>
      <p:sp>
        <p:nvSpPr>
          <p:cNvPr id="37944" name="Text Box 57"/>
          <p:cNvSpPr txBox="1">
            <a:spLocks noChangeArrowheads="1"/>
          </p:cNvSpPr>
          <p:nvPr/>
        </p:nvSpPr>
        <p:spPr bwMode="auto">
          <a:xfrm>
            <a:off x="7858125" y="5768975"/>
            <a:ext cx="838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sz="2000">
                <a:solidFill>
                  <a:srgbClr val="006600"/>
                </a:solidFill>
                <a:latin typeface="Tahoma" charset="0"/>
              </a:rPr>
              <a:t>Low</a:t>
            </a:r>
          </a:p>
        </p:txBody>
      </p:sp>
    </p:spTree>
    <p:extLst>
      <p:ext uri="{BB962C8B-B14F-4D97-AF65-F5344CB8AC3E}">
        <p14:creationId xmlns:p14="http://schemas.microsoft.com/office/powerpoint/2010/main" val="1921962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Unary rules: </a:t>
            </a:r>
            <a:br>
              <a:rPr lang="en-US">
                <a:latin typeface="Lucida Sans" charset="0"/>
                <a:ea typeface="ＭＳ Ｐゴシック" charset="0"/>
                <a:cs typeface="ＭＳ Ｐゴシック" charset="0"/>
              </a:rPr>
            </a:br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alchemy in the land of treebanks</a:t>
            </a:r>
          </a:p>
        </p:txBody>
      </p:sp>
      <p:pic>
        <p:nvPicPr>
          <p:cNvPr id="66562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25" y="1674813"/>
            <a:ext cx="8966200" cy="3956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6563" name="AutoShape 4"/>
          <p:cNvSpPr>
            <a:spLocks noChangeArrowheads="1"/>
          </p:cNvSpPr>
          <p:nvPr/>
        </p:nvSpPr>
        <p:spPr bwMode="auto">
          <a:xfrm>
            <a:off x="3167063" y="5842000"/>
            <a:ext cx="650875" cy="787400"/>
          </a:xfrm>
          <a:prstGeom prst="upArrow">
            <a:avLst>
              <a:gd name="adj1" fmla="val 50000"/>
              <a:gd name="adj2" fmla="val 30244"/>
            </a:avLst>
          </a:prstGeom>
          <a:solidFill>
            <a:srgbClr val="66FF6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12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Lucida Sans" charset="0"/>
                <a:ea typeface="ＭＳ Ｐゴシック" charset="0"/>
                <a:cs typeface="ＭＳ Ｐゴシック" charset="0"/>
              </a:rPr>
              <a:t>Same-Span Reachability</a:t>
            </a:r>
          </a:p>
        </p:txBody>
      </p:sp>
      <p:sp>
        <p:nvSpPr>
          <p:cNvPr id="68610" name="Text Box 3"/>
          <p:cNvSpPr txBox="1">
            <a:spLocks noChangeArrowheads="1"/>
          </p:cNvSpPr>
          <p:nvPr/>
        </p:nvSpPr>
        <p:spPr bwMode="auto">
          <a:xfrm>
            <a:off x="2286000" y="2971800"/>
            <a:ext cx="2895600" cy="19389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>
                <a:solidFill>
                  <a:srgbClr val="A4001D"/>
                </a:solidFill>
                <a:latin typeface="Tahoma" charset="0"/>
              </a:rPr>
              <a:t>ADJP ADVP</a:t>
            </a:r>
          </a:p>
          <a:p>
            <a:pPr algn="ctr" eaLnBrk="1" hangingPunct="1"/>
            <a:r>
              <a:rPr lang="en-US">
                <a:solidFill>
                  <a:srgbClr val="A4001D"/>
                </a:solidFill>
                <a:latin typeface="Tahoma" charset="0"/>
              </a:rPr>
              <a:t>FRAG INTJ NP</a:t>
            </a:r>
          </a:p>
          <a:p>
            <a:pPr algn="ctr" eaLnBrk="1" hangingPunct="1"/>
            <a:r>
              <a:rPr lang="en-US">
                <a:solidFill>
                  <a:srgbClr val="A4001D"/>
                </a:solidFill>
                <a:latin typeface="Tahoma" charset="0"/>
              </a:rPr>
              <a:t>PP PRN QP S</a:t>
            </a:r>
          </a:p>
          <a:p>
            <a:pPr algn="ctr" eaLnBrk="1" hangingPunct="1"/>
            <a:r>
              <a:rPr lang="en-US">
                <a:solidFill>
                  <a:srgbClr val="A4001D"/>
                </a:solidFill>
                <a:latin typeface="Tahoma" charset="0"/>
              </a:rPr>
              <a:t>SBAR UCP VP</a:t>
            </a:r>
          </a:p>
          <a:p>
            <a:pPr algn="ctr" eaLnBrk="1" hangingPunct="1"/>
            <a:r>
              <a:rPr lang="en-US">
                <a:solidFill>
                  <a:srgbClr val="A4001D"/>
                </a:solidFill>
                <a:latin typeface="Tahoma" charset="0"/>
              </a:rPr>
              <a:t>WHNP</a:t>
            </a:r>
          </a:p>
        </p:txBody>
      </p:sp>
      <p:sp>
        <p:nvSpPr>
          <p:cNvPr id="68611" name="Oval 4"/>
          <p:cNvSpPr>
            <a:spLocks noChangeArrowheads="1"/>
          </p:cNvSpPr>
          <p:nvPr/>
        </p:nvSpPr>
        <p:spPr bwMode="auto">
          <a:xfrm>
            <a:off x="2438400" y="2743200"/>
            <a:ext cx="2590800" cy="22098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12" name="Text Box 5"/>
          <p:cNvSpPr txBox="1">
            <a:spLocks noChangeArrowheads="1"/>
          </p:cNvSpPr>
          <p:nvPr/>
        </p:nvSpPr>
        <p:spPr bwMode="auto">
          <a:xfrm>
            <a:off x="3352800" y="15240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TOP</a:t>
            </a:r>
          </a:p>
        </p:txBody>
      </p:sp>
      <p:sp>
        <p:nvSpPr>
          <p:cNvPr id="68613" name="Oval 6"/>
          <p:cNvSpPr>
            <a:spLocks noChangeArrowheads="1"/>
          </p:cNvSpPr>
          <p:nvPr/>
        </p:nvSpPr>
        <p:spPr bwMode="auto">
          <a:xfrm>
            <a:off x="3200400" y="1524000"/>
            <a:ext cx="1066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14" name="Text Box 7"/>
          <p:cNvSpPr txBox="1">
            <a:spLocks noChangeArrowheads="1"/>
          </p:cNvSpPr>
          <p:nvPr/>
        </p:nvSpPr>
        <p:spPr bwMode="auto">
          <a:xfrm>
            <a:off x="7772400" y="2743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LST</a:t>
            </a:r>
          </a:p>
        </p:txBody>
      </p:sp>
      <p:sp>
        <p:nvSpPr>
          <p:cNvPr id="68615" name="Oval 8"/>
          <p:cNvSpPr>
            <a:spLocks noChangeArrowheads="1"/>
          </p:cNvSpPr>
          <p:nvPr/>
        </p:nvSpPr>
        <p:spPr bwMode="auto">
          <a:xfrm>
            <a:off x="7620000" y="2743200"/>
            <a:ext cx="1066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16" name="Text Box 9"/>
          <p:cNvSpPr txBox="1">
            <a:spLocks noChangeArrowheads="1"/>
          </p:cNvSpPr>
          <p:nvPr/>
        </p:nvSpPr>
        <p:spPr bwMode="auto">
          <a:xfrm>
            <a:off x="7620000" y="3352800"/>
            <a:ext cx="1219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CONJP</a:t>
            </a:r>
          </a:p>
        </p:txBody>
      </p:sp>
      <p:sp>
        <p:nvSpPr>
          <p:cNvPr id="68617" name="Oval 10"/>
          <p:cNvSpPr>
            <a:spLocks noChangeArrowheads="1"/>
          </p:cNvSpPr>
          <p:nvPr/>
        </p:nvSpPr>
        <p:spPr bwMode="auto">
          <a:xfrm>
            <a:off x="7467600" y="3352800"/>
            <a:ext cx="13716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18" name="Text Box 11"/>
          <p:cNvSpPr txBox="1">
            <a:spLocks noChangeArrowheads="1"/>
          </p:cNvSpPr>
          <p:nvPr/>
        </p:nvSpPr>
        <p:spPr bwMode="auto">
          <a:xfrm>
            <a:off x="1066800" y="54102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WHADJP</a:t>
            </a:r>
          </a:p>
        </p:txBody>
      </p:sp>
      <p:sp>
        <p:nvSpPr>
          <p:cNvPr id="68619" name="Oval 12"/>
          <p:cNvSpPr>
            <a:spLocks noChangeArrowheads="1"/>
          </p:cNvSpPr>
          <p:nvPr/>
        </p:nvSpPr>
        <p:spPr bwMode="auto">
          <a:xfrm>
            <a:off x="914400" y="5410200"/>
            <a:ext cx="16764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0" name="Text Box 13"/>
          <p:cNvSpPr txBox="1">
            <a:spLocks noChangeArrowheads="1"/>
          </p:cNvSpPr>
          <p:nvPr/>
        </p:nvSpPr>
        <p:spPr bwMode="auto">
          <a:xfrm>
            <a:off x="2971800" y="6019800"/>
            <a:ext cx="1676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WHADVP</a:t>
            </a:r>
          </a:p>
        </p:txBody>
      </p:sp>
      <p:sp>
        <p:nvSpPr>
          <p:cNvPr id="68621" name="Oval 14"/>
          <p:cNvSpPr>
            <a:spLocks noChangeArrowheads="1"/>
          </p:cNvSpPr>
          <p:nvPr/>
        </p:nvSpPr>
        <p:spPr bwMode="auto">
          <a:xfrm>
            <a:off x="2819400" y="6019800"/>
            <a:ext cx="17526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2" name="Text Box 15"/>
          <p:cNvSpPr txBox="1">
            <a:spLocks noChangeArrowheads="1"/>
          </p:cNvSpPr>
          <p:nvPr/>
        </p:nvSpPr>
        <p:spPr bwMode="auto">
          <a:xfrm>
            <a:off x="5181600" y="5410200"/>
            <a:ext cx="1143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WHPP</a:t>
            </a:r>
          </a:p>
        </p:txBody>
      </p:sp>
      <p:sp>
        <p:nvSpPr>
          <p:cNvPr id="68623" name="Oval 16"/>
          <p:cNvSpPr>
            <a:spLocks noChangeArrowheads="1"/>
          </p:cNvSpPr>
          <p:nvPr/>
        </p:nvSpPr>
        <p:spPr bwMode="auto">
          <a:xfrm>
            <a:off x="5029200" y="5410200"/>
            <a:ext cx="12954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4" name="Text Box 17"/>
          <p:cNvSpPr txBox="1">
            <a:spLocks noChangeArrowheads="1"/>
          </p:cNvSpPr>
          <p:nvPr/>
        </p:nvSpPr>
        <p:spPr bwMode="auto">
          <a:xfrm>
            <a:off x="990600" y="22098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NX</a:t>
            </a:r>
          </a:p>
        </p:txBody>
      </p:sp>
      <p:sp>
        <p:nvSpPr>
          <p:cNvPr id="68625" name="Oval 18"/>
          <p:cNvSpPr>
            <a:spLocks noChangeArrowheads="1"/>
          </p:cNvSpPr>
          <p:nvPr/>
        </p:nvSpPr>
        <p:spPr bwMode="auto">
          <a:xfrm>
            <a:off x="838200" y="2209800"/>
            <a:ext cx="838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6" name="Line 19"/>
          <p:cNvSpPr>
            <a:spLocks noChangeShapeType="1"/>
          </p:cNvSpPr>
          <p:nvPr/>
        </p:nvSpPr>
        <p:spPr bwMode="auto">
          <a:xfrm flipV="1">
            <a:off x="2133600" y="4724400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7" name="Line 20"/>
          <p:cNvSpPr>
            <a:spLocks noChangeShapeType="1"/>
          </p:cNvSpPr>
          <p:nvPr/>
        </p:nvSpPr>
        <p:spPr bwMode="auto">
          <a:xfrm flipH="1" flipV="1">
            <a:off x="3733800" y="5715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8" name="Line 21"/>
          <p:cNvSpPr>
            <a:spLocks noChangeShapeType="1"/>
          </p:cNvSpPr>
          <p:nvPr/>
        </p:nvSpPr>
        <p:spPr bwMode="auto">
          <a:xfrm flipV="1">
            <a:off x="4800600" y="2514600"/>
            <a:ext cx="914400" cy="685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29" name="Line 22"/>
          <p:cNvSpPr>
            <a:spLocks noChangeShapeType="1"/>
          </p:cNvSpPr>
          <p:nvPr/>
        </p:nvSpPr>
        <p:spPr bwMode="auto">
          <a:xfrm flipH="1" flipV="1">
            <a:off x="4876800" y="4419600"/>
            <a:ext cx="91440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0" name="Line 23"/>
          <p:cNvSpPr>
            <a:spLocks noChangeShapeType="1"/>
          </p:cNvSpPr>
          <p:nvPr/>
        </p:nvSpPr>
        <p:spPr bwMode="auto">
          <a:xfrm flipH="1" flipV="1">
            <a:off x="4495800" y="4724400"/>
            <a:ext cx="838200" cy="685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1" name="Line 24"/>
          <p:cNvSpPr>
            <a:spLocks noChangeShapeType="1"/>
          </p:cNvSpPr>
          <p:nvPr/>
        </p:nvSpPr>
        <p:spPr bwMode="auto">
          <a:xfrm flipV="1">
            <a:off x="2971800" y="19050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2" name="Text Box 25"/>
          <p:cNvSpPr txBox="1">
            <a:spLocks noChangeArrowheads="1"/>
          </p:cNvSpPr>
          <p:nvPr/>
        </p:nvSpPr>
        <p:spPr bwMode="auto">
          <a:xfrm>
            <a:off x="7239000" y="1447800"/>
            <a:ext cx="1676400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 dirty="0" err="1">
                <a:solidFill>
                  <a:schemeClr val="accent3"/>
                </a:solidFill>
                <a:latin typeface="Tahoma" charset="0"/>
              </a:rPr>
              <a:t>NoEmpties</a:t>
            </a:r>
            <a:endParaRPr lang="en-US" dirty="0">
              <a:solidFill>
                <a:schemeClr val="accent3"/>
              </a:solidFill>
              <a:latin typeface="Tahoma" charset="0"/>
            </a:endParaRPr>
          </a:p>
        </p:txBody>
      </p:sp>
      <p:sp>
        <p:nvSpPr>
          <p:cNvPr id="68633" name="Text Box 26"/>
          <p:cNvSpPr txBox="1">
            <a:spLocks noChangeArrowheads="1"/>
          </p:cNvSpPr>
          <p:nvPr/>
        </p:nvSpPr>
        <p:spPr bwMode="auto">
          <a:xfrm>
            <a:off x="7772400" y="39624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NAC</a:t>
            </a:r>
          </a:p>
        </p:txBody>
      </p:sp>
      <p:sp>
        <p:nvSpPr>
          <p:cNvPr id="68634" name="Oval 27"/>
          <p:cNvSpPr>
            <a:spLocks noChangeArrowheads="1"/>
          </p:cNvSpPr>
          <p:nvPr/>
        </p:nvSpPr>
        <p:spPr bwMode="auto">
          <a:xfrm>
            <a:off x="7620000" y="3962400"/>
            <a:ext cx="1066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5" name="Text Box 28"/>
          <p:cNvSpPr txBox="1">
            <a:spLocks noChangeArrowheads="1"/>
          </p:cNvSpPr>
          <p:nvPr/>
        </p:nvSpPr>
        <p:spPr bwMode="auto">
          <a:xfrm>
            <a:off x="3124200" y="5257800"/>
            <a:ext cx="1524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SBARQ</a:t>
            </a:r>
          </a:p>
        </p:txBody>
      </p:sp>
      <p:sp>
        <p:nvSpPr>
          <p:cNvPr id="68636" name="Oval 29"/>
          <p:cNvSpPr>
            <a:spLocks noChangeArrowheads="1"/>
          </p:cNvSpPr>
          <p:nvPr/>
        </p:nvSpPr>
        <p:spPr bwMode="auto">
          <a:xfrm>
            <a:off x="2971800" y="5257800"/>
            <a:ext cx="1447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7" name="Line 30"/>
          <p:cNvSpPr>
            <a:spLocks noChangeShapeType="1"/>
          </p:cNvSpPr>
          <p:nvPr/>
        </p:nvSpPr>
        <p:spPr bwMode="auto">
          <a:xfrm flipH="1" flipV="1">
            <a:off x="3733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38" name="Text Box 31"/>
          <p:cNvSpPr txBox="1">
            <a:spLocks noChangeArrowheads="1"/>
          </p:cNvSpPr>
          <p:nvPr/>
        </p:nvSpPr>
        <p:spPr bwMode="auto">
          <a:xfrm>
            <a:off x="685800" y="4648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SINV</a:t>
            </a:r>
          </a:p>
        </p:txBody>
      </p:sp>
      <p:sp>
        <p:nvSpPr>
          <p:cNvPr id="68639" name="Oval 32"/>
          <p:cNvSpPr>
            <a:spLocks noChangeArrowheads="1"/>
          </p:cNvSpPr>
          <p:nvPr/>
        </p:nvSpPr>
        <p:spPr bwMode="auto">
          <a:xfrm>
            <a:off x="533400" y="4648200"/>
            <a:ext cx="11430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0" name="Line 33"/>
          <p:cNvSpPr>
            <a:spLocks noChangeShapeType="1"/>
          </p:cNvSpPr>
          <p:nvPr/>
        </p:nvSpPr>
        <p:spPr bwMode="auto">
          <a:xfrm flipV="1">
            <a:off x="1600200" y="4419600"/>
            <a:ext cx="99060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1" name="Line 34"/>
          <p:cNvSpPr>
            <a:spLocks noChangeShapeType="1"/>
          </p:cNvSpPr>
          <p:nvPr/>
        </p:nvSpPr>
        <p:spPr bwMode="auto">
          <a:xfrm flipH="1" flipV="1">
            <a:off x="1600200" y="2590800"/>
            <a:ext cx="990600" cy="685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2" name="Text Box 35"/>
          <p:cNvSpPr txBox="1">
            <a:spLocks noChangeArrowheads="1"/>
          </p:cNvSpPr>
          <p:nvPr/>
        </p:nvSpPr>
        <p:spPr bwMode="auto">
          <a:xfrm>
            <a:off x="5791200" y="2133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RRC</a:t>
            </a:r>
          </a:p>
        </p:txBody>
      </p:sp>
      <p:sp>
        <p:nvSpPr>
          <p:cNvPr id="68643" name="Oval 36"/>
          <p:cNvSpPr>
            <a:spLocks noChangeArrowheads="1"/>
          </p:cNvSpPr>
          <p:nvPr/>
        </p:nvSpPr>
        <p:spPr bwMode="auto">
          <a:xfrm>
            <a:off x="5638800" y="2133600"/>
            <a:ext cx="1066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4" name="Line 37"/>
          <p:cNvSpPr>
            <a:spLocks noChangeShapeType="1"/>
          </p:cNvSpPr>
          <p:nvPr/>
        </p:nvSpPr>
        <p:spPr bwMode="auto">
          <a:xfrm flipV="1">
            <a:off x="4191000" y="25146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5" name="Line 38"/>
          <p:cNvSpPr>
            <a:spLocks noChangeShapeType="1"/>
          </p:cNvSpPr>
          <p:nvPr/>
        </p:nvSpPr>
        <p:spPr bwMode="auto">
          <a:xfrm flipH="1" flipV="1">
            <a:off x="4038600" y="1905000"/>
            <a:ext cx="381000" cy="2286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6" name="Line 39"/>
          <p:cNvSpPr>
            <a:spLocks noChangeShapeType="1"/>
          </p:cNvSpPr>
          <p:nvPr/>
        </p:nvSpPr>
        <p:spPr bwMode="auto">
          <a:xfrm flipH="1" flipV="1">
            <a:off x="2971800" y="2514600"/>
            <a:ext cx="228600" cy="304800"/>
          </a:xfrm>
          <a:prstGeom prst="line">
            <a:avLst/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7" name="Text Box 40"/>
          <p:cNvSpPr txBox="1">
            <a:spLocks noChangeArrowheads="1"/>
          </p:cNvSpPr>
          <p:nvPr/>
        </p:nvSpPr>
        <p:spPr bwMode="auto">
          <a:xfrm>
            <a:off x="2514600" y="2133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SQ</a:t>
            </a:r>
          </a:p>
        </p:txBody>
      </p:sp>
      <p:sp>
        <p:nvSpPr>
          <p:cNvPr id="68648" name="Oval 41"/>
          <p:cNvSpPr>
            <a:spLocks noChangeArrowheads="1"/>
          </p:cNvSpPr>
          <p:nvPr/>
        </p:nvSpPr>
        <p:spPr bwMode="auto">
          <a:xfrm>
            <a:off x="2362200" y="2133600"/>
            <a:ext cx="8382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49" name="Text Box 42"/>
          <p:cNvSpPr txBox="1">
            <a:spLocks noChangeArrowheads="1"/>
          </p:cNvSpPr>
          <p:nvPr/>
        </p:nvSpPr>
        <p:spPr bwMode="auto">
          <a:xfrm>
            <a:off x="4343400" y="21336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X</a:t>
            </a:r>
          </a:p>
        </p:txBody>
      </p:sp>
      <p:sp>
        <p:nvSpPr>
          <p:cNvPr id="68650" name="Oval 43"/>
          <p:cNvSpPr>
            <a:spLocks noChangeArrowheads="1"/>
          </p:cNvSpPr>
          <p:nvPr/>
        </p:nvSpPr>
        <p:spPr bwMode="auto">
          <a:xfrm>
            <a:off x="4191000" y="2133600"/>
            <a:ext cx="685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  <p:sp>
        <p:nvSpPr>
          <p:cNvPr id="68651" name="Text Box 44"/>
          <p:cNvSpPr txBox="1">
            <a:spLocks noChangeArrowheads="1"/>
          </p:cNvSpPr>
          <p:nvPr/>
        </p:nvSpPr>
        <p:spPr bwMode="auto">
          <a:xfrm>
            <a:off x="5867400" y="4648200"/>
            <a:ext cx="990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25146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29718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34290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3886200" indent="-228600" algn="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algn="l" eaLnBrk="1" hangingPunct="1">
              <a:spcBef>
                <a:spcPct val="50000"/>
              </a:spcBef>
            </a:pPr>
            <a:r>
              <a:rPr lang="en-US">
                <a:solidFill>
                  <a:srgbClr val="A4001D"/>
                </a:solidFill>
                <a:latin typeface="Tahoma" charset="0"/>
              </a:rPr>
              <a:t>PRT</a:t>
            </a:r>
          </a:p>
        </p:txBody>
      </p:sp>
      <p:sp>
        <p:nvSpPr>
          <p:cNvPr id="68652" name="Oval 45"/>
          <p:cNvSpPr>
            <a:spLocks noChangeArrowheads="1"/>
          </p:cNvSpPr>
          <p:nvPr/>
        </p:nvSpPr>
        <p:spPr bwMode="auto">
          <a:xfrm>
            <a:off x="5715000" y="4648200"/>
            <a:ext cx="1066800" cy="457200"/>
          </a:xfrm>
          <a:prstGeom prst="ellipse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solidFill>
                <a:srgbClr val="A4001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8979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ea typeface="ＭＳ Ｐゴシック" charset="0"/>
                <a:cs typeface="ＭＳ Ｐゴシック" charset="0"/>
              </a:rPr>
              <a:t>Grammar</a:t>
            </a:r>
            <a:br>
              <a:rPr lang="en-US" dirty="0" smtClean="0">
                <a:ea typeface="ＭＳ Ｐゴシック" charset="0"/>
                <a:cs typeface="ＭＳ Ｐゴシック" charset="0"/>
              </a:rPr>
            </a:br>
            <a:r>
              <a:rPr lang="en-US" dirty="0" smtClean="0">
                <a:ea typeface="ＭＳ Ｐゴシック" charset="0"/>
                <a:cs typeface="ＭＳ Ｐゴシック" charset="0"/>
              </a:rPr>
              <a:t>Transforms</a:t>
            </a:r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5362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dirty="0" smtClean="0">
                <a:latin typeface="+mj-lt"/>
                <a:ea typeface="ＭＳ Ｐゴシック" charset="0"/>
                <a:cs typeface="ＭＳ Ｐゴシック" charset="0"/>
              </a:rPr>
              <a:t>Restricting the grammar form for efficient parsing</a:t>
            </a:r>
            <a:endParaRPr lang="en-US" dirty="0">
              <a:latin typeface="+mj-lt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1658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Chomsky Normal Form</a:t>
            </a:r>
            <a:endParaRPr lang="en-US" dirty="0"/>
          </a:p>
        </p:txBody>
      </p:sp>
      <p:sp>
        <p:nvSpPr>
          <p:cNvPr id="3174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rules are of the form X </a:t>
            </a:r>
            <a:r>
              <a:rPr lang="en-US" dirty="0" smtClean="0">
                <a:sym typeface="Symbol" charset="0"/>
              </a:rPr>
              <a:t> Y Z or X  w</a:t>
            </a:r>
          </a:p>
          <a:p>
            <a:pPr lvl="1"/>
            <a:r>
              <a:rPr lang="en-US" dirty="0" smtClean="0">
                <a:sym typeface="Symbol" charset="0"/>
              </a:rPr>
              <a:t>X, Y, Z </a:t>
            </a:r>
            <a:r>
              <a:rPr lang="en-US" dirty="0">
                <a:sym typeface="Symbol" charset="0"/>
              </a:rPr>
              <a:t>∈ N and </a:t>
            </a:r>
            <a:r>
              <a:rPr lang="en-US" dirty="0" smtClean="0">
                <a:sym typeface="Symbol" charset="0"/>
              </a:rPr>
              <a:t>w </a:t>
            </a:r>
            <a:r>
              <a:rPr lang="en-US" dirty="0">
                <a:sym typeface="Symbol" charset="0"/>
              </a:rPr>
              <a:t>∈ </a:t>
            </a:r>
            <a:r>
              <a:rPr lang="en-US" dirty="0" smtClean="0">
                <a:sym typeface="Symbol" charset="0"/>
              </a:rPr>
              <a:t>T </a:t>
            </a:r>
          </a:p>
          <a:p>
            <a:r>
              <a:rPr lang="en-US" dirty="0" smtClean="0">
                <a:sym typeface="Symbol" charset="0"/>
              </a:rPr>
              <a:t>A transformation to this form doesn’</a:t>
            </a:r>
            <a:r>
              <a:rPr lang="en-US" altLang="ja-JP" dirty="0" smtClean="0">
                <a:sym typeface="Symbol" charset="0"/>
              </a:rPr>
              <a:t>t change the weak generative capacity of a CFG</a:t>
            </a:r>
          </a:p>
          <a:p>
            <a:pPr lvl="1"/>
            <a:r>
              <a:rPr lang="en-US" altLang="ja-JP" dirty="0" smtClean="0">
                <a:sym typeface="Symbol" charset="0"/>
              </a:rPr>
              <a:t>That is, it recognizes the same language</a:t>
            </a:r>
          </a:p>
          <a:p>
            <a:pPr lvl="2"/>
            <a:r>
              <a:rPr lang="en-US" altLang="ja-JP" dirty="0" smtClean="0">
                <a:sym typeface="Symbol" charset="0"/>
              </a:rPr>
              <a:t>But maybe with different trees</a:t>
            </a:r>
          </a:p>
          <a:p>
            <a:r>
              <a:rPr lang="en-US" dirty="0" smtClean="0">
                <a:sym typeface="Symbol" charset="0"/>
              </a:rPr>
              <a:t>Empties and </a:t>
            </a:r>
            <a:r>
              <a:rPr lang="en-US" dirty="0" err="1" smtClean="0">
                <a:sym typeface="Symbol" charset="0"/>
              </a:rPr>
              <a:t>unaries</a:t>
            </a:r>
            <a:r>
              <a:rPr lang="en-US" dirty="0" smtClean="0">
                <a:sym typeface="Symbol" charset="0"/>
              </a:rPr>
              <a:t> are removed recursively</a:t>
            </a:r>
          </a:p>
          <a:p>
            <a:r>
              <a:rPr lang="en-US" dirty="0" smtClean="0">
                <a:sym typeface="Symbol" charset="0"/>
              </a:rPr>
              <a:t>n-</a:t>
            </a:r>
            <a:r>
              <a:rPr lang="en-US" dirty="0" err="1" smtClean="0">
                <a:sym typeface="Symbol" charset="0"/>
              </a:rPr>
              <a:t>ary</a:t>
            </a:r>
            <a:r>
              <a:rPr lang="en-US" dirty="0" smtClean="0">
                <a:sym typeface="Symbol" charset="0"/>
              </a:rPr>
              <a:t> rules are divided by introducing new nonterminals (n &gt; 2)</a:t>
            </a:r>
          </a:p>
        </p:txBody>
      </p:sp>
    </p:spTree>
    <p:extLst>
      <p:ext uri="{BB962C8B-B14F-4D97-AF65-F5344CB8AC3E}">
        <p14:creationId xmlns:p14="http://schemas.microsoft.com/office/powerpoint/2010/main" val="1645066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phrase structure grammar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VP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V NP</a:t>
            </a:r>
          </a:p>
          <a:p>
            <a:pPr marL="0" indent="0">
              <a:buNone/>
            </a:pPr>
            <a:r>
              <a:rPr lang="en-US" dirty="0" smtClean="0"/>
              <a:t>VP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dirty="0" smtClean="0"/>
              <a:t>V NP 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NP NP</a:t>
            </a:r>
          </a:p>
          <a:p>
            <a:pPr marL="0" indent="0">
              <a:buNone/>
            </a:pPr>
            <a:r>
              <a:rPr lang="en-US" dirty="0"/>
              <a:t>NP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NP </a:t>
            </a:r>
            <a:r>
              <a:rPr lang="en-US" dirty="0" smtClean="0"/>
              <a:t>PP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N</a:t>
            </a:r>
          </a:p>
          <a:p>
            <a:pPr marL="0" indent="0">
              <a:buNone/>
            </a:pPr>
            <a:r>
              <a:rPr lang="en-US" dirty="0" smtClean="0"/>
              <a:t>NP </a:t>
            </a:r>
            <a:r>
              <a:rPr lang="en-US" dirty="0" smtClean="0">
                <a:sym typeface="Symbol" charset="0"/>
              </a:rPr>
              <a:t> </a:t>
            </a:r>
            <a:r>
              <a:rPr lang="en-US" i="1" dirty="0" smtClean="0">
                <a:sym typeface="Symbol" charset="0"/>
              </a:rPr>
              <a:t>e</a:t>
            </a:r>
            <a:endParaRPr lang="en-US" i="1" dirty="0" smtClean="0"/>
          </a:p>
          <a:p>
            <a:pPr marL="0" indent="0">
              <a:buNone/>
            </a:pPr>
            <a:r>
              <a:rPr lang="en-US" dirty="0" smtClean="0"/>
              <a:t>PP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P NP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146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/>
              <a:t>S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VP</a:t>
            </a:r>
          </a:p>
          <a:p>
            <a:pPr marL="0" indent="0">
              <a:buNone/>
            </a:pPr>
            <a:r>
              <a:rPr lang="en-US" sz="2000" dirty="0"/>
              <a:t>S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</a:t>
            </a:r>
            <a:r>
              <a:rPr lang="en-US" sz="2000" dirty="0"/>
              <a:t>VP</a:t>
            </a:r>
          </a:p>
          <a:p>
            <a:pPr marL="0" indent="0">
              <a:buNone/>
            </a:pPr>
            <a:r>
              <a:rPr lang="en-US" sz="2000" dirty="0" smtClean="0"/>
              <a:t>VP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V NP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V</a:t>
            </a:r>
          </a:p>
          <a:p>
            <a:pPr marL="0" indent="0">
              <a:buNone/>
            </a:pPr>
            <a:r>
              <a:rPr lang="en-US" sz="2000" dirty="0" smtClean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V NP PP</a:t>
            </a:r>
          </a:p>
          <a:p>
            <a:pPr marL="0" indent="0">
              <a:buNone/>
            </a:pPr>
            <a:r>
              <a:rPr lang="en-US" sz="2000" dirty="0"/>
              <a:t>VP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V PP</a:t>
            </a:r>
          </a:p>
          <a:p>
            <a:pPr marL="0" indent="0"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NP NP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NP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NP </a:t>
            </a:r>
            <a:r>
              <a:rPr lang="en-US" sz="2000" dirty="0" smtClean="0"/>
              <a:t>PP</a:t>
            </a:r>
          </a:p>
          <a:p>
            <a:pPr marL="0" indent="0">
              <a:buNone/>
            </a:pPr>
            <a:r>
              <a:rPr lang="en-US" sz="2000" dirty="0"/>
              <a:t>NP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PP</a:t>
            </a:r>
          </a:p>
          <a:p>
            <a:pPr marL="0" indent="0">
              <a:buNone/>
            </a:pPr>
            <a:r>
              <a:rPr lang="en-US" sz="2000" dirty="0" smtClean="0"/>
              <a:t>NP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N</a:t>
            </a:r>
          </a:p>
          <a:p>
            <a:pPr marL="0" indent="0">
              <a:buNone/>
            </a:pPr>
            <a:r>
              <a:rPr lang="en-US" sz="2000" dirty="0" smtClean="0"/>
              <a:t>PP </a:t>
            </a:r>
            <a:r>
              <a:rPr lang="en-US" sz="2000" dirty="0" smtClean="0">
                <a:sym typeface="Symbol" charset="0"/>
              </a:rPr>
              <a:t></a:t>
            </a:r>
            <a:r>
              <a:rPr lang="en-US" sz="2000" dirty="0" smtClean="0"/>
              <a:t> P NP</a:t>
            </a:r>
          </a:p>
          <a:p>
            <a:pPr marL="0" indent="0">
              <a:buNone/>
            </a:pPr>
            <a:r>
              <a:rPr lang="en-US" sz="2000" dirty="0"/>
              <a:t>PP </a:t>
            </a:r>
            <a:r>
              <a:rPr lang="en-US" sz="2000" dirty="0">
                <a:sym typeface="Symbol" charset="0"/>
              </a:rPr>
              <a:t></a:t>
            </a:r>
            <a:r>
              <a:rPr lang="en-US" sz="2000" dirty="0"/>
              <a:t> </a:t>
            </a:r>
            <a:r>
              <a:rPr lang="en-US" sz="2000" dirty="0" smtClean="0"/>
              <a:t>P</a:t>
            </a:r>
            <a:endParaRPr lang="en-US" sz="2000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22170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VP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V NP</a:t>
            </a:r>
          </a:p>
          <a:p>
            <a:pPr marL="0" indent="0">
              <a:buNone/>
            </a:pPr>
            <a:r>
              <a:rPr lang="en-US" sz="1700" dirty="0"/>
              <a:t>S</a:t>
            </a:r>
            <a:r>
              <a:rPr lang="en-US" sz="1700" dirty="0" smtClean="0"/>
              <a:t>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NP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NP PP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NP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</a:t>
            </a:r>
          </a:p>
          <a:p>
            <a:pPr marL="0" indent="0">
              <a:buNone/>
            </a:pPr>
            <a:r>
              <a:rPr lang="en-US" sz="1700" dirty="0" smtClean="0"/>
              <a:t>PP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P NP</a:t>
            </a:r>
          </a:p>
          <a:p>
            <a:pPr marL="0" indent="0">
              <a:buNone/>
            </a:pPr>
            <a:r>
              <a:rPr lang="en-US" sz="1700" dirty="0"/>
              <a:t>PP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</a:t>
            </a:r>
            <a:endParaRPr lang="en-US" sz="1700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966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VP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V NP</a:t>
            </a:r>
          </a:p>
          <a:p>
            <a:pPr marL="0" indent="0">
              <a:buNone/>
            </a:pPr>
            <a:r>
              <a:rPr lang="en-US" sz="1700" dirty="0"/>
              <a:t>S</a:t>
            </a:r>
            <a:r>
              <a:rPr lang="en-US" sz="1700" dirty="0" smtClean="0"/>
              <a:t>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NP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NP PP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NP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</a:t>
            </a:r>
          </a:p>
          <a:p>
            <a:pPr marL="0" indent="0">
              <a:buNone/>
            </a:pPr>
            <a:r>
              <a:rPr lang="en-US" sz="1700" dirty="0" smtClean="0"/>
              <a:t>PP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P NP</a:t>
            </a:r>
          </a:p>
          <a:p>
            <a:pPr marL="0" indent="0">
              <a:buNone/>
            </a:pPr>
            <a:r>
              <a:rPr lang="en-US" sz="1700" dirty="0"/>
              <a:t>PP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</a:t>
            </a:r>
            <a:endParaRPr lang="en-US" sz="1700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 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N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/>
              <a:t>N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 smtClean="0"/>
              <a:t>rods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people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people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fish</a:t>
            </a:r>
            <a:r>
              <a:rPr lang="en-US" dirty="0" smtClean="0"/>
              <a:t>   </a:t>
            </a:r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fish</a:t>
            </a:r>
            <a:r>
              <a:rPr lang="en-US" dirty="0"/>
              <a:t> 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V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tanks</a:t>
            </a:r>
            <a:r>
              <a:rPr lang="en-US" dirty="0" smtClean="0"/>
              <a:t>  </a:t>
            </a:r>
          </a:p>
          <a:p>
            <a:pPr marL="0" indent="0">
              <a:buNone/>
            </a:pPr>
            <a:r>
              <a:rPr lang="en-US" dirty="0" smtClean="0"/>
              <a:t>S </a:t>
            </a:r>
            <a:r>
              <a:rPr lang="en-US" dirty="0">
                <a:sym typeface="Symbol" charset="0"/>
              </a:rPr>
              <a:t></a:t>
            </a:r>
            <a:r>
              <a:rPr lang="en-US" dirty="0"/>
              <a:t> </a:t>
            </a:r>
            <a:r>
              <a:rPr lang="en-US" i="1" dirty="0"/>
              <a:t>tanks</a:t>
            </a:r>
            <a:r>
              <a:rPr lang="en-US" dirty="0"/>
              <a:t> 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P </a:t>
            </a:r>
            <a:r>
              <a:rPr lang="en-US" dirty="0" smtClean="0">
                <a:sym typeface="Symbol" charset="0"/>
              </a:rPr>
              <a:t></a:t>
            </a:r>
            <a:r>
              <a:rPr lang="en-US" dirty="0" smtClean="0"/>
              <a:t> </a:t>
            </a:r>
            <a:r>
              <a:rPr lang="en-US" i="1" dirty="0" smtClean="0"/>
              <a:t>with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9399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VP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V NP</a:t>
            </a:r>
          </a:p>
          <a:p>
            <a:pPr marL="0" indent="0">
              <a:buNone/>
            </a:pPr>
            <a:r>
              <a:rPr lang="en-US" sz="1700" dirty="0"/>
              <a:t>S</a:t>
            </a:r>
            <a:r>
              <a:rPr lang="en-US" sz="1700" dirty="0" smtClean="0"/>
              <a:t>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NP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NP PP</a:t>
            </a:r>
          </a:p>
          <a:p>
            <a:pPr marL="0" indent="0">
              <a:buNone/>
            </a:pPr>
            <a:r>
              <a:rPr lang="en-US" sz="1700" dirty="0" smtClean="0"/>
              <a:t>VP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V PP</a:t>
            </a:r>
          </a:p>
          <a:p>
            <a:pPr marL="0" indent="0">
              <a:buNone/>
            </a:pPr>
            <a:r>
              <a:rPr lang="en-US" sz="1700" dirty="0" smtClean="0"/>
              <a:t>S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V 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NP 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NP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NP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/>
              <a:t>NP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PP</a:t>
            </a:r>
          </a:p>
          <a:p>
            <a:pPr marL="0" indent="0">
              <a:buNone/>
            </a:pPr>
            <a:r>
              <a:rPr lang="en-US" sz="1700" dirty="0" smtClean="0"/>
              <a:t>NP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N</a:t>
            </a:r>
          </a:p>
          <a:p>
            <a:pPr marL="0" indent="0">
              <a:buNone/>
            </a:pPr>
            <a:r>
              <a:rPr lang="en-US" sz="1700" dirty="0" smtClean="0"/>
              <a:t>PP </a:t>
            </a:r>
            <a:r>
              <a:rPr lang="en-US" sz="1700" dirty="0" smtClean="0">
                <a:sym typeface="Symbol" charset="0"/>
              </a:rPr>
              <a:t></a:t>
            </a:r>
            <a:r>
              <a:rPr lang="en-US" sz="1700" dirty="0" smtClean="0"/>
              <a:t> P NP</a:t>
            </a:r>
          </a:p>
          <a:p>
            <a:pPr marL="0" indent="0">
              <a:buNone/>
            </a:pPr>
            <a:r>
              <a:rPr lang="en-US" sz="1700" dirty="0"/>
              <a:t>PP </a:t>
            </a:r>
            <a:r>
              <a:rPr lang="en-US" sz="1700" dirty="0">
                <a:sym typeface="Symbol" charset="0"/>
              </a:rPr>
              <a:t></a:t>
            </a:r>
            <a:r>
              <a:rPr lang="en-US" sz="1700" dirty="0"/>
              <a:t> </a:t>
            </a:r>
            <a:r>
              <a:rPr lang="en-US" sz="1700" dirty="0" smtClean="0"/>
              <a:t>P</a:t>
            </a:r>
            <a:endParaRPr lang="en-US" sz="1700" dirty="0"/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N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/>
              <a:t>N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 smtClean="0"/>
              <a:t>rods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</a:t>
            </a:r>
            <a:r>
              <a:rPr lang="en-US" sz="1800" dirty="0" smtClean="0"/>
              <a:t> 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with</a:t>
            </a:r>
            <a:r>
              <a:rPr lang="en-US" sz="1800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3479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VP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V NP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</a:t>
            </a:r>
            <a:r>
              <a:rPr lang="en-US" sz="1800" dirty="0" smtClean="0"/>
              <a:t>NP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NP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NP PP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PP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NP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NP </a:t>
            </a:r>
            <a:r>
              <a:rPr lang="en-US" sz="1800" dirty="0" smtClean="0"/>
              <a:t>PP</a:t>
            </a:r>
          </a:p>
          <a:p>
            <a:pPr marL="0" indent="0">
              <a:buNone/>
            </a:pPr>
            <a:r>
              <a:rPr lang="en-US" sz="1800" dirty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P NP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P NP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 smtClean="0"/>
              <a:t>rods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</a:t>
            </a:r>
            <a:r>
              <a:rPr lang="en-US" sz="1800" dirty="0" smtClean="0"/>
              <a:t> 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with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with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4077066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Chomsky Normal </a:t>
            </a:r>
            <a:r>
              <a:rPr lang="en-US" dirty="0" smtClean="0"/>
              <a:t>Form steps</a:t>
            </a:r>
            <a:endParaRPr lang="en-US" dirty="0"/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VP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V NP</a:t>
            </a:r>
          </a:p>
          <a:p>
            <a:pPr marL="0" indent="0">
              <a:buNone/>
            </a:pPr>
            <a:r>
              <a:rPr lang="en-US" sz="1800" dirty="0"/>
              <a:t>S</a:t>
            </a:r>
            <a:r>
              <a:rPr lang="en-US" sz="1800" dirty="0" smtClean="0"/>
              <a:t>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</a:t>
            </a:r>
            <a:r>
              <a:rPr lang="en-US" sz="1800" dirty="0" smtClean="0"/>
              <a:t>NP</a:t>
            </a:r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@VP_V</a:t>
            </a:r>
          </a:p>
          <a:p>
            <a:pPr marL="0" indent="0">
              <a:buNone/>
            </a:pPr>
            <a:r>
              <a:rPr lang="en-US" sz="1800" dirty="0"/>
              <a:t>@VP_V</a:t>
            </a:r>
            <a:r>
              <a:rPr lang="en-US" sz="1800" dirty="0" smtClean="0"/>
              <a:t>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NP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</a:t>
            </a:r>
            <a:r>
              <a:rPr lang="en-US" sz="1800" dirty="0" smtClean="0"/>
              <a:t>@S_V</a:t>
            </a:r>
          </a:p>
          <a:p>
            <a:pPr marL="0" indent="0">
              <a:buNone/>
            </a:pPr>
            <a:r>
              <a:rPr lang="en-US" sz="1800" dirty="0" smtClean="0"/>
              <a:t>@S_V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NP PP</a:t>
            </a:r>
            <a:endParaRPr lang="en-US" sz="1800" dirty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dirty="0" smtClean="0"/>
              <a:t>V PP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V PP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NP NP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NP </a:t>
            </a:r>
            <a:r>
              <a:rPr lang="en-US" sz="1800" dirty="0" smtClean="0"/>
              <a:t>PP</a:t>
            </a:r>
          </a:p>
          <a:p>
            <a:pPr marL="0" indent="0">
              <a:buNone/>
            </a:pPr>
            <a:r>
              <a:rPr lang="en-US" sz="1800" dirty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P NP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P NP</a:t>
            </a:r>
          </a:p>
        </p:txBody>
      </p:sp>
      <p:sp>
        <p:nvSpPr>
          <p:cNvPr id="45059" name="Rectangle 4"/>
          <p:cNvSpPr>
            <a:spLocks noGrp="1" noChangeArrowheads="1"/>
          </p:cNvSpPr>
          <p:nvPr>
            <p:ph type="body" sz="half" idx="2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 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NP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 smtClean="0"/>
              <a:t>rods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people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people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fish</a:t>
            </a:r>
            <a:r>
              <a:rPr lang="en-US" sz="1800" dirty="0" smtClean="0"/>
              <a:t> 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fish</a:t>
            </a:r>
            <a:r>
              <a:rPr lang="en-US" sz="1800" dirty="0"/>
              <a:t> 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tanks</a:t>
            </a:r>
            <a:r>
              <a:rPr lang="en-US" sz="1800" dirty="0" smtClean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S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VP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tanks</a:t>
            </a:r>
            <a:r>
              <a:rPr lang="en-US" sz="1800" dirty="0"/>
              <a:t>  </a:t>
            </a:r>
          </a:p>
          <a:p>
            <a:pPr marL="0" indent="0">
              <a:buNone/>
            </a:pPr>
            <a:r>
              <a:rPr lang="en-US" sz="1800" dirty="0" smtClean="0"/>
              <a:t>P </a:t>
            </a:r>
            <a:r>
              <a:rPr lang="en-US" sz="1800" dirty="0" smtClean="0">
                <a:sym typeface="Symbol" charset="0"/>
              </a:rPr>
              <a:t></a:t>
            </a:r>
            <a:r>
              <a:rPr lang="en-US" sz="1800" dirty="0" smtClean="0"/>
              <a:t> </a:t>
            </a:r>
            <a:r>
              <a:rPr lang="en-US" sz="1800" i="1" dirty="0" smtClean="0"/>
              <a:t>with</a:t>
            </a:r>
            <a:r>
              <a:rPr lang="en-US" sz="1800" dirty="0" smtClean="0"/>
              <a:t> </a:t>
            </a:r>
          </a:p>
          <a:p>
            <a:pPr marL="0" indent="0">
              <a:buNone/>
            </a:pPr>
            <a:r>
              <a:rPr lang="en-US" sz="1800" dirty="0" smtClean="0"/>
              <a:t>PP </a:t>
            </a:r>
            <a:r>
              <a:rPr lang="en-US" sz="1800" dirty="0">
                <a:sym typeface="Symbol" charset="0"/>
              </a:rPr>
              <a:t></a:t>
            </a:r>
            <a:r>
              <a:rPr lang="en-US" sz="1800" dirty="0"/>
              <a:t> </a:t>
            </a:r>
            <a:r>
              <a:rPr lang="en-US" sz="1800" i="1" dirty="0"/>
              <a:t>with</a:t>
            </a:r>
            <a:r>
              <a:rPr lang="en-US" sz="1800" dirty="0"/>
              <a:t> </a:t>
            </a:r>
          </a:p>
          <a:p>
            <a:pPr marL="0" indent="0">
              <a:buNone/>
            </a:pPr>
            <a:endParaRPr lang="en-US" sz="1800" dirty="0" smtClean="0"/>
          </a:p>
        </p:txBody>
      </p:sp>
    </p:spTree>
    <p:extLst>
      <p:ext uri="{BB962C8B-B14F-4D97-AF65-F5344CB8AC3E}">
        <p14:creationId xmlns:p14="http://schemas.microsoft.com/office/powerpoint/2010/main" val="2606697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3x4-class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NLP3x4-class.potx</Template>
  <TotalTime>11063</TotalTime>
  <Words>1206</Words>
  <Application>Microsoft Office PowerPoint</Application>
  <PresentationFormat>On-screen Show (4:3)</PresentationFormat>
  <Paragraphs>368</Paragraphs>
  <Slides>18</Slides>
  <Notes>18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NLP3x4-class</vt:lpstr>
      <vt:lpstr>Grammar Transforms</vt:lpstr>
      <vt:lpstr>Chomsky Normal Form</vt:lpstr>
      <vt:lpstr>A phrase structure grammar</vt:lpstr>
      <vt:lpstr>Chomsky Normal Form steps</vt:lpstr>
      <vt:lpstr>Chomsky Normal Form steps</vt:lpstr>
      <vt:lpstr>Chomsky Normal Form steps</vt:lpstr>
      <vt:lpstr>Chomsky Normal Form steps</vt:lpstr>
      <vt:lpstr>Chomsky Normal Form steps</vt:lpstr>
      <vt:lpstr>Chomsky Normal Form steps</vt:lpstr>
      <vt:lpstr>A phrase structure grammar</vt:lpstr>
      <vt:lpstr>Chomsky Normal Form steps</vt:lpstr>
      <vt:lpstr>Chomsky Normal Form</vt:lpstr>
      <vt:lpstr>An example: before binarization…</vt:lpstr>
      <vt:lpstr>After binarization…</vt:lpstr>
      <vt:lpstr>Treebank: empties and unaries</vt:lpstr>
      <vt:lpstr>Unary rules:  alchemy in the land of treebanks</vt:lpstr>
      <vt:lpstr>Same-Span Reachability</vt:lpstr>
      <vt:lpstr>Grammar Transforms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aotimme</cp:lastModifiedBy>
  <cp:revision>144</cp:revision>
  <cp:lastPrinted>2009-04-20T16:46:08Z</cp:lastPrinted>
  <dcterms:created xsi:type="dcterms:W3CDTF">2010-04-19T15:31:24Z</dcterms:created>
  <dcterms:modified xsi:type="dcterms:W3CDTF">2012-04-12T04:01:35Z</dcterms:modified>
</cp:coreProperties>
</file>