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9" r:id="rId1"/>
  </p:sldMasterIdLst>
  <p:notesMasterIdLst>
    <p:notesMasterId r:id="rId9"/>
  </p:notesMasterIdLst>
  <p:handoutMasterIdLst>
    <p:handoutMasterId r:id="rId10"/>
  </p:handoutMasterIdLst>
  <p:sldIdLst>
    <p:sldId id="406" r:id="rId2"/>
    <p:sldId id="445" r:id="rId3"/>
    <p:sldId id="446" r:id="rId4"/>
    <p:sldId id="407" r:id="rId5"/>
    <p:sldId id="408" r:id="rId6"/>
    <p:sldId id="409" r:id="rId7"/>
    <p:sldId id="443" r:id="rId8"/>
  </p:sldIdLst>
  <p:sldSz cx="9144000" cy="6858000" type="screen4x3"/>
  <p:notesSz cx="6845300" cy="93964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4001D"/>
    <a:srgbClr val="A40508"/>
    <a:srgbClr val="A50021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721" autoAdjust="0"/>
    <p:restoredTop sz="91942" autoAdjust="0"/>
  </p:normalViewPr>
  <p:slideViewPr>
    <p:cSldViewPr>
      <p:cViewPr>
        <p:scale>
          <a:sx n="74" d="100"/>
          <a:sy n="74" d="100"/>
        </p:scale>
        <p:origin x="-1134" y="-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2" d="100"/>
          <a:sy n="62" d="100"/>
        </p:scale>
        <p:origin x="-2224" y="-112"/>
      </p:cViewPr>
      <p:guideLst>
        <p:guide orient="horz" pos="2959"/>
        <p:guide pos="215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8263" y="0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26513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8263" y="8926513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</a:defRPr>
            </a:lvl1pPr>
          </a:lstStyle>
          <a:p>
            <a:fld id="{8A029216-D615-3945-A1F3-D96FC886DA6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7263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78263" y="0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73150" y="704850"/>
            <a:ext cx="4699000" cy="35242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208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2813" y="4464050"/>
            <a:ext cx="5019675" cy="422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08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26513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08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8263" y="8926513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EB9031F-EB71-7642-8F3C-6FDC1408CB9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273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ＭＳ Ｐゴシック" pitchFamily="-6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929F5AE7-07AC-684E-992C-9FFCC22BBD42}" type="slidenum">
              <a:rPr lang="en-US" sz="1200"/>
              <a:pPr eaLnBrk="1" hangingPunct="1"/>
              <a:t>1</a:t>
            </a:fld>
            <a:endParaRPr lang="en-US" sz="1200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Should add a slide on parsing speech lattices!</a:t>
            </a:r>
          </a:p>
          <a:p>
            <a:pPr eaLnBrk="1" hangingPunct="1"/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Explain queries chart must support for efficiency:</a:t>
            </a:r>
          </a:p>
          <a:p>
            <a:pPr eaLnBrk="1" hangingPunct="1"/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Is edge X:[i,j] already in the chart?</a:t>
            </a:r>
          </a:p>
          <a:p>
            <a:pPr eaLnBrk="1" hangingPunct="1"/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What edges with label Y end at position i?</a:t>
            </a:r>
          </a:p>
          <a:p>
            <a:pPr eaLnBrk="1" hangingPunct="1"/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What edges with label Z start at position j?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2F55F15D-20F7-5D4F-8174-334E4024D25D}" type="slidenum">
              <a:rPr lang="en-US" sz="1200"/>
              <a:pPr eaLnBrk="1" hangingPunct="1"/>
              <a:t>2</a:t>
            </a:fld>
            <a:endParaRPr lang="en-US" sz="1200"/>
          </a:p>
        </p:txBody>
      </p:sp>
      <p:sp>
        <p:nvSpPr>
          <p:cNvPr id="1843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2F55F15D-20F7-5D4F-8174-334E4024D25D}" type="slidenum">
              <a:rPr lang="en-US" sz="1200"/>
              <a:pPr eaLnBrk="1" hangingPunct="1"/>
              <a:t>3</a:t>
            </a:fld>
            <a:endParaRPr lang="en-US" sz="1200"/>
          </a:p>
        </p:txBody>
      </p:sp>
      <p:sp>
        <p:nvSpPr>
          <p:cNvPr id="1843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r>
              <a:rPr lang="en-US" dirty="0" smtClean="0">
                <a:latin typeface="Times New Roman" charset="0"/>
                <a:ea typeface="ＭＳ Ｐゴシック" charset="0"/>
                <a:cs typeface="ＭＳ Ｐゴシック" charset="0"/>
              </a:rPr>
              <a:t>Say how week a PCFG rule is. </a:t>
            </a:r>
          </a:p>
          <a:p>
            <a:pPr eaLnBrk="1" hangingPunct="1"/>
            <a:endParaRPr lang="en-US" dirty="0" smtClean="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dirty="0" smtClean="0">
                <a:latin typeface="Times New Roman" charset="0"/>
                <a:ea typeface="ＭＳ Ｐゴシック" charset="0"/>
                <a:cs typeface="ＭＳ Ｐゴシック" charset="0"/>
              </a:rPr>
              <a:t>Circle </a:t>
            </a:r>
            <a:r>
              <a:rPr lang="en-US" dirty="0" err="1" smtClean="0">
                <a:latin typeface="Times New Roman" charset="0"/>
                <a:ea typeface="ＭＳ Ｐゴシック" charset="0"/>
                <a:cs typeface="ＭＳ Ｐゴシック" charset="0"/>
              </a:rPr>
              <a:t>bilexical</a:t>
            </a:r>
            <a:r>
              <a:rPr lang="en-US" dirty="0" smtClean="0">
                <a:latin typeface="Times New Roman" charset="0"/>
                <a:ea typeface="ＭＳ Ｐゴシック" charset="0"/>
                <a:cs typeface="ＭＳ Ｐゴシック" charset="0"/>
              </a:rPr>
              <a:t> dependencies</a:t>
            </a:r>
          </a:p>
          <a:p>
            <a:pPr eaLnBrk="1" hangingPunct="1"/>
            <a:endParaRPr lang="en-US" dirty="0" smtClean="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dirty="0" smtClean="0">
                <a:latin typeface="Times New Roman" charset="0"/>
                <a:ea typeface="ＭＳ Ｐゴシック" charset="0"/>
                <a:cs typeface="ＭＳ Ｐゴシック" charset="0"/>
              </a:rPr>
              <a:t>Explain </a:t>
            </a:r>
            <a:r>
              <a:rPr lang="en-US" dirty="0" err="1" smtClean="0">
                <a:latin typeface="Times New Roman" charset="0"/>
                <a:ea typeface="ＭＳ Ｐゴシック" charset="0"/>
                <a:cs typeface="ＭＳ Ｐゴシック" charset="0"/>
              </a:rPr>
              <a:t>monolexical</a:t>
            </a:r>
            <a:r>
              <a:rPr lang="en-US" dirty="0" smtClean="0">
                <a:latin typeface="Times New Roman" charset="0"/>
                <a:ea typeface="ＭＳ Ｐゴシック" charset="0"/>
                <a:cs typeface="ＭＳ Ｐゴシック" charset="0"/>
              </a:rPr>
              <a:t> part: don’t even get that VP </a:t>
            </a:r>
            <a:r>
              <a:rPr lang="en-US" dirty="0" smtClean="0">
                <a:latin typeface="Times New Roman" charset="0"/>
                <a:ea typeface="ＭＳ Ｐゴシック" charset="0"/>
                <a:cs typeface="ＭＳ Ｐゴシック" charset="0"/>
                <a:sym typeface="Wingdings"/>
              </a:rPr>
              <a:t> VBD PP is likely because</a:t>
            </a:r>
            <a:r>
              <a:rPr lang="en-US" baseline="0" dirty="0" smtClean="0">
                <a:latin typeface="Times New Roman" charset="0"/>
                <a:ea typeface="ＭＳ Ｐゴシック" charset="0"/>
                <a:cs typeface="ＭＳ Ｐゴシック" charset="0"/>
                <a:sym typeface="Wingdings"/>
              </a:rPr>
              <a:t> verb is “walked”</a:t>
            </a:r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2F55F15D-20F7-5D4F-8174-334E4024D25D}" type="slidenum">
              <a:rPr lang="en-US" sz="1200"/>
              <a:pPr eaLnBrk="1" hangingPunct="1"/>
              <a:t>4</a:t>
            </a:fld>
            <a:endParaRPr lang="en-US" sz="1200"/>
          </a:p>
        </p:txBody>
      </p:sp>
      <p:sp>
        <p:nvSpPr>
          <p:cNvPr id="1843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r>
              <a:rPr lang="en-US" dirty="0" smtClean="0">
                <a:latin typeface="Times New Roman" charset="0"/>
                <a:ea typeface="ＭＳ Ｐゴシック" charset="0"/>
                <a:cs typeface="ＭＳ Ｐゴシック" charset="0"/>
              </a:rPr>
              <a:t>Circle </a:t>
            </a:r>
            <a:r>
              <a:rPr lang="en-US" dirty="0" err="1" smtClean="0">
                <a:latin typeface="Times New Roman" charset="0"/>
                <a:ea typeface="ＭＳ Ｐゴシック" charset="0"/>
                <a:cs typeface="ＭＳ Ｐゴシック" charset="0"/>
              </a:rPr>
              <a:t>bilexical</a:t>
            </a:r>
            <a:r>
              <a:rPr lang="en-US" dirty="0" smtClean="0">
                <a:latin typeface="Times New Roman" charset="0"/>
                <a:ea typeface="ＭＳ Ｐゴシック" charset="0"/>
                <a:cs typeface="ＭＳ Ｐゴシック" charset="0"/>
              </a:rPr>
              <a:t> dependencies</a:t>
            </a:r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090C9DCF-51C8-174B-A65A-6501FF8222AC}" type="slidenum">
              <a:rPr lang="en-US" sz="1200"/>
              <a:pPr eaLnBrk="1" hangingPunct="1"/>
              <a:t>5</a:t>
            </a:fld>
            <a:endParaRPr lang="en-US" sz="1200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FAC715BB-9DB6-AF40-9037-CF5D06842CF0}" type="slidenum">
              <a:rPr lang="en-US" sz="1200"/>
              <a:pPr eaLnBrk="1" hangingPunct="1"/>
              <a:t>6</a:t>
            </a:fld>
            <a:endParaRPr lang="en-US" sz="12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929F5AE7-07AC-684E-992C-9FFCC22BBD42}" type="slidenum">
              <a:rPr lang="en-US" sz="1200"/>
              <a:pPr eaLnBrk="1" hangingPunct="1"/>
              <a:t>7</a:t>
            </a:fld>
            <a:endParaRPr lang="en-US" sz="1200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Should add a slide on parsing speech lattices!</a:t>
            </a:r>
          </a:p>
          <a:p>
            <a:pPr eaLnBrk="1" hangingPunct="1"/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Explain queries chart must support for efficiency:</a:t>
            </a:r>
          </a:p>
          <a:p>
            <a:pPr eaLnBrk="1" hangingPunct="1"/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Is edge X:[i,j] already in the chart?</a:t>
            </a:r>
          </a:p>
          <a:p>
            <a:pPr eaLnBrk="1" hangingPunct="1"/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What edges with label Y end at position i?</a:t>
            </a:r>
          </a:p>
          <a:p>
            <a:pPr eaLnBrk="1" hangingPunct="1"/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What edges with label Z start at position j?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0" y="681037"/>
            <a:ext cx="3890964" cy="1731963"/>
          </a:xfrm>
        </p:spPr>
        <p:txBody>
          <a:bodyPr/>
          <a:lstStyle>
            <a:lvl1pPr algn="ctr"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0" y="3835400"/>
            <a:ext cx="3886200" cy="2235200"/>
          </a:xfrm>
        </p:spPr>
        <p:txBody>
          <a:bodyPr/>
          <a:lstStyle>
            <a:lvl1pPr marL="0" indent="0" algn="ctr">
              <a:spcBef>
                <a:spcPts val="900"/>
              </a:spcBef>
              <a:buFont typeface="Times" pitchFamily="-65" charset="0"/>
              <a:buNone/>
              <a:defRPr sz="3600">
                <a:solidFill>
                  <a:srgbClr val="A5002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239000" y="6273800"/>
            <a:ext cx="1219200" cy="4572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5334000" y="6273800"/>
            <a:ext cx="1905000" cy="4572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pic>
        <p:nvPicPr>
          <p:cNvPr id="9" name="Picture 8" descr="wordcloud2.jpg"/>
          <p:cNvPicPr>
            <a:picLocks noChangeAspect="1"/>
          </p:cNvPicPr>
          <p:nvPr userDrawn="1"/>
        </p:nvPicPr>
        <p:blipFill rotWithShape="1">
          <a:blip r:embed="rId2"/>
          <a:srcRect l="19740" t="8415" r="20308" b="8153"/>
          <a:stretch/>
        </p:blipFill>
        <p:spPr>
          <a:xfrm>
            <a:off x="260136" y="304800"/>
            <a:ext cx="3473664" cy="6255910"/>
          </a:xfrm>
          <a:prstGeom prst="rect">
            <a:avLst/>
          </a:prstGeom>
        </p:spPr>
      </p:pic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572000" y="6273800"/>
            <a:ext cx="765174" cy="4572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E74C7FEE-6B48-4643-BCFB-F13B0E13E171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211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DFA8D9-15F1-AF4D-8149-0C26EB27AC9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983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29450" y="381000"/>
            <a:ext cx="211455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619125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57BED9-9427-674C-8047-314E304C86F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0817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752601"/>
            <a:ext cx="8534400" cy="21717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4076701"/>
            <a:ext cx="8534400" cy="21717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43D734-B240-FB4D-AF6E-6869FD66910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2"/>
          <p:cNvSpPr>
            <a:spLocks noChangeArrowheads="1"/>
          </p:cNvSpPr>
          <p:nvPr userDrawn="1"/>
        </p:nvSpPr>
        <p:spPr bwMode="auto">
          <a:xfrm rot="5400000">
            <a:off x="-3406143" y="3406142"/>
            <a:ext cx="68580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371600" y="304800"/>
            <a:ext cx="74676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3000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Complete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76802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757238" y="1370013"/>
            <a:ext cx="8080375" cy="155575"/>
          </a:xfrm>
          <a:prstGeom prst="rect">
            <a:avLst/>
          </a:prstGeom>
          <a:gradFill rotWithShape="0">
            <a:gsLst>
              <a:gs pos="0">
                <a:srgbClr val="CC0000"/>
              </a:gs>
              <a:gs pos="100000">
                <a:schemeClr val="tx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solidFill>
                <a:srgbClr val="A50021"/>
              </a:solidFill>
            </a:endParaRPr>
          </a:p>
        </p:txBody>
      </p:sp>
      <p:graphicFrame>
        <p:nvGraphicFramePr>
          <p:cNvPr id="6" name="Object 3"/>
          <p:cNvGraphicFramePr>
            <a:graphicFrameLocks noChangeAspect="1"/>
          </p:cNvGraphicFramePr>
          <p:nvPr/>
        </p:nvGraphicFramePr>
        <p:xfrm>
          <a:off x="173038" y="514350"/>
          <a:ext cx="1050925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19" name="Photo Editor Photo" r:id="rId3" imgW="7380952" imgH="7228571" progId="MSPhotoEd.3">
                  <p:embed/>
                </p:oleObj>
              </mc:Choice>
              <mc:Fallback>
                <p:oleObj name="Photo Editor Photo" r:id="rId3" imgW="7380952" imgH="7228571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038" y="514350"/>
                        <a:ext cx="1050925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381000"/>
            <a:ext cx="77724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752600"/>
            <a:ext cx="38100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52600"/>
            <a:ext cx="38100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C4427D-BE88-4845-9C74-731D4B5083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029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803400"/>
            <a:ext cx="8534400" cy="4445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0" y="6324600"/>
            <a:ext cx="19812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048000" y="6324600"/>
            <a:ext cx="28956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304800" y="6324600"/>
            <a:ext cx="1981200" cy="457200"/>
          </a:xfrm>
          <a:ln/>
        </p:spPr>
        <p:txBody>
          <a:bodyPr/>
          <a:lstStyle>
            <a:lvl1pPr>
              <a:defRPr/>
            </a:lvl1pPr>
          </a:lstStyle>
          <a:p>
            <a:fld id="{10F35DC5-7E65-8247-99AB-4E984F8A921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 rot="5400000">
            <a:off x="-3406143" y="3406142"/>
            <a:ext cx="6858001" cy="45719"/>
          </a:xfrm>
          <a:prstGeom prst="rect">
            <a:avLst/>
          </a:prstGeom>
          <a:solidFill>
            <a:srgbClr val="A4001D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6176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2BDC8F-D922-0A4E-AAA0-9C7D97FF3D7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73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752600"/>
            <a:ext cx="3886200" cy="4495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0" y="1752600"/>
            <a:ext cx="3886200" cy="4495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0" y="6324600"/>
            <a:ext cx="19812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819400" y="6324600"/>
            <a:ext cx="34290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304800" y="6324600"/>
            <a:ext cx="1981200" cy="457200"/>
          </a:xfrm>
          <a:ln/>
        </p:spPr>
        <p:txBody>
          <a:bodyPr/>
          <a:lstStyle>
            <a:lvl1pPr>
              <a:defRPr/>
            </a:lvl1pPr>
          </a:lstStyle>
          <a:p>
            <a:fld id="{BAC7A63A-31A1-2C4C-95AA-A445DBCAB17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2"/>
          <p:cNvSpPr>
            <a:spLocks noChangeArrowheads="1"/>
          </p:cNvSpPr>
          <p:nvPr userDrawn="1"/>
        </p:nvSpPr>
        <p:spPr bwMode="auto">
          <a:xfrm rot="5400000">
            <a:off x="-3406143" y="3406142"/>
            <a:ext cx="68580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9134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671637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2311400"/>
            <a:ext cx="4040188" cy="3962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97425" y="1671637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97425" y="2311400"/>
            <a:ext cx="4041775" cy="3962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0" y="6324600"/>
            <a:ext cx="19812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324600"/>
            <a:ext cx="28956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304800" y="6324600"/>
            <a:ext cx="1981200" cy="457200"/>
          </a:xfrm>
          <a:ln/>
        </p:spPr>
        <p:txBody>
          <a:bodyPr/>
          <a:lstStyle>
            <a:lvl1pPr>
              <a:defRPr/>
            </a:lvl1pPr>
          </a:lstStyle>
          <a:p>
            <a:fld id="{231C68C3-6089-F349-9232-42643877B0C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" name="Rectangle 2"/>
          <p:cNvSpPr>
            <a:spLocks noChangeArrowheads="1"/>
          </p:cNvSpPr>
          <p:nvPr userDrawn="1"/>
        </p:nvSpPr>
        <p:spPr bwMode="auto">
          <a:xfrm rot="5400000">
            <a:off x="-3406143" y="3406142"/>
            <a:ext cx="68580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371600" y="304800"/>
            <a:ext cx="74676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275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BC7101-16EA-C942-850C-355264FDE9E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2"/>
          <p:cNvSpPr>
            <a:spLocks noChangeArrowheads="1"/>
          </p:cNvSpPr>
          <p:nvPr userDrawn="1"/>
        </p:nvSpPr>
        <p:spPr bwMode="auto">
          <a:xfrm rot="5400000">
            <a:off x="-3406143" y="3406142"/>
            <a:ext cx="68580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628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28E5E2-1321-4548-96C8-615581C5A8C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278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1905000"/>
            <a:ext cx="3008313" cy="1162051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3124201"/>
            <a:ext cx="3008313" cy="300196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729988-E849-C549-AA67-252EA40F09C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 rot="5400000">
            <a:off x="-3406143" y="3406142"/>
            <a:ext cx="68580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3127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7882B1-C6D6-A945-BB8B-B7B1B12471B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046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391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752600"/>
            <a:ext cx="8534400" cy="444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4805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0" y="6248400"/>
            <a:ext cx="1981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4806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667000" y="6248400"/>
            <a:ext cx="3886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480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04800" y="6248400"/>
            <a:ext cx="1981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latin typeface="+mn-lt"/>
              </a:defRPr>
            </a:lvl1pPr>
          </a:lstStyle>
          <a:p>
            <a:fld id="{91F816EA-24CC-2048-859A-C5EA9F27539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55195" y="304800"/>
            <a:ext cx="1059656" cy="10668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7323" y="11667"/>
            <a:ext cx="1295400" cy="261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100" dirty="0" smtClean="0">
                <a:solidFill>
                  <a:srgbClr val="A4001D"/>
                </a:solidFill>
                <a:latin typeface="+mn-lt"/>
              </a:rPr>
              <a:t>Christopher Manning</a:t>
            </a:r>
            <a:endParaRPr lang="en-US" sz="1100" dirty="0">
              <a:solidFill>
                <a:srgbClr val="A4001D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2" r:id="rId13"/>
    <p:sldLayoutId id="2147483713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ＭＳ Ｐゴシック" pitchFamily="-65" charset="-128"/>
          <a:cs typeface="ＭＳ Ｐゴシック" pitchFamily="-65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 sz="2400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685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2pPr>
      <a:lvl3pPr marL="10287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3pPr>
      <a:lvl4pPr marL="1371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Times" charset="0"/>
        <a:buChar char="•"/>
        <a:defRPr>
          <a:solidFill>
            <a:schemeClr val="tx1"/>
          </a:solidFill>
          <a:latin typeface="+mn-lt"/>
          <a:ea typeface="ＭＳ Ｐゴシック" pitchFamily="-65" charset="-128"/>
        </a:defRPr>
      </a:lvl4pPr>
      <a:lvl5pPr marL="17145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>
          <a:solidFill>
            <a:schemeClr val="tx1"/>
          </a:solidFill>
          <a:latin typeface="+mn-lt"/>
          <a:ea typeface="ＭＳ Ｐゴシック" pitchFamily="-65" charset="-128"/>
        </a:defRPr>
      </a:lvl5pPr>
      <a:lvl6pPr marL="21717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6pPr>
      <a:lvl7pPr marL="26289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7pPr>
      <a:lvl8pPr marL="30861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8pPr>
      <a:lvl9pPr marL="35433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5.png"/><Relationship Id="rId4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 charset="0"/>
                <a:cs typeface="ＭＳ Ｐゴシック" charset="0"/>
              </a:rPr>
              <a:t>Lexicalization of PCFGs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15362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Times" charset="0"/>
              <a:buNone/>
            </a:pPr>
            <a:r>
              <a:rPr lang="en-US" dirty="0" smtClean="0">
                <a:latin typeface="+mj-lt"/>
                <a:ea typeface="ＭＳ Ｐゴシック" charset="0"/>
                <a:cs typeface="ＭＳ Ｐゴシック" charset="0"/>
              </a:rPr>
              <a:t>Introduction</a:t>
            </a:r>
          </a:p>
          <a:p>
            <a:pPr eaLnBrk="1" hangingPunct="1">
              <a:buFont typeface="Times" charset="0"/>
              <a:buNone/>
            </a:pPr>
            <a:endParaRPr lang="en-US" dirty="0">
              <a:latin typeface="+mj-lt"/>
              <a:ea typeface="ＭＳ Ｐゴシック" charset="0"/>
              <a:cs typeface="ＭＳ Ｐゴシック" charset="0"/>
            </a:endParaRPr>
          </a:p>
          <a:p>
            <a:pPr eaLnBrk="1" hangingPunct="1">
              <a:buFont typeface="Times" charset="0"/>
              <a:buNone/>
            </a:pPr>
            <a:r>
              <a:rPr lang="en-US" dirty="0" smtClean="0">
                <a:latin typeface="+mj-lt"/>
                <a:ea typeface="ＭＳ Ｐゴシック" charset="0"/>
                <a:cs typeface="ＭＳ Ｐゴシック" charset="0"/>
              </a:rPr>
              <a:t>Christopher Manning</a:t>
            </a:r>
            <a:endParaRPr lang="en-US" dirty="0">
              <a:latin typeface="+mj-lt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0744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(Head) Lexicalization of PCFGs</a:t>
            </a:r>
            <a:br>
              <a:rPr lang="en-US" dirty="0">
                <a:ea typeface="ＭＳ Ｐゴシック" charset="0"/>
                <a:cs typeface="ＭＳ Ｐゴシック" charset="0"/>
              </a:rPr>
            </a:br>
            <a:r>
              <a:rPr lang="en-US" sz="2400" b="0" dirty="0">
                <a:solidFill>
                  <a:schemeClr val="accent4"/>
                </a:solidFill>
                <a:ea typeface="ＭＳ Ｐゴシック" charset="0"/>
                <a:cs typeface="ＭＳ Ｐゴシック" charset="0"/>
              </a:rPr>
              <a:t>[</a:t>
            </a:r>
            <a:r>
              <a:rPr lang="en-US" sz="2400" b="0" dirty="0" err="1">
                <a:solidFill>
                  <a:schemeClr val="accent4"/>
                </a:solidFill>
                <a:ea typeface="ＭＳ Ｐゴシック" charset="0"/>
                <a:cs typeface="ＭＳ Ｐゴシック" charset="0"/>
              </a:rPr>
              <a:t>Magerman</a:t>
            </a:r>
            <a:r>
              <a:rPr lang="en-US" sz="2400" b="0" dirty="0">
                <a:solidFill>
                  <a:schemeClr val="accent4"/>
                </a:solidFill>
                <a:ea typeface="ＭＳ Ｐゴシック" charset="0"/>
                <a:cs typeface="ＭＳ Ｐゴシック" charset="0"/>
              </a:rPr>
              <a:t> 1995, Collins 1997; </a:t>
            </a:r>
            <a:r>
              <a:rPr lang="en-US" sz="2400" b="0" dirty="0" err="1">
                <a:solidFill>
                  <a:schemeClr val="accent4"/>
                </a:solidFill>
                <a:ea typeface="ＭＳ Ｐゴシック" charset="0"/>
                <a:cs typeface="ＭＳ Ｐゴシック" charset="0"/>
              </a:rPr>
              <a:t>Charniak</a:t>
            </a:r>
            <a:r>
              <a:rPr lang="en-US" sz="2400" b="0" dirty="0">
                <a:solidFill>
                  <a:schemeClr val="accent4"/>
                </a:solidFill>
                <a:ea typeface="ＭＳ Ｐゴシック" charset="0"/>
                <a:cs typeface="ＭＳ Ｐゴシック" charset="0"/>
              </a:rPr>
              <a:t> 1997]</a:t>
            </a:r>
            <a:endParaRPr lang="en-US" b="0" dirty="0">
              <a:solidFill>
                <a:schemeClr val="accent4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The head word of a phrase gives a good 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representation </a:t>
            </a:r>
            <a:r>
              <a:rPr lang="en-US" dirty="0">
                <a:ea typeface="ＭＳ Ｐゴシック" charset="0"/>
                <a:cs typeface="ＭＳ Ｐゴシック" charset="0"/>
              </a:rPr>
              <a:t>of the phrase</a:t>
            </a:r>
            <a:r>
              <a:rPr lang="en-US" dirty="0">
                <a:ea typeface="ヒラギノ角ゴ Pro W3" charset="0"/>
                <a:cs typeface="ヒラギノ角ゴ Pro W3" charset="0"/>
              </a:rPr>
              <a:t>’</a:t>
            </a:r>
            <a:r>
              <a:rPr lang="en-US" altLang="ja-JP" dirty="0">
                <a:ea typeface="ＭＳ Ｐゴシック" charset="0"/>
                <a:cs typeface="ＭＳ Ｐゴシック" charset="0"/>
              </a:rPr>
              <a:t>s structure and meaning</a:t>
            </a:r>
          </a:p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Puts the properties of words back into a PCFG</a:t>
            </a:r>
          </a:p>
        </p:txBody>
      </p:sp>
      <p:pic>
        <p:nvPicPr>
          <p:cNvPr id="1741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688" y="3559175"/>
            <a:ext cx="5210175" cy="315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2" name="Freeform 6"/>
          <p:cNvSpPr>
            <a:spLocks/>
          </p:cNvSpPr>
          <p:nvPr/>
        </p:nvSpPr>
        <p:spPr bwMode="auto">
          <a:xfrm>
            <a:off x="1985963" y="3440113"/>
            <a:ext cx="2533650" cy="1222375"/>
          </a:xfrm>
          <a:custGeom>
            <a:avLst/>
            <a:gdLst>
              <a:gd name="T0" fmla="*/ 2147483647 w 1596"/>
              <a:gd name="T1" fmla="*/ 2147483647 h 770"/>
              <a:gd name="T2" fmla="*/ 2147483647 w 1596"/>
              <a:gd name="T3" fmla="*/ 2147483647 h 770"/>
              <a:gd name="T4" fmla="*/ 2147483647 w 1596"/>
              <a:gd name="T5" fmla="*/ 2147483647 h 770"/>
              <a:gd name="T6" fmla="*/ 2147483647 w 1596"/>
              <a:gd name="T7" fmla="*/ 2147483647 h 770"/>
              <a:gd name="T8" fmla="*/ 2147483647 w 1596"/>
              <a:gd name="T9" fmla="*/ 2147483647 h 770"/>
              <a:gd name="T10" fmla="*/ 2147483647 w 1596"/>
              <a:gd name="T11" fmla="*/ 2147483647 h 770"/>
              <a:gd name="T12" fmla="*/ 2147483647 w 1596"/>
              <a:gd name="T13" fmla="*/ 2147483647 h 77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596"/>
              <a:gd name="T22" fmla="*/ 0 h 770"/>
              <a:gd name="T23" fmla="*/ 1596 w 1596"/>
              <a:gd name="T24" fmla="*/ 770 h 77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596" h="770">
                <a:moveTo>
                  <a:pt x="1437" y="57"/>
                </a:moveTo>
                <a:cubicBezTo>
                  <a:pt x="1278" y="49"/>
                  <a:pt x="829" y="0"/>
                  <a:pt x="594" y="94"/>
                </a:cubicBezTo>
                <a:cubicBezTo>
                  <a:pt x="359" y="188"/>
                  <a:pt x="48" y="516"/>
                  <a:pt x="24" y="622"/>
                </a:cubicBezTo>
                <a:cubicBezTo>
                  <a:pt x="0" y="728"/>
                  <a:pt x="233" y="770"/>
                  <a:pt x="450" y="729"/>
                </a:cubicBezTo>
                <a:cubicBezTo>
                  <a:pt x="667" y="688"/>
                  <a:pt x="1142" y="475"/>
                  <a:pt x="1325" y="377"/>
                </a:cubicBezTo>
                <a:cubicBezTo>
                  <a:pt x="1508" y="279"/>
                  <a:pt x="1531" y="195"/>
                  <a:pt x="1549" y="142"/>
                </a:cubicBezTo>
                <a:cubicBezTo>
                  <a:pt x="1567" y="89"/>
                  <a:pt x="1596" y="65"/>
                  <a:pt x="1437" y="57"/>
                </a:cubicBezTo>
                <a:close/>
              </a:path>
            </a:pathLst>
          </a:custGeom>
          <a:noFill/>
          <a:ln w="38100">
            <a:solidFill>
              <a:srgbClr val="FF6FC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13" name="Freeform 7"/>
          <p:cNvSpPr>
            <a:spLocks/>
          </p:cNvSpPr>
          <p:nvPr/>
        </p:nvSpPr>
        <p:spPr bwMode="auto">
          <a:xfrm>
            <a:off x="3992563" y="4016375"/>
            <a:ext cx="2008187" cy="1217613"/>
          </a:xfrm>
          <a:custGeom>
            <a:avLst/>
            <a:gdLst>
              <a:gd name="T0" fmla="*/ 2147483647 w 1265"/>
              <a:gd name="T1" fmla="*/ 2147483647 h 767"/>
              <a:gd name="T2" fmla="*/ 2147483647 w 1265"/>
              <a:gd name="T3" fmla="*/ 2147483647 h 767"/>
              <a:gd name="T4" fmla="*/ 2147483647 w 1265"/>
              <a:gd name="T5" fmla="*/ 2147483647 h 767"/>
              <a:gd name="T6" fmla="*/ 2147483647 w 1265"/>
              <a:gd name="T7" fmla="*/ 2147483647 h 767"/>
              <a:gd name="T8" fmla="*/ 2147483647 w 1265"/>
              <a:gd name="T9" fmla="*/ 2147483647 h 767"/>
              <a:gd name="T10" fmla="*/ 2147483647 w 1265"/>
              <a:gd name="T11" fmla="*/ 2147483647 h 767"/>
              <a:gd name="T12" fmla="*/ 2147483647 w 1265"/>
              <a:gd name="T13" fmla="*/ 2147483647 h 76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265"/>
              <a:gd name="T22" fmla="*/ 0 h 767"/>
              <a:gd name="T23" fmla="*/ 1265 w 1265"/>
              <a:gd name="T24" fmla="*/ 767 h 76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265" h="767">
                <a:moveTo>
                  <a:pt x="120" y="78"/>
                </a:moveTo>
                <a:cubicBezTo>
                  <a:pt x="85" y="122"/>
                  <a:pt x="0" y="168"/>
                  <a:pt x="136" y="275"/>
                </a:cubicBezTo>
                <a:cubicBezTo>
                  <a:pt x="272" y="382"/>
                  <a:pt x="749" y="669"/>
                  <a:pt x="936" y="718"/>
                </a:cubicBezTo>
                <a:cubicBezTo>
                  <a:pt x="1123" y="767"/>
                  <a:pt x="1265" y="668"/>
                  <a:pt x="1261" y="569"/>
                </a:cubicBezTo>
                <a:cubicBezTo>
                  <a:pt x="1257" y="470"/>
                  <a:pt x="1066" y="219"/>
                  <a:pt x="914" y="126"/>
                </a:cubicBezTo>
                <a:cubicBezTo>
                  <a:pt x="762" y="33"/>
                  <a:pt x="481" y="18"/>
                  <a:pt x="349" y="9"/>
                </a:cubicBezTo>
                <a:cubicBezTo>
                  <a:pt x="217" y="0"/>
                  <a:pt x="155" y="34"/>
                  <a:pt x="120" y="78"/>
                </a:cubicBezTo>
                <a:close/>
              </a:path>
            </a:pathLst>
          </a:cu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980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(Head) Lexicalization of PCFGs</a:t>
            </a:r>
            <a:br>
              <a:rPr lang="en-US" dirty="0">
                <a:ea typeface="ＭＳ Ｐゴシック" charset="0"/>
                <a:cs typeface="ＭＳ Ｐゴシック" charset="0"/>
              </a:rPr>
            </a:br>
            <a:r>
              <a:rPr lang="en-US" sz="2400" b="0" dirty="0">
                <a:solidFill>
                  <a:schemeClr val="accent4"/>
                </a:solidFill>
                <a:ea typeface="ＭＳ Ｐゴシック" charset="0"/>
                <a:cs typeface="ＭＳ Ｐゴシック" charset="0"/>
              </a:rPr>
              <a:t>[</a:t>
            </a:r>
            <a:r>
              <a:rPr lang="en-US" sz="2400" b="0" dirty="0" err="1">
                <a:solidFill>
                  <a:schemeClr val="accent4"/>
                </a:solidFill>
                <a:ea typeface="ＭＳ Ｐゴシック" charset="0"/>
                <a:cs typeface="ＭＳ Ｐゴシック" charset="0"/>
              </a:rPr>
              <a:t>Magerman</a:t>
            </a:r>
            <a:r>
              <a:rPr lang="en-US" sz="2400" b="0" dirty="0">
                <a:solidFill>
                  <a:schemeClr val="accent4"/>
                </a:solidFill>
                <a:ea typeface="ＭＳ Ｐゴシック" charset="0"/>
                <a:cs typeface="ＭＳ Ｐゴシック" charset="0"/>
              </a:rPr>
              <a:t> 1995, Collins 1997; </a:t>
            </a:r>
            <a:r>
              <a:rPr lang="en-US" sz="2400" b="0" dirty="0" err="1">
                <a:solidFill>
                  <a:schemeClr val="accent4"/>
                </a:solidFill>
                <a:ea typeface="ＭＳ Ｐゴシック" charset="0"/>
                <a:cs typeface="ＭＳ Ｐゴシック" charset="0"/>
              </a:rPr>
              <a:t>Charniak</a:t>
            </a:r>
            <a:r>
              <a:rPr lang="en-US" sz="2400" b="0" dirty="0">
                <a:solidFill>
                  <a:schemeClr val="accent4"/>
                </a:solidFill>
                <a:ea typeface="ＭＳ Ｐゴシック" charset="0"/>
                <a:cs typeface="ＭＳ Ｐゴシック" charset="0"/>
              </a:rPr>
              <a:t> 1997]</a:t>
            </a:r>
            <a:endParaRPr lang="en-US" b="0" dirty="0">
              <a:solidFill>
                <a:schemeClr val="accent4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The head word of a phrase gives a good 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representation </a:t>
            </a:r>
            <a:r>
              <a:rPr lang="en-US" dirty="0">
                <a:ea typeface="ＭＳ Ｐゴシック" charset="0"/>
                <a:cs typeface="ＭＳ Ｐゴシック" charset="0"/>
              </a:rPr>
              <a:t>of the phrase</a:t>
            </a:r>
            <a:r>
              <a:rPr lang="en-US" dirty="0">
                <a:ea typeface="ヒラギノ角ゴ Pro W3" charset="0"/>
                <a:cs typeface="ヒラギノ角ゴ Pro W3" charset="0"/>
              </a:rPr>
              <a:t>’</a:t>
            </a:r>
            <a:r>
              <a:rPr lang="en-US" altLang="ja-JP" dirty="0">
                <a:ea typeface="ＭＳ Ｐゴシック" charset="0"/>
                <a:cs typeface="ＭＳ Ｐゴシック" charset="0"/>
              </a:rPr>
              <a:t>s structure and meaning</a:t>
            </a:r>
          </a:p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Puts the properties of words back into a PCFG</a:t>
            </a:r>
          </a:p>
        </p:txBody>
      </p:sp>
      <p:pic>
        <p:nvPicPr>
          <p:cNvPr id="1741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688" y="3559175"/>
            <a:ext cx="5210175" cy="315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 bwMode="auto">
          <a:xfrm>
            <a:off x="2603130" y="4191000"/>
            <a:ext cx="6858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2667000" y="4788271"/>
            <a:ext cx="533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3492870" y="3569071"/>
            <a:ext cx="850530" cy="3810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4547340" y="4114800"/>
            <a:ext cx="9906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3758460" y="4724400"/>
            <a:ext cx="902070" cy="3810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5397870" y="4608987"/>
            <a:ext cx="902070" cy="3810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4648200" y="5321671"/>
            <a:ext cx="533400" cy="3048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6071340" y="5257800"/>
            <a:ext cx="762000" cy="3048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5626470" y="5855071"/>
            <a:ext cx="381000" cy="3048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6540870" y="5828187"/>
            <a:ext cx="685800" cy="3048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0663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(Head) Lexicalization of PCFGs</a:t>
            </a:r>
            <a:br>
              <a:rPr lang="en-US" dirty="0">
                <a:ea typeface="ＭＳ Ｐゴシック" charset="0"/>
                <a:cs typeface="ＭＳ Ｐゴシック" charset="0"/>
              </a:rPr>
            </a:br>
            <a:r>
              <a:rPr lang="en-US" sz="2400" b="0" dirty="0">
                <a:solidFill>
                  <a:schemeClr val="accent4"/>
                </a:solidFill>
                <a:ea typeface="ＭＳ Ｐゴシック" charset="0"/>
                <a:cs typeface="ＭＳ Ｐゴシック" charset="0"/>
              </a:rPr>
              <a:t>[</a:t>
            </a:r>
            <a:r>
              <a:rPr lang="en-US" sz="2400" b="0" dirty="0" err="1">
                <a:solidFill>
                  <a:schemeClr val="accent4"/>
                </a:solidFill>
                <a:ea typeface="ＭＳ Ｐゴシック" charset="0"/>
                <a:cs typeface="ＭＳ Ｐゴシック" charset="0"/>
              </a:rPr>
              <a:t>Magerman</a:t>
            </a:r>
            <a:r>
              <a:rPr lang="en-US" sz="2400" b="0" dirty="0">
                <a:solidFill>
                  <a:schemeClr val="accent4"/>
                </a:solidFill>
                <a:ea typeface="ＭＳ Ｐゴシック" charset="0"/>
                <a:cs typeface="ＭＳ Ｐゴシック" charset="0"/>
              </a:rPr>
              <a:t> 1995, Collins 1997; </a:t>
            </a:r>
            <a:r>
              <a:rPr lang="en-US" sz="2400" b="0" dirty="0" err="1">
                <a:solidFill>
                  <a:schemeClr val="accent4"/>
                </a:solidFill>
                <a:ea typeface="ＭＳ Ｐゴシック" charset="0"/>
                <a:cs typeface="ＭＳ Ｐゴシック" charset="0"/>
              </a:rPr>
              <a:t>Charniak</a:t>
            </a:r>
            <a:r>
              <a:rPr lang="en-US" sz="2400" b="0" dirty="0">
                <a:solidFill>
                  <a:schemeClr val="accent4"/>
                </a:solidFill>
                <a:ea typeface="ＭＳ Ｐゴシック" charset="0"/>
                <a:cs typeface="ＭＳ Ｐゴシック" charset="0"/>
              </a:rPr>
              <a:t> 1997]</a:t>
            </a:r>
            <a:endParaRPr lang="en-US" b="0" dirty="0">
              <a:solidFill>
                <a:schemeClr val="accent4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The head word of a phrase gives a good 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representation </a:t>
            </a:r>
            <a:r>
              <a:rPr lang="en-US" dirty="0">
                <a:ea typeface="ＭＳ Ｐゴシック" charset="0"/>
                <a:cs typeface="ＭＳ Ｐゴシック" charset="0"/>
              </a:rPr>
              <a:t>of the phrase</a:t>
            </a:r>
            <a:r>
              <a:rPr lang="en-US" dirty="0">
                <a:ea typeface="ヒラギノ角ゴ Pro W3" charset="0"/>
                <a:cs typeface="ヒラギノ角ゴ Pro W3" charset="0"/>
              </a:rPr>
              <a:t>’</a:t>
            </a:r>
            <a:r>
              <a:rPr lang="en-US" altLang="ja-JP" dirty="0">
                <a:ea typeface="ＭＳ Ｐゴシック" charset="0"/>
                <a:cs typeface="ＭＳ Ｐゴシック" charset="0"/>
              </a:rPr>
              <a:t>s structure and meaning</a:t>
            </a:r>
          </a:p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Puts the properties of words back into a PCFG</a:t>
            </a:r>
          </a:p>
        </p:txBody>
      </p:sp>
      <p:pic>
        <p:nvPicPr>
          <p:cNvPr id="1741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688" y="3559175"/>
            <a:ext cx="5210175" cy="315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1421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(Head) Lexicalization of PCFGs</a:t>
            </a:r>
            <a:br>
              <a:rPr lang="en-US" dirty="0" smtClean="0"/>
            </a:br>
            <a:r>
              <a:rPr lang="en-US" sz="2400" b="0" dirty="0" smtClean="0">
                <a:solidFill>
                  <a:schemeClr val="accent4"/>
                </a:solidFill>
              </a:rPr>
              <a:t>[</a:t>
            </a:r>
            <a:r>
              <a:rPr lang="en-US" sz="2400" b="0" dirty="0" err="1" smtClean="0">
                <a:solidFill>
                  <a:schemeClr val="accent4"/>
                </a:solidFill>
              </a:rPr>
              <a:t>Magerman</a:t>
            </a:r>
            <a:r>
              <a:rPr lang="en-US" sz="2400" b="0" dirty="0" smtClean="0">
                <a:solidFill>
                  <a:schemeClr val="accent4"/>
                </a:solidFill>
              </a:rPr>
              <a:t> 1995, Collins 1997; </a:t>
            </a:r>
            <a:r>
              <a:rPr lang="en-US" sz="2400" b="0" dirty="0" err="1" smtClean="0">
                <a:solidFill>
                  <a:schemeClr val="accent4"/>
                </a:solidFill>
              </a:rPr>
              <a:t>Charniak</a:t>
            </a:r>
            <a:r>
              <a:rPr lang="en-US" sz="2400" b="0" dirty="0" smtClean="0">
                <a:solidFill>
                  <a:schemeClr val="accent4"/>
                </a:solidFill>
              </a:rPr>
              <a:t> 1997]</a:t>
            </a:r>
            <a:endParaRPr lang="en-US" sz="2400" b="0" dirty="0">
              <a:solidFill>
                <a:schemeClr val="accent4"/>
              </a:solidFill>
            </a:endParaRPr>
          </a:p>
        </p:txBody>
      </p:sp>
      <p:sp>
        <p:nvSpPr>
          <p:cNvPr id="1945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Word-to-word affinities are useful for certain ambiguities</a:t>
            </a:r>
          </a:p>
          <a:p>
            <a:pPr lvl="1"/>
            <a:r>
              <a:rPr lang="en-US" dirty="0" smtClean="0"/>
              <a:t>PP attachment is now (partly) captured in a local PCFG rule. </a:t>
            </a:r>
          </a:p>
          <a:p>
            <a:pPr lvl="2"/>
            <a:r>
              <a:rPr lang="en-US" dirty="0" smtClean="0"/>
              <a:t>Think about: What useful information isn’t captured?</a:t>
            </a:r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Also useful for: coordination scope, verb complement patterns</a:t>
            </a:r>
          </a:p>
          <a:p>
            <a:endParaRPr lang="en-US" dirty="0"/>
          </a:p>
        </p:txBody>
      </p:sp>
      <p:grpSp>
        <p:nvGrpSpPr>
          <p:cNvPr id="19459" name="Group 4"/>
          <p:cNvGrpSpPr>
            <a:grpSpLocks/>
          </p:cNvGrpSpPr>
          <p:nvPr/>
        </p:nvGrpSpPr>
        <p:grpSpPr bwMode="auto">
          <a:xfrm>
            <a:off x="414338" y="3276600"/>
            <a:ext cx="4191000" cy="1949450"/>
            <a:chOff x="384" y="1584"/>
            <a:chExt cx="2064" cy="960"/>
          </a:xfrm>
        </p:grpSpPr>
        <p:sp>
          <p:nvSpPr>
            <p:cNvPr id="19474" name="Text Box 5"/>
            <p:cNvSpPr txBox="1">
              <a:spLocks noChangeArrowheads="1"/>
            </p:cNvSpPr>
            <p:nvPr/>
          </p:nvSpPr>
          <p:spPr bwMode="auto">
            <a:xfrm>
              <a:off x="384" y="2349"/>
              <a:ext cx="2064" cy="1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sz="2000" b="1">
                  <a:solidFill>
                    <a:schemeClr val="folHlink"/>
                  </a:solidFill>
                  <a:latin typeface="Times New Roman" charset="0"/>
                </a:rPr>
                <a:t>announce</a:t>
              </a:r>
              <a:r>
                <a:rPr lang="en-US" sz="2000" b="1">
                  <a:latin typeface="Times New Roman" charset="0"/>
                </a:rPr>
                <a:t>  </a:t>
              </a:r>
              <a:r>
                <a:rPr lang="en-US" sz="2000" b="1">
                  <a:solidFill>
                    <a:srgbClr val="A50021"/>
                  </a:solidFill>
                  <a:latin typeface="Times New Roman" charset="0"/>
                </a:rPr>
                <a:t>RATES   FOR    January</a:t>
              </a:r>
            </a:p>
          </p:txBody>
        </p:sp>
        <p:sp>
          <p:nvSpPr>
            <p:cNvPr id="19475" name="Text Box 6"/>
            <p:cNvSpPr txBox="1">
              <a:spLocks noChangeArrowheads="1"/>
            </p:cNvSpPr>
            <p:nvPr/>
          </p:nvSpPr>
          <p:spPr bwMode="auto">
            <a:xfrm>
              <a:off x="1728" y="2016"/>
              <a:ext cx="319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b="1">
                  <a:solidFill>
                    <a:srgbClr val="A50021"/>
                  </a:solidFill>
                  <a:latin typeface="Times New Roman" charset="0"/>
                </a:rPr>
                <a:t>PP</a:t>
              </a:r>
            </a:p>
          </p:txBody>
        </p:sp>
        <p:sp>
          <p:nvSpPr>
            <p:cNvPr id="19476" name="Line 7"/>
            <p:cNvSpPr>
              <a:spLocks noChangeShapeType="1"/>
            </p:cNvSpPr>
            <p:nvPr/>
          </p:nvSpPr>
          <p:spPr bwMode="auto">
            <a:xfrm flipH="1">
              <a:off x="1632" y="2208"/>
              <a:ext cx="240" cy="144"/>
            </a:xfrm>
            <a:prstGeom prst="line">
              <a:avLst/>
            </a:prstGeom>
            <a:noFill/>
            <a:ln w="38100">
              <a:solidFill>
                <a:srgbClr val="A5002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9477" name="Line 8"/>
            <p:cNvSpPr>
              <a:spLocks noChangeShapeType="1"/>
            </p:cNvSpPr>
            <p:nvPr/>
          </p:nvSpPr>
          <p:spPr bwMode="auto">
            <a:xfrm>
              <a:off x="1872" y="2208"/>
              <a:ext cx="288" cy="144"/>
            </a:xfrm>
            <a:prstGeom prst="line">
              <a:avLst/>
            </a:prstGeom>
            <a:noFill/>
            <a:ln w="38100">
              <a:solidFill>
                <a:srgbClr val="A5002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9478" name="Text Box 9"/>
            <p:cNvSpPr txBox="1">
              <a:spLocks noChangeArrowheads="1"/>
            </p:cNvSpPr>
            <p:nvPr/>
          </p:nvSpPr>
          <p:spPr bwMode="auto">
            <a:xfrm>
              <a:off x="1392" y="1824"/>
              <a:ext cx="333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b="1">
                  <a:solidFill>
                    <a:srgbClr val="A50021"/>
                  </a:solidFill>
                  <a:latin typeface="Times New Roman" charset="0"/>
                </a:rPr>
                <a:t>NP</a:t>
              </a:r>
            </a:p>
          </p:txBody>
        </p:sp>
        <p:sp>
          <p:nvSpPr>
            <p:cNvPr id="19479" name="Line 10"/>
            <p:cNvSpPr>
              <a:spLocks noChangeShapeType="1"/>
            </p:cNvSpPr>
            <p:nvPr/>
          </p:nvSpPr>
          <p:spPr bwMode="auto">
            <a:xfrm flipH="1">
              <a:off x="1200" y="2016"/>
              <a:ext cx="336" cy="336"/>
            </a:xfrm>
            <a:prstGeom prst="line">
              <a:avLst/>
            </a:prstGeom>
            <a:noFill/>
            <a:ln w="38100">
              <a:solidFill>
                <a:srgbClr val="A5002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9480" name="Line 11"/>
            <p:cNvSpPr>
              <a:spLocks noChangeShapeType="1"/>
            </p:cNvSpPr>
            <p:nvPr/>
          </p:nvSpPr>
          <p:spPr bwMode="auto">
            <a:xfrm>
              <a:off x="1536" y="2016"/>
              <a:ext cx="192" cy="48"/>
            </a:xfrm>
            <a:prstGeom prst="line">
              <a:avLst/>
            </a:prstGeom>
            <a:noFill/>
            <a:ln w="38100">
              <a:solidFill>
                <a:srgbClr val="A5002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9481" name="Text Box 12"/>
            <p:cNvSpPr txBox="1">
              <a:spLocks noChangeArrowheads="1"/>
            </p:cNvSpPr>
            <p:nvPr/>
          </p:nvSpPr>
          <p:spPr bwMode="auto">
            <a:xfrm>
              <a:off x="1152" y="1584"/>
              <a:ext cx="450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b="1">
                  <a:solidFill>
                    <a:schemeClr val="folHlink"/>
                  </a:solidFill>
                  <a:latin typeface="Times New Roman" charset="0"/>
                </a:rPr>
                <a:t>VP</a:t>
              </a:r>
            </a:p>
          </p:txBody>
        </p:sp>
        <p:sp>
          <p:nvSpPr>
            <p:cNvPr id="19482" name="Line 13"/>
            <p:cNvSpPr>
              <a:spLocks noChangeShapeType="1"/>
            </p:cNvSpPr>
            <p:nvPr/>
          </p:nvSpPr>
          <p:spPr bwMode="auto">
            <a:xfrm flipH="1">
              <a:off x="768" y="1776"/>
              <a:ext cx="528" cy="576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9483" name="Line 14"/>
            <p:cNvSpPr>
              <a:spLocks noChangeShapeType="1"/>
            </p:cNvSpPr>
            <p:nvPr/>
          </p:nvSpPr>
          <p:spPr bwMode="auto">
            <a:xfrm>
              <a:off x="1296" y="1776"/>
              <a:ext cx="192" cy="48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9460" name="Group 15"/>
          <p:cNvGrpSpPr>
            <a:grpSpLocks/>
          </p:cNvGrpSpPr>
          <p:nvPr/>
        </p:nvGrpSpPr>
        <p:grpSpPr bwMode="auto">
          <a:xfrm>
            <a:off x="4833938" y="3471863"/>
            <a:ext cx="3898900" cy="1754187"/>
            <a:chOff x="432" y="2832"/>
            <a:chExt cx="1920" cy="864"/>
          </a:xfrm>
        </p:grpSpPr>
        <p:sp>
          <p:nvSpPr>
            <p:cNvPr id="19464" name="Text Box 16"/>
            <p:cNvSpPr txBox="1">
              <a:spLocks noChangeArrowheads="1"/>
            </p:cNvSpPr>
            <p:nvPr/>
          </p:nvSpPr>
          <p:spPr bwMode="auto">
            <a:xfrm>
              <a:off x="432" y="3501"/>
              <a:ext cx="1920" cy="1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sz="2000" b="1">
                  <a:solidFill>
                    <a:schemeClr val="folHlink"/>
                  </a:solidFill>
                  <a:latin typeface="Times New Roman" charset="0"/>
                </a:rPr>
                <a:t>ANNOUNCE</a:t>
              </a:r>
              <a:r>
                <a:rPr lang="en-US" sz="2000" b="1">
                  <a:latin typeface="Times New Roman" charset="0"/>
                </a:rPr>
                <a:t>  </a:t>
              </a:r>
              <a:r>
                <a:rPr lang="en-US" sz="2000" b="1">
                  <a:solidFill>
                    <a:srgbClr val="A50021"/>
                  </a:solidFill>
                  <a:latin typeface="Times New Roman" charset="0"/>
                </a:rPr>
                <a:t>rates  </a:t>
              </a:r>
              <a:r>
                <a:rPr lang="en-US" sz="2000" b="1">
                  <a:solidFill>
                    <a:schemeClr val="folHlink"/>
                  </a:solidFill>
                  <a:latin typeface="Times New Roman" charset="0"/>
                </a:rPr>
                <a:t>IN   January</a:t>
              </a:r>
            </a:p>
          </p:txBody>
        </p:sp>
        <p:sp>
          <p:nvSpPr>
            <p:cNvPr id="19465" name="Text Box 17"/>
            <p:cNvSpPr txBox="1">
              <a:spLocks noChangeArrowheads="1"/>
            </p:cNvSpPr>
            <p:nvPr/>
          </p:nvSpPr>
          <p:spPr bwMode="auto">
            <a:xfrm>
              <a:off x="1776" y="3168"/>
              <a:ext cx="319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b="1">
                  <a:solidFill>
                    <a:schemeClr val="folHlink"/>
                  </a:solidFill>
                  <a:latin typeface="Times New Roman" charset="0"/>
                </a:rPr>
                <a:t>PP</a:t>
              </a:r>
            </a:p>
          </p:txBody>
        </p:sp>
        <p:sp>
          <p:nvSpPr>
            <p:cNvPr id="19466" name="Line 18"/>
            <p:cNvSpPr>
              <a:spLocks noChangeShapeType="1"/>
            </p:cNvSpPr>
            <p:nvPr/>
          </p:nvSpPr>
          <p:spPr bwMode="auto">
            <a:xfrm flipH="1">
              <a:off x="1680" y="3360"/>
              <a:ext cx="240" cy="144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9467" name="Line 19"/>
            <p:cNvSpPr>
              <a:spLocks noChangeShapeType="1"/>
            </p:cNvSpPr>
            <p:nvPr/>
          </p:nvSpPr>
          <p:spPr bwMode="auto">
            <a:xfrm>
              <a:off x="1920" y="3360"/>
              <a:ext cx="192" cy="144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9468" name="Text Box 20"/>
            <p:cNvSpPr txBox="1">
              <a:spLocks noChangeArrowheads="1"/>
            </p:cNvSpPr>
            <p:nvPr/>
          </p:nvSpPr>
          <p:spPr bwMode="auto">
            <a:xfrm>
              <a:off x="1248" y="3168"/>
              <a:ext cx="333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b="1">
                  <a:solidFill>
                    <a:srgbClr val="A50021"/>
                  </a:solidFill>
                  <a:latin typeface="Times New Roman" charset="0"/>
                </a:rPr>
                <a:t>NP</a:t>
              </a:r>
            </a:p>
          </p:txBody>
        </p:sp>
        <p:sp>
          <p:nvSpPr>
            <p:cNvPr id="19469" name="Line 21"/>
            <p:cNvSpPr>
              <a:spLocks noChangeShapeType="1"/>
            </p:cNvSpPr>
            <p:nvPr/>
          </p:nvSpPr>
          <p:spPr bwMode="auto">
            <a:xfrm flipH="1">
              <a:off x="1392" y="3401"/>
              <a:ext cx="0" cy="103"/>
            </a:xfrm>
            <a:prstGeom prst="line">
              <a:avLst/>
            </a:prstGeom>
            <a:noFill/>
            <a:ln w="38100">
              <a:solidFill>
                <a:srgbClr val="A5002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9470" name="Text Box 22"/>
            <p:cNvSpPr txBox="1">
              <a:spLocks noChangeArrowheads="1"/>
            </p:cNvSpPr>
            <p:nvPr/>
          </p:nvSpPr>
          <p:spPr bwMode="auto">
            <a:xfrm>
              <a:off x="1296" y="2832"/>
              <a:ext cx="450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b="1">
                  <a:solidFill>
                    <a:schemeClr val="folHlink"/>
                  </a:solidFill>
                  <a:latin typeface="Times New Roman" charset="0"/>
                </a:rPr>
                <a:t>VP</a:t>
              </a:r>
            </a:p>
          </p:txBody>
        </p:sp>
        <p:sp>
          <p:nvSpPr>
            <p:cNvPr id="19471" name="Line 23"/>
            <p:cNvSpPr>
              <a:spLocks noChangeShapeType="1"/>
            </p:cNvSpPr>
            <p:nvPr/>
          </p:nvSpPr>
          <p:spPr bwMode="auto">
            <a:xfrm flipH="1">
              <a:off x="816" y="3024"/>
              <a:ext cx="624" cy="48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9472" name="Line 24"/>
            <p:cNvSpPr>
              <a:spLocks noChangeShapeType="1"/>
            </p:cNvSpPr>
            <p:nvPr/>
          </p:nvSpPr>
          <p:spPr bwMode="auto">
            <a:xfrm>
              <a:off x="1440" y="3024"/>
              <a:ext cx="432" cy="144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9473" name="Line 25"/>
            <p:cNvSpPr>
              <a:spLocks noChangeShapeType="1"/>
            </p:cNvSpPr>
            <p:nvPr/>
          </p:nvSpPr>
          <p:spPr bwMode="auto">
            <a:xfrm flipH="1">
              <a:off x="1440" y="3024"/>
              <a:ext cx="0" cy="137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9461" name="Rectangle 26"/>
          <p:cNvSpPr>
            <a:spLocks noChangeArrowheads="1"/>
          </p:cNvSpPr>
          <p:nvPr/>
        </p:nvSpPr>
        <p:spPr bwMode="auto">
          <a:xfrm>
            <a:off x="261938" y="3200400"/>
            <a:ext cx="8610600" cy="20574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946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978746"/>
              </p:ext>
            </p:extLst>
          </p:nvPr>
        </p:nvGraphicFramePr>
        <p:xfrm>
          <a:off x="1027113" y="3200400"/>
          <a:ext cx="3048000" cy="200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30" name="Photo Editor Photo" r:id="rId4" imgW="2723810" imgH="1790476" progId="MSPhotoEd.3">
                  <p:embed/>
                </p:oleObj>
              </mc:Choice>
              <mc:Fallback>
                <p:oleObj name="Photo Editor Photo" r:id="rId4" imgW="2723810" imgH="1790476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7113" y="3200400"/>
                        <a:ext cx="3048000" cy="2003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A50021"/>
                                </a:gs>
                                <a:gs pos="100000">
                                  <a:schemeClr val="tx1"/>
                                </a:gs>
                              </a:gsLst>
                              <a:lin ang="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4085620"/>
              </p:ext>
            </p:extLst>
          </p:nvPr>
        </p:nvGraphicFramePr>
        <p:xfrm>
          <a:off x="4986338" y="3276600"/>
          <a:ext cx="3124200" cy="1449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31" name="Photo Editor Photo" r:id="rId6" imgW="2790476" imgH="1295238" progId="MSPhotoEd.3">
                  <p:embed/>
                </p:oleObj>
              </mc:Choice>
              <mc:Fallback>
                <p:oleObj name="Photo Editor Photo" r:id="rId6" imgW="2790476" imgH="1295238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6338" y="3276600"/>
                        <a:ext cx="3124200" cy="1449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0">
                              <a:gsLst>
                                <a:gs pos="0">
                                  <a:srgbClr val="A50021"/>
                                </a:gs>
                                <a:gs pos="100000">
                                  <a:schemeClr val="tx1"/>
                                </a:gs>
                              </a:gsLst>
                              <a:lin ang="0" scaled="1"/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34899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8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Lexicalized parsing was seen as </a:t>
            </a:r>
            <a:r>
              <a:rPr lang="en-US" i="1" dirty="0">
                <a:ea typeface="ＭＳ Ｐゴシック" charset="0"/>
                <a:cs typeface="ＭＳ Ｐゴシック" charset="0"/>
              </a:rPr>
              <a:t>the</a:t>
            </a:r>
            <a:r>
              <a:rPr lang="en-US" dirty="0">
                <a:ea typeface="ＭＳ Ｐゴシック" charset="0"/>
                <a:cs typeface="ＭＳ Ｐゴシック" charset="0"/>
              </a:rPr>
              <a:t> 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parsing breakthrough </a:t>
            </a:r>
            <a:r>
              <a:rPr lang="en-US" dirty="0">
                <a:ea typeface="ＭＳ Ｐゴシック" charset="0"/>
                <a:cs typeface="ＭＳ Ｐゴシック" charset="0"/>
              </a:rPr>
              <a:t>of the late </a:t>
            </a:r>
            <a:r>
              <a:rPr lang="en-US" dirty="0" smtClean="0">
                <a:ea typeface="ＭＳ Ｐゴシック" charset="0"/>
                <a:cs typeface="ＭＳ Ｐゴシック" charset="0"/>
              </a:rPr>
              <a:t>1990s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Eugene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Charniak</a:t>
            </a:r>
            <a:r>
              <a:rPr lang="en-US" dirty="0">
                <a:ea typeface="ＭＳ Ｐゴシック" charset="0"/>
                <a:cs typeface="ＭＳ Ｐゴシック" charset="0"/>
              </a:rPr>
              <a:t>, 2000 JHU workshop: </a:t>
            </a:r>
            <a:r>
              <a:rPr lang="en-US" altLang="ja-JP" dirty="0">
                <a:ea typeface="ＭＳ Ｐゴシック" charset="0"/>
                <a:cs typeface="ＭＳ Ｐゴシック" charset="0"/>
              </a:rPr>
              <a:t>“To do better, it is necessary to condition probabilities on the actual words of the sentence.  This makes the probabilities much tighter:</a:t>
            </a:r>
          </a:p>
          <a:p>
            <a:pPr eaLnBrk="1" hangingPunct="1"/>
            <a:endParaRPr lang="en-US" sz="1200" dirty="0">
              <a:ea typeface="ＭＳ Ｐゴシック" charset="0"/>
              <a:cs typeface="ＭＳ Ｐゴシック" charset="0"/>
            </a:endParaRPr>
          </a:p>
          <a:p>
            <a:pPr lvl="1" eaLnBrk="1" hangingPunct="1"/>
            <a:r>
              <a:rPr lang="en-US" i="1" dirty="0">
                <a:ea typeface="ＭＳ Ｐゴシック" charset="0"/>
              </a:rPr>
              <a:t>p</a:t>
            </a:r>
            <a:r>
              <a:rPr lang="en-US" dirty="0">
                <a:ea typeface="ＭＳ Ｐゴシック" charset="0"/>
              </a:rPr>
              <a:t>(VP  </a:t>
            </a:r>
            <a:r>
              <a:rPr lang="en-US" dirty="0">
                <a:ea typeface="ＭＳ Ｐゴシック" charset="0"/>
                <a:sym typeface="Symbol" charset="0"/>
              </a:rPr>
              <a:t></a:t>
            </a:r>
            <a:r>
              <a:rPr lang="en-US" dirty="0">
                <a:ea typeface="ＭＳ Ｐゴシック" charset="0"/>
              </a:rPr>
              <a:t>  V NP NP) 	</a:t>
            </a:r>
            <a:r>
              <a:rPr lang="en-US" dirty="0" smtClean="0">
                <a:ea typeface="ＭＳ Ｐゴシック" charset="0"/>
              </a:rPr>
              <a:t>	= </a:t>
            </a:r>
            <a:r>
              <a:rPr lang="en-US" dirty="0">
                <a:ea typeface="ＭＳ Ｐゴシック" charset="0"/>
              </a:rPr>
              <a:t>0.00151</a:t>
            </a:r>
          </a:p>
          <a:p>
            <a:pPr lvl="1" eaLnBrk="1" hangingPunct="1"/>
            <a:r>
              <a:rPr lang="en-US" i="1" dirty="0">
                <a:ea typeface="ＭＳ Ｐゴシック" charset="0"/>
              </a:rPr>
              <a:t>p</a:t>
            </a:r>
            <a:r>
              <a:rPr lang="en-US" dirty="0">
                <a:ea typeface="ＭＳ Ｐゴシック" charset="0"/>
              </a:rPr>
              <a:t>(VP </a:t>
            </a:r>
            <a:r>
              <a:rPr lang="en-US" dirty="0">
                <a:ea typeface="ＭＳ Ｐゴシック" charset="0"/>
                <a:sym typeface="Symbol" charset="0"/>
              </a:rPr>
              <a:t></a:t>
            </a:r>
            <a:r>
              <a:rPr lang="en-US" dirty="0">
                <a:ea typeface="ＭＳ Ｐゴシック" charset="0"/>
              </a:rPr>
              <a:t> V NP NP | said) 	= 0.00001</a:t>
            </a:r>
          </a:p>
          <a:p>
            <a:pPr lvl="1" eaLnBrk="1" hangingPunct="1"/>
            <a:r>
              <a:rPr lang="en-US" i="1" dirty="0">
                <a:ea typeface="ＭＳ Ｐゴシック" charset="0"/>
              </a:rPr>
              <a:t>p</a:t>
            </a:r>
            <a:r>
              <a:rPr lang="en-US" dirty="0">
                <a:ea typeface="ＭＳ Ｐゴシック" charset="0"/>
              </a:rPr>
              <a:t>(VP </a:t>
            </a:r>
            <a:r>
              <a:rPr lang="en-US" dirty="0">
                <a:ea typeface="ＭＳ Ｐゴシック" charset="0"/>
                <a:sym typeface="Symbol" charset="0"/>
              </a:rPr>
              <a:t></a:t>
            </a:r>
            <a:r>
              <a:rPr lang="en-US" dirty="0">
                <a:ea typeface="ＭＳ Ｐゴシック" charset="0"/>
              </a:rPr>
              <a:t> V NP NP | gave) 	= 0.01980	”</a:t>
            </a:r>
            <a:endParaRPr lang="en-US" altLang="ja-JP" dirty="0">
              <a:ea typeface="ＭＳ Ｐゴシック" charset="0"/>
            </a:endParaRPr>
          </a:p>
          <a:p>
            <a:pPr lvl="1" eaLnBrk="1" hangingPunct="1"/>
            <a:endParaRPr lang="en-US" dirty="0">
              <a:ea typeface="ＭＳ Ｐゴシック" charset="0"/>
            </a:endParaRPr>
          </a:p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Michael Collins, 2003 COLT tutorial: </a:t>
            </a:r>
            <a:r>
              <a:rPr lang="en-US" altLang="ja-JP" dirty="0">
                <a:ea typeface="ＭＳ Ｐゴシック" charset="0"/>
                <a:cs typeface="ＭＳ Ｐゴシック" charset="0"/>
              </a:rPr>
              <a:t>“Lexicalized Probabilistic Context-Free Grammars … perform vastly better than PCFGs (88% vs. 73% accuracy)”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196734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6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 charset="0"/>
                <a:cs typeface="ＭＳ Ｐゴシック" charset="0"/>
              </a:rPr>
              <a:t>Lexicalization of PCFGs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15362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Times" charset="0"/>
              <a:buNone/>
            </a:pPr>
            <a:r>
              <a:rPr lang="en-US" dirty="0" smtClean="0">
                <a:latin typeface="+mj-lt"/>
                <a:ea typeface="ＭＳ Ｐゴシック" charset="0"/>
                <a:cs typeface="ＭＳ Ｐゴシック" charset="0"/>
              </a:rPr>
              <a:t>Introduction</a:t>
            </a:r>
          </a:p>
          <a:p>
            <a:pPr eaLnBrk="1" hangingPunct="1">
              <a:buFont typeface="Times" charset="0"/>
              <a:buNone/>
            </a:pPr>
            <a:endParaRPr lang="en-US" dirty="0">
              <a:latin typeface="+mj-lt"/>
              <a:ea typeface="ＭＳ Ｐゴシック" charset="0"/>
              <a:cs typeface="ＭＳ Ｐゴシック" charset="0"/>
            </a:endParaRPr>
          </a:p>
          <a:p>
            <a:pPr eaLnBrk="1" hangingPunct="1">
              <a:buFont typeface="Times" charset="0"/>
              <a:buNone/>
            </a:pPr>
            <a:r>
              <a:rPr lang="en-US" dirty="0" smtClean="0">
                <a:latin typeface="+mj-lt"/>
                <a:ea typeface="ＭＳ Ｐゴシック" charset="0"/>
                <a:cs typeface="ＭＳ Ｐゴシック" charset="0"/>
              </a:rPr>
              <a:t>Christopher Manning</a:t>
            </a:r>
            <a:endParaRPr lang="en-US" dirty="0">
              <a:latin typeface="+mj-lt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4004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LP3x4-class">
  <a:themeElements>
    <a:clrScheme name="NLP Class">
      <a:dk1>
        <a:sysClr val="windowText" lastClr="000000"/>
      </a:dk1>
      <a:lt1>
        <a:sysClr val="window" lastClr="FFFFFF"/>
      </a:lt1>
      <a:dk2>
        <a:srgbClr val="605435"/>
      </a:dk2>
      <a:lt2>
        <a:srgbClr val="E7D19A"/>
      </a:lt2>
      <a:accent1>
        <a:srgbClr val="A4001D"/>
      </a:accent1>
      <a:accent2>
        <a:srgbClr val="2584BB"/>
      </a:accent2>
      <a:accent3>
        <a:srgbClr val="BB57BE"/>
      </a:accent3>
      <a:accent4>
        <a:srgbClr val="177245"/>
      </a:accent4>
      <a:accent5>
        <a:srgbClr val="35ACA2"/>
      </a:accent5>
      <a:accent6>
        <a:srgbClr val="FF8700"/>
      </a:accent6>
      <a:hlink>
        <a:srgbClr val="EF8E1C"/>
      </a:hlink>
      <a:folHlink>
        <a:srgbClr val="FEC60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>
            <a:lumMod val="40000"/>
            <a:lumOff val="60000"/>
          </a:schemeClr>
        </a:solidFill>
        <a:ln w="9525" cap="flat" cmpd="sng" algn="ctr">
          <a:noFill/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Lucida Sans" pitchFamily="-6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A50021"/>
            </a:gs>
            <a:gs pos="100000">
              <a:schemeClr val="tx1"/>
            </a:gs>
          </a:gsLst>
          <a:lin ang="0" scaled="1"/>
        </a:gra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Lucida Sans" pitchFamily="-65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1800" dirty="0">
            <a:latin typeface="+mn-lt"/>
          </a:defRPr>
        </a:defPPr>
      </a:lstStyle>
    </a:txDef>
  </a:objectDefaults>
  <a:extraClrSchemeLst>
    <a:extraClrScheme>
      <a:clrScheme name="nlp-lucida-scheme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lp-lucida-scheme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lp-lucida-scheme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NLP3x4-class.potx</Template>
  <TotalTime>14547</TotalTime>
  <Words>353</Words>
  <Application>Microsoft Office PowerPoint</Application>
  <PresentationFormat>On-screen Show (4:3)</PresentationFormat>
  <Paragraphs>70</Paragraphs>
  <Slides>7</Slides>
  <Notes>7</Notes>
  <HiddenSlides>1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NLP3x4-class</vt:lpstr>
      <vt:lpstr>Photo Editor Photo</vt:lpstr>
      <vt:lpstr>Lexicalization of PCFGs</vt:lpstr>
      <vt:lpstr>(Head) Lexicalization of PCFGs [Magerman 1995, Collins 1997; Charniak 1997]</vt:lpstr>
      <vt:lpstr>(Head) Lexicalization of PCFGs [Magerman 1995, Collins 1997; Charniak 1997]</vt:lpstr>
      <vt:lpstr>(Head) Lexicalization of PCFGs [Magerman 1995, Collins 1997; Charniak 1997]</vt:lpstr>
      <vt:lpstr>(Head) Lexicalization of PCFGs [Magerman 1995, Collins 1997; Charniak 1997]</vt:lpstr>
      <vt:lpstr>Lexicalized parsing was seen as the parsing breakthrough of the late 1990s</vt:lpstr>
      <vt:lpstr>Lexicalization of PCFGs</vt:lpstr>
    </vt:vector>
  </TitlesOfParts>
  <Company>Stanford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Extraction</dc:title>
  <dc:creator>Christopher Manning</dc:creator>
  <cp:lastModifiedBy>aotimme</cp:lastModifiedBy>
  <cp:revision>171</cp:revision>
  <cp:lastPrinted>2009-04-20T16:46:08Z</cp:lastPrinted>
  <dcterms:created xsi:type="dcterms:W3CDTF">2010-04-19T15:31:24Z</dcterms:created>
  <dcterms:modified xsi:type="dcterms:W3CDTF">2012-04-12T04:04:34Z</dcterms:modified>
</cp:coreProperties>
</file>