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450" r:id="rId2"/>
    <p:sldId id="449" r:id="rId3"/>
    <p:sldId id="448" r:id="rId4"/>
    <p:sldId id="396" r:id="rId5"/>
    <p:sldId id="397" r:id="rId6"/>
    <p:sldId id="399" r:id="rId7"/>
    <p:sldId id="400" r:id="rId8"/>
    <p:sldId id="402" r:id="rId9"/>
    <p:sldId id="403" r:id="rId10"/>
    <p:sldId id="404" r:id="rId11"/>
    <p:sldId id="405" r:id="rId12"/>
    <p:sldId id="452" r:id="rId13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1" autoAdjust="0"/>
    <p:restoredTop sz="91942" autoAdjust="0"/>
  </p:normalViewPr>
  <p:slideViewPr>
    <p:cSldViewPr>
      <p:cViewPr varScale="1">
        <p:scale>
          <a:sx n="68" d="100"/>
          <a:sy n="68" d="100"/>
        </p:scale>
        <p:origin x="-13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D15E4F2-6267-D047-8862-B1263CC55C69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1EA397F-C9A1-0940-8B64-A07F80A00919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FBC8A6D-3AA7-694C-BEA5-B2090AD6FB9A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F60ABC5-42CB-AC4A-A678-6AE68560B0BE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058E2881-F022-6B45-A4BC-3225861947CA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Say that a lot of what the lexicalized parsers were doing was other stuff that was nothing to do with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lexicalization.</a:t>
            </a:r>
          </a:p>
          <a:p>
            <a:pPr eaLnBrk="1" hangingPunct="1"/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Collins (1997) did this.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FF53AFFE-4DDC-2F43-A53F-27C49153F2CA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We saw that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Charniak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(1997) did this.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B588740F-A1D7-F74D-A2D8-08C73F4802E4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5FEE6D72-2DDA-2A4A-A69F-8046B88A3717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F4B46AD-35E2-C443-A860-B8E80D066CF1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BA134C87-DDA5-B148-9519-A9019E4AB4D1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7238" y="1370013"/>
            <a:ext cx="8080375" cy="155575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73038" y="514350"/>
          <a:ext cx="1050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9" name="Photo Editor Photo" r:id="rId3" imgW="7380952" imgH="7228571" progId="MSPhotoEd.3">
                  <p:embed/>
                </p:oleObj>
              </mc:Choice>
              <mc:Fallback>
                <p:oleObj name="Photo Editor Photo" r:id="rId3" imgW="7380952" imgH="722857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514350"/>
                        <a:ext cx="10509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4427D-BE88-4845-9C74-731D4B508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2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01D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324600"/>
            <a:ext cx="3429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png"/><Relationship Id="rId5" Type="http://schemas.openxmlformats.org/officeDocument/2006/relationships/image" Target="../media/image5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png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Microsoft_Excel_97-2003_Worksheet2.xls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The Return of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Unlexicalized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PCFGs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034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Fully Annotated Tree</a:t>
            </a:r>
          </a:p>
        </p:txBody>
      </p:sp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735013" y="1878013"/>
          <a:ext cx="7805737" cy="447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Photo Editor Photo" r:id="rId4" imgW="5200000" imgH="2980952" progId="MSPhotoEd.3">
                  <p:embed/>
                </p:oleObj>
              </mc:Choice>
              <mc:Fallback>
                <p:oleObj name="Photo Editor Photo" r:id="rId4" imgW="5200000" imgH="298095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878013"/>
                        <a:ext cx="7805737" cy="447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92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Final Test Set Results</a:t>
            </a:r>
          </a:p>
        </p:txBody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5638800"/>
            <a:ext cx="7772400" cy="533401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Beats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first generation”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lexicalized 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parsers</a:t>
            </a:r>
            <a:endParaRPr lang="en-US" altLang="ja-JP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8266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00733"/>
              </p:ext>
            </p:extLst>
          </p:nvPr>
        </p:nvGraphicFramePr>
        <p:xfrm>
          <a:off x="1447800" y="1981201"/>
          <a:ext cx="6400799" cy="3352802"/>
        </p:xfrm>
        <a:graphic>
          <a:graphicData uri="http://schemas.openxmlformats.org/drawingml/2006/table">
            <a:tbl>
              <a:tblPr/>
              <a:tblGrid>
                <a:gridCol w="2876442"/>
                <a:gridCol w="1192624"/>
                <a:gridCol w="1068393"/>
                <a:gridCol w="1263340"/>
              </a:tblGrid>
              <a:tr h="559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Parser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Magerman 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84.7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Collins 96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</a:rPr>
                        <a:t>Klein &amp;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</a:rPr>
                        <a:t>Manning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</a:rPr>
                        <a:t>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</a:rPr>
                        <a:t>86.9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</a:rPr>
                        <a:t>85.7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+mn-lt"/>
                        </a:rPr>
                        <a:t>86.3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4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Charniak 97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87.4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87.5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87.4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Collins 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88.7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88.6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88.6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The Return of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Unlexicalized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PCFGs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4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Accurate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Unlexicalized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Parsing</a:t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sz="2400" b="0" dirty="0">
                <a:solidFill>
                  <a:schemeClr val="accent4"/>
                </a:solidFill>
                <a:ea typeface="ＭＳ Ｐゴシック" charset="0"/>
                <a:cs typeface="ＭＳ Ｐゴシック" charset="0"/>
              </a:rPr>
              <a:t>[Klein and Manning 1993]</a:t>
            </a: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81163"/>
            <a:ext cx="8562975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What do we mean by an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 err="1" smtClean="0">
                <a:ea typeface="ＭＳ Ｐゴシック" charset="0"/>
                <a:cs typeface="ＭＳ Ｐゴシック" charset="0"/>
              </a:rPr>
              <a:t>unlexicalized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”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PCFG?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Grammar rules are not systematically specified down to the level of lexical items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ea typeface="ＭＳ Ｐゴシック" charset="0"/>
              </a:rPr>
              <a:t>NP-stocks</a:t>
            </a:r>
            <a:r>
              <a:rPr lang="en-US" sz="1800" dirty="0">
                <a:ea typeface="ＭＳ Ｐゴシック" charset="0"/>
              </a:rPr>
              <a:t> is not allowed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ea typeface="ＭＳ Ｐゴシック" charset="0"/>
              </a:rPr>
              <a:t>NP^S-CC</a:t>
            </a:r>
            <a:r>
              <a:rPr lang="en-US" sz="1800" dirty="0">
                <a:ea typeface="ＭＳ Ｐゴシック" charset="0"/>
              </a:rPr>
              <a:t> is fine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Closed vs. open class words </a:t>
            </a:r>
            <a:endParaRPr lang="en-US" dirty="0" smtClean="0">
              <a:ea typeface="ＭＳ Ｐゴシック" charset="0"/>
            </a:endParaRPr>
          </a:p>
          <a:p>
            <a:pPr marL="1085850" lvl="2" indent="-285750">
              <a:lnSpc>
                <a:spcPct val="90000"/>
              </a:lnSpc>
            </a:pPr>
            <a:r>
              <a:rPr lang="en-US" sz="1800" dirty="0" smtClean="0">
                <a:ea typeface="ＭＳ Ｐゴシック" charset="0"/>
              </a:rPr>
              <a:t>Long </a:t>
            </a:r>
            <a:r>
              <a:rPr lang="en-US" sz="1800" dirty="0">
                <a:ea typeface="ＭＳ Ｐゴシック" charset="0"/>
              </a:rPr>
              <a:t>tradition in linguistics of using function words as features or markers for </a:t>
            </a:r>
            <a:r>
              <a:rPr lang="en-US" sz="1800" dirty="0" smtClean="0">
                <a:ea typeface="ＭＳ Ｐゴシック" charset="0"/>
              </a:rPr>
              <a:t>selection </a:t>
            </a:r>
            <a:r>
              <a:rPr lang="en-US" sz="1800" dirty="0">
                <a:ea typeface="ＭＳ Ｐゴシック" charset="0"/>
              </a:rPr>
              <a:t>(</a:t>
            </a:r>
            <a:r>
              <a:rPr lang="en-US" sz="1800" dirty="0">
                <a:solidFill>
                  <a:schemeClr val="tx2"/>
                </a:solidFill>
                <a:ea typeface="ＭＳ Ｐゴシック" charset="0"/>
              </a:rPr>
              <a:t>VB-</a:t>
            </a:r>
            <a:r>
              <a:rPr lang="en-US" sz="1800" dirty="0" smtClean="0">
                <a:solidFill>
                  <a:schemeClr val="tx2"/>
                </a:solidFill>
                <a:ea typeface="ＭＳ Ｐゴシック" charset="0"/>
              </a:rPr>
              <a:t>have, SBAR-if/whether</a:t>
            </a:r>
            <a:r>
              <a:rPr lang="en-US" sz="1800" dirty="0" smtClean="0">
                <a:ea typeface="ＭＳ Ｐゴシック" charset="0"/>
              </a:rPr>
              <a:t>)</a:t>
            </a:r>
            <a:endParaRPr lang="en-US" sz="1800" dirty="0">
              <a:ea typeface="ＭＳ Ｐゴシック" charset="0"/>
            </a:endParaRPr>
          </a:p>
          <a:p>
            <a:pPr marL="1143000" lvl="2" eaLnBrk="1" hangingPunct="1">
              <a:lnSpc>
                <a:spcPct val="90000"/>
              </a:lnSpc>
            </a:pPr>
            <a:r>
              <a:rPr lang="en-US" sz="1800" dirty="0" smtClean="0">
                <a:ea typeface="ＭＳ Ｐゴシック" charset="0"/>
              </a:rPr>
              <a:t>Different </a:t>
            </a:r>
            <a:r>
              <a:rPr lang="en-US" sz="1800" dirty="0">
                <a:ea typeface="ＭＳ Ｐゴシック" charset="0"/>
              </a:rPr>
              <a:t>to the </a:t>
            </a:r>
            <a:r>
              <a:rPr lang="en-US" sz="1800" dirty="0" err="1">
                <a:ea typeface="ＭＳ Ｐゴシック" charset="0"/>
              </a:rPr>
              <a:t>bilexical</a:t>
            </a:r>
            <a:r>
              <a:rPr lang="en-US" sz="1800" dirty="0">
                <a:ea typeface="ＭＳ Ｐゴシック" charset="0"/>
              </a:rPr>
              <a:t> idea of semantic heads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Open-class selection </a:t>
            </a:r>
            <a:r>
              <a:rPr lang="en-US" sz="1800" dirty="0" smtClean="0">
                <a:ea typeface="ＭＳ Ｐゴシック" charset="0"/>
              </a:rPr>
              <a:t>is really </a:t>
            </a:r>
            <a:r>
              <a:rPr lang="en-US" sz="1800" dirty="0">
                <a:ea typeface="ＭＳ Ｐゴシック" charset="0"/>
              </a:rPr>
              <a:t>a proxy for semantics</a:t>
            </a:r>
          </a:p>
          <a:p>
            <a:pPr eaLnBrk="1" hangingPunct="1">
              <a:lnSpc>
                <a:spcPct val="90000"/>
              </a:lnSpc>
            </a:pPr>
            <a:endParaRPr lang="en-US" sz="13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Thesis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Most of what you need for accurate parsing, and much of what lexicalized PCFGs actually capture 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isn’t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lexical selection between content words but just basic grammatical features, like verb form, finiteness, presence of a verbal auxiliary, etc.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2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Experimental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Approach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9575"/>
            <a:ext cx="7924800" cy="517842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Corpus: Penn Treebank,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WSJ; iterate on small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dev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set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solidFill>
                  <a:schemeClr val="tx2"/>
                </a:solidFill>
                <a:ea typeface="ＭＳ Ｐゴシック" charset="0"/>
                <a:cs typeface="ＭＳ Ｐゴシック" charset="0"/>
              </a:rPr>
              <a:t>Size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– number of symbols in grammar.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Passive / complete symbols: </a:t>
            </a:r>
            <a:r>
              <a:rPr lang="en-US" dirty="0">
                <a:solidFill>
                  <a:schemeClr val="tx2"/>
                </a:solidFill>
                <a:ea typeface="ＭＳ Ｐゴシック" charset="0"/>
              </a:rPr>
              <a:t>NP</a:t>
            </a:r>
            <a:r>
              <a:rPr lang="en-US" dirty="0">
                <a:ea typeface="ＭＳ Ｐゴシック" charset="0"/>
              </a:rPr>
              <a:t>, </a:t>
            </a:r>
            <a:r>
              <a:rPr lang="en-US" dirty="0">
                <a:solidFill>
                  <a:schemeClr val="tx2"/>
                </a:solidFill>
                <a:ea typeface="ＭＳ Ｐゴシック" charset="0"/>
              </a:rPr>
              <a:t>NP^S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Active / incomplete symbols: </a:t>
            </a:r>
            <a:r>
              <a:rPr lang="en-US" dirty="0" smtClean="0">
                <a:ea typeface="ＭＳ Ｐゴシック" charset="0"/>
              </a:rPr>
              <a:t>@</a:t>
            </a:r>
            <a:r>
              <a:rPr lang="en-US" dirty="0" smtClean="0">
                <a:solidFill>
                  <a:schemeClr val="tx2"/>
                </a:solidFill>
                <a:ea typeface="ＭＳ Ｐゴシック" charset="0"/>
              </a:rPr>
              <a:t>NP_NP_CC  </a:t>
            </a:r>
            <a:r>
              <a:rPr lang="en-US" sz="1400" dirty="0" smtClean="0">
                <a:ea typeface="ＭＳ Ｐゴシック" charset="0"/>
              </a:rPr>
              <a:t>[from </a:t>
            </a:r>
            <a:r>
              <a:rPr lang="en-US" sz="1400" dirty="0" err="1" smtClean="0">
                <a:ea typeface="ＭＳ Ｐゴシック" charset="0"/>
              </a:rPr>
              <a:t>binarization</a:t>
            </a:r>
            <a:r>
              <a:rPr lang="en-US" sz="1400" dirty="0" smtClean="0">
                <a:ea typeface="ＭＳ Ｐゴシック" charset="0"/>
              </a:rPr>
              <a:t>]</a:t>
            </a:r>
            <a:endParaRPr lang="en-US" sz="1400" dirty="0">
              <a:ea typeface="ＭＳ Ｐゴシック" charset="0"/>
            </a:endParaRPr>
          </a:p>
          <a:p>
            <a:r>
              <a:rPr lang="en-US" dirty="0" smtClean="0">
                <a:ea typeface="ＭＳ Ｐゴシック" charset="0"/>
              </a:rPr>
              <a:t>We state-split </a:t>
            </a:r>
            <a:r>
              <a:rPr lang="en-US" dirty="0">
                <a:ea typeface="ＭＳ Ｐゴシック" charset="0"/>
              </a:rPr>
              <a:t>as sparingly as possible</a:t>
            </a:r>
          </a:p>
          <a:p>
            <a:pPr lvl="1"/>
            <a:r>
              <a:rPr lang="en-US" dirty="0">
                <a:ea typeface="ＭＳ Ｐゴシック" charset="0"/>
              </a:rPr>
              <a:t>Highest accuracy with fewest symbols</a:t>
            </a:r>
          </a:p>
          <a:p>
            <a:pPr lvl="1"/>
            <a:r>
              <a:rPr lang="en-US" dirty="0">
                <a:ea typeface="ＭＳ Ｐゴシック" charset="0"/>
              </a:rPr>
              <a:t>Error-driven, manual hill-climb</a:t>
            </a:r>
            <a:r>
              <a:rPr lang="en-US" dirty="0" smtClean="0">
                <a:ea typeface="ＭＳ Ｐゴシック" charset="0"/>
              </a:rPr>
              <a:t>, </a:t>
            </a:r>
            <a:r>
              <a:rPr lang="en-US" dirty="0">
                <a:ea typeface="ＭＳ Ｐゴシック" charset="0"/>
              </a:rPr>
              <a:t>one </a:t>
            </a:r>
            <a:r>
              <a:rPr lang="en-US" dirty="0" smtClean="0">
                <a:ea typeface="ＭＳ Ｐゴシック" charset="0"/>
              </a:rPr>
              <a:t>annotation </a:t>
            </a:r>
            <a:r>
              <a:rPr lang="en-US" dirty="0">
                <a:ea typeface="ＭＳ Ｐゴシック" charset="0"/>
              </a:rPr>
              <a:t>at a </a:t>
            </a:r>
            <a:r>
              <a:rPr lang="en-US" dirty="0" smtClean="0">
                <a:ea typeface="ＭＳ Ｐゴシック" charset="0"/>
              </a:rPr>
              <a:t>time</a:t>
            </a:r>
            <a:endParaRPr lang="en-US" dirty="0">
              <a:ea typeface="ＭＳ Ｐゴシック" charset="0"/>
            </a:endParaRPr>
          </a:p>
        </p:txBody>
      </p:sp>
      <p:graphicFrame>
        <p:nvGraphicFramePr>
          <p:cNvPr id="5693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72920"/>
              </p:ext>
            </p:extLst>
          </p:nvPr>
        </p:nvGraphicFramePr>
        <p:xfrm>
          <a:off x="1639888" y="3009900"/>
          <a:ext cx="6257925" cy="965200"/>
        </p:xfrm>
        <a:graphic>
          <a:graphicData uri="http://schemas.openxmlformats.org/drawingml/2006/table">
            <a:tbl>
              <a:tblPr/>
              <a:tblGrid>
                <a:gridCol w="2066925"/>
                <a:gridCol w="1371600"/>
                <a:gridCol w="281940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Lucida Sans" charset="0"/>
                        </a:rPr>
                        <a:t>Training:</a:t>
                      </a:r>
                    </a:p>
                  </a:txBody>
                  <a:tcPr marL="18288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Lucida Sans" charset="0"/>
                        </a:rPr>
                        <a:t>sections</a:t>
                      </a:r>
                    </a:p>
                  </a:txBody>
                  <a:tcPr marL="18288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Lucida Sans" charset="0"/>
                        </a:rPr>
                        <a:t>02-21</a:t>
                      </a:r>
                    </a:p>
                  </a:txBody>
                  <a:tcPr marL="18288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66CC"/>
                          </a:solidFill>
                          <a:effectLst/>
                          <a:latin typeface="Lucida Sans" charset="0"/>
                        </a:rPr>
                        <a:t>Development:</a:t>
                      </a:r>
                    </a:p>
                  </a:txBody>
                  <a:tcPr marL="18288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66CC"/>
                          </a:solidFill>
                          <a:effectLst/>
                          <a:latin typeface="Lucida Sans" charset="0"/>
                        </a:rPr>
                        <a:t>section</a:t>
                      </a:r>
                    </a:p>
                  </a:txBody>
                  <a:tcPr marL="18288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CC"/>
                          </a:solidFill>
                          <a:effectLst/>
                          <a:latin typeface="Lucida Sans" charset="0"/>
                        </a:rPr>
                        <a:t>22 (first 20 files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CC"/>
                          </a:solidFill>
                          <a:effectLst/>
                          <a:latin typeface="Lucida Sans" charset="0"/>
                        </a:rPr>
                        <a:t>)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CC"/>
                          </a:solidFill>
                          <a:effectLst/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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66CC"/>
                        </a:solidFill>
                        <a:effectLst/>
                        <a:latin typeface="Lucida Sans" charset="0"/>
                      </a:endParaRPr>
                    </a:p>
                  </a:txBody>
                  <a:tcPr marL="18288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Sans" charset="0"/>
                        </a:rPr>
                        <a:t>Test:</a:t>
                      </a:r>
                    </a:p>
                  </a:txBody>
                  <a:tcPr marL="18288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Sans" charset="0"/>
                        </a:rPr>
                        <a:t>section</a:t>
                      </a:r>
                    </a:p>
                  </a:txBody>
                  <a:tcPr marL="18288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Lucida Sans" charset="0"/>
                        </a:rPr>
                        <a:t>23</a:t>
                      </a:r>
                    </a:p>
                  </a:txBody>
                  <a:tcPr marL="18288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9341" name="Object 2"/>
          <p:cNvGraphicFramePr>
            <a:graphicFrameLocks noChangeAspect="1"/>
          </p:cNvGraphicFramePr>
          <p:nvPr/>
        </p:nvGraphicFramePr>
        <p:xfrm>
          <a:off x="990600" y="2190750"/>
          <a:ext cx="73914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8" name="Worksheet" r:id="rId5" imgW="5473700" imgH="1041400" progId="Excel.Sheet.8">
                  <p:embed/>
                </p:oleObj>
              </mc:Choice>
              <mc:Fallback>
                <p:oleObj name="Worksheet" r:id="rId5" imgW="5473700" imgH="1041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90750"/>
                        <a:ext cx="73914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47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Horizontal Markovization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81163"/>
            <a:ext cx="7772400" cy="4948237"/>
          </a:xfrm>
        </p:spPr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Horizontal Markovization: Merges States</a:t>
            </a:r>
          </a:p>
          <a:p>
            <a:pPr eaLnBrk="1" hangingPunct="1"/>
            <a:endParaRPr lang="en-US">
              <a:latin typeface="Lucida Sans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>
              <a:latin typeface="Lucida Sans" charset="0"/>
              <a:ea typeface="ＭＳ Ｐゴシック" charset="0"/>
              <a:cs typeface="ＭＳ Ｐゴシック" charset="0"/>
            </a:endParaRPr>
          </a:p>
          <a:p>
            <a:pPr lvl="2" eaLnBrk="1" hangingPunct="1"/>
            <a:endParaRPr lang="en-US" sz="1800">
              <a:latin typeface="Lucida Sans" charset="0"/>
              <a:ea typeface="ＭＳ Ｐゴシック" charset="0"/>
            </a:endParaRPr>
          </a:p>
        </p:txBody>
      </p:sp>
      <p:graphicFrame>
        <p:nvGraphicFramePr>
          <p:cNvPr id="107523" name="Object 2"/>
          <p:cNvGraphicFramePr>
            <a:graphicFrameLocks noChangeAspect="1"/>
          </p:cNvGraphicFramePr>
          <p:nvPr/>
        </p:nvGraphicFramePr>
        <p:xfrm>
          <a:off x="647700" y="3957638"/>
          <a:ext cx="3333750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" name="Chart" r:id="rId4" imgW="3492500" imgH="2997200" progId="Excel.Chart.8">
                  <p:embed/>
                </p:oleObj>
              </mc:Choice>
              <mc:Fallback>
                <p:oleObj name="Chart" r:id="rId4" imgW="3492500" imgH="29972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957638"/>
                        <a:ext cx="3333750" cy="286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3"/>
          <p:cNvGraphicFramePr>
            <a:graphicFrameLocks noChangeAspect="1"/>
          </p:cNvGraphicFramePr>
          <p:nvPr/>
        </p:nvGraphicFramePr>
        <p:xfrm>
          <a:off x="4267200" y="3919538"/>
          <a:ext cx="4191000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5" name="Chart" r:id="rId6" imgW="4229100" imgH="3009900" progId="Excel.Chart.8">
                  <p:embed/>
                </p:oleObj>
              </mc:Choice>
              <mc:Fallback>
                <p:oleObj name="Chart" r:id="rId6" imgW="4229100" imgH="30099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919538"/>
                        <a:ext cx="4191000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4"/>
          <p:cNvGraphicFramePr>
            <a:graphicFrameLocks noChangeAspect="1"/>
          </p:cNvGraphicFramePr>
          <p:nvPr/>
        </p:nvGraphicFramePr>
        <p:xfrm>
          <a:off x="815975" y="2433638"/>
          <a:ext cx="17716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6" name="Photo Editor Photo" r:id="rId8" imgW="1771429" imgH="771429" progId="MSPhotoEd.3">
                  <p:embed/>
                </p:oleObj>
              </mc:Choice>
              <mc:Fallback>
                <p:oleObj name="Photo Editor Photo" r:id="rId8" imgW="1771429" imgH="77142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2433638"/>
                        <a:ext cx="17716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5"/>
          <p:cNvGraphicFramePr>
            <a:graphicFrameLocks noChangeAspect="1"/>
          </p:cNvGraphicFramePr>
          <p:nvPr/>
        </p:nvGraphicFramePr>
        <p:xfrm>
          <a:off x="3048000" y="2233613"/>
          <a:ext cx="276225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7" name="Photo Editor Photo" r:id="rId10" imgW="2762636" imgH="1733333" progId="MSPhotoEd.3">
                  <p:embed/>
                </p:oleObj>
              </mc:Choice>
              <mc:Fallback>
                <p:oleObj name="Photo Editor Photo" r:id="rId10" imgW="2762636" imgH="173333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33613"/>
                        <a:ext cx="276225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6"/>
          <p:cNvGraphicFramePr>
            <a:graphicFrameLocks noChangeAspect="1"/>
          </p:cNvGraphicFramePr>
          <p:nvPr/>
        </p:nvGraphicFramePr>
        <p:xfrm>
          <a:off x="5843588" y="2309813"/>
          <a:ext cx="24955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8" name="Photo Editor Photo" r:id="rId12" imgW="2495238" imgH="1714739" progId="MSPhotoEd.3">
                  <p:embed/>
                </p:oleObj>
              </mc:Choice>
              <mc:Fallback>
                <p:oleObj name="Photo Editor Photo" r:id="rId12" imgW="2495238" imgH="171473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2309813"/>
                        <a:ext cx="24955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8" name="AutoShape 9"/>
          <p:cNvSpPr>
            <a:spLocks/>
          </p:cNvSpPr>
          <p:nvPr/>
        </p:nvSpPr>
        <p:spPr bwMode="auto">
          <a:xfrm rot="-2700000">
            <a:off x="8018463" y="2376488"/>
            <a:ext cx="258762" cy="1084262"/>
          </a:xfrm>
          <a:prstGeom prst="rightBrace">
            <a:avLst>
              <a:gd name="adj1" fmla="val 75210"/>
              <a:gd name="adj2" fmla="val 52468"/>
            </a:avLst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9" name="Text Box 10"/>
          <p:cNvSpPr txBox="1">
            <a:spLocks noChangeArrowheads="1"/>
          </p:cNvSpPr>
          <p:nvPr/>
        </p:nvSpPr>
        <p:spPr bwMode="auto">
          <a:xfrm rot="2700000">
            <a:off x="7951788" y="2525713"/>
            <a:ext cx="1216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Merged</a:t>
            </a:r>
          </a:p>
        </p:txBody>
      </p:sp>
    </p:spTree>
    <p:extLst>
      <p:ext uri="{BB962C8B-B14F-4D97-AF65-F5344CB8AC3E}">
        <p14:creationId xmlns:p14="http://schemas.microsoft.com/office/powerpoint/2010/main" val="27677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Vertical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Markovization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768475"/>
            <a:ext cx="3621087" cy="2468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Vertical Markov order: rewrites depend on past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dirty="0">
                <a:ea typeface="ＭＳ Ｐゴシック" charset="0"/>
                <a:cs typeface="ＭＳ Ｐゴシック" charset="0"/>
              </a:rPr>
              <a:t> ancestor nodes.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(i.e., </a:t>
            </a:r>
            <a:r>
              <a:rPr lang="en-US" dirty="0">
                <a:ea typeface="ＭＳ Ｐゴシック" charset="0"/>
                <a:cs typeface="ＭＳ Ｐゴシック" charset="0"/>
              </a:rPr>
              <a:t>parent annotation)</a:t>
            </a:r>
          </a:p>
        </p:txBody>
      </p:sp>
      <p:graphicFrame>
        <p:nvGraphicFramePr>
          <p:cNvPr id="109571" name="Object 2"/>
          <p:cNvGraphicFramePr>
            <a:graphicFrameLocks noChangeAspect="1"/>
          </p:cNvGraphicFramePr>
          <p:nvPr/>
        </p:nvGraphicFramePr>
        <p:xfrm>
          <a:off x="6235700" y="2173288"/>
          <a:ext cx="251460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0" name="Photo Editor Photo" r:id="rId4" imgW="2514286" imgH="1876190" progId="MSPhotoEd.3">
                  <p:embed/>
                </p:oleObj>
              </mc:Choice>
              <mc:Fallback>
                <p:oleObj name="Photo Editor Photo" r:id="rId4" imgW="2514286" imgH="187619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2173288"/>
                        <a:ext cx="2514600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3"/>
          <p:cNvGraphicFramePr>
            <a:graphicFrameLocks noChangeAspect="1"/>
          </p:cNvGraphicFramePr>
          <p:nvPr/>
        </p:nvGraphicFramePr>
        <p:xfrm>
          <a:off x="3967163" y="2278063"/>
          <a:ext cx="197167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1" name="Photo Editor Photo" r:id="rId6" imgW="1971950" imgH="1752381" progId="MSPhotoEd.3">
                  <p:embed/>
                </p:oleObj>
              </mc:Choice>
              <mc:Fallback>
                <p:oleObj name="Photo Editor Photo" r:id="rId6" imgW="1971950" imgH="175238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2278063"/>
                        <a:ext cx="197167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Text Box 6"/>
          <p:cNvSpPr txBox="1">
            <a:spLocks noChangeArrowheads="1"/>
          </p:cNvSpPr>
          <p:nvPr/>
        </p:nvSpPr>
        <p:spPr bwMode="auto">
          <a:xfrm>
            <a:off x="4430713" y="1641475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+mn-lt"/>
              </a:rPr>
              <a:t>Order 1</a:t>
            </a:r>
          </a:p>
        </p:txBody>
      </p:sp>
      <p:sp>
        <p:nvSpPr>
          <p:cNvPr id="109574" name="Text Box 7"/>
          <p:cNvSpPr txBox="1">
            <a:spLocks noChangeArrowheads="1"/>
          </p:cNvSpPr>
          <p:nvPr/>
        </p:nvSpPr>
        <p:spPr bwMode="auto">
          <a:xfrm>
            <a:off x="6845300" y="1635125"/>
            <a:ext cx="136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>
                <a:solidFill>
                  <a:srgbClr val="3333FF"/>
                </a:solidFill>
                <a:latin typeface="+mn-lt"/>
              </a:rPr>
              <a:t>Order 2</a:t>
            </a:r>
          </a:p>
        </p:txBody>
      </p:sp>
      <p:graphicFrame>
        <p:nvGraphicFramePr>
          <p:cNvPr id="1095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820037"/>
              </p:ext>
            </p:extLst>
          </p:nvPr>
        </p:nvGraphicFramePr>
        <p:xfrm>
          <a:off x="152400" y="4029075"/>
          <a:ext cx="2933700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" name="Chart" r:id="rId8" imgW="3492500" imgH="2997200" progId="Excel.Chart.8">
                  <p:embed/>
                </p:oleObj>
              </mc:Choice>
              <mc:Fallback>
                <p:oleObj name="Chart" r:id="rId8" imgW="3492500" imgH="29972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029075"/>
                        <a:ext cx="2933700" cy="252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963348"/>
              </p:ext>
            </p:extLst>
          </p:nvPr>
        </p:nvGraphicFramePr>
        <p:xfrm>
          <a:off x="2990850" y="4019550"/>
          <a:ext cx="356235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3" name="Worksheet" r:id="rId11" imgW="4229100" imgH="3009900" progId="Excel.Sheet.8">
                  <p:embed/>
                </p:oleObj>
              </mc:Choice>
              <mc:Fallback>
                <p:oleObj name="Worksheet" r:id="rId11" imgW="4229100" imgH="30099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4019550"/>
                        <a:ext cx="3562350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66026"/>
              </p:ext>
            </p:extLst>
          </p:nvPr>
        </p:nvGraphicFramePr>
        <p:xfrm>
          <a:off x="6400800" y="5930900"/>
          <a:ext cx="2667000" cy="792352"/>
        </p:xfrm>
        <a:graphic>
          <a:graphicData uri="http://schemas.openxmlformats.org/drawingml/2006/table">
            <a:tbl>
              <a:tblPr/>
              <a:tblGrid>
                <a:gridCol w="1143000"/>
                <a:gridCol w="762000"/>
                <a:gridCol w="762000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Model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F1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Size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v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=h=2v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77.8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7.5K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07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Unary Splits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1719263"/>
            <a:ext cx="3124200" cy="2895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Problem: unary rewrites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are used </a:t>
            </a:r>
            <a:r>
              <a:rPr lang="en-US" dirty="0">
                <a:ea typeface="ＭＳ Ｐゴシック" charset="0"/>
                <a:cs typeface="ＭＳ Ｐゴシック" charset="0"/>
              </a:rPr>
              <a:t>to transmute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categories </a:t>
            </a:r>
            <a:r>
              <a:rPr lang="en-US" dirty="0">
                <a:ea typeface="ＭＳ Ｐゴシック" charset="0"/>
                <a:cs typeface="ＭＳ Ｐゴシック" charset="0"/>
              </a:rPr>
              <a:t>so a high-probability rule can be used.</a:t>
            </a:r>
          </a:p>
        </p:txBody>
      </p:sp>
      <p:graphicFrame>
        <p:nvGraphicFramePr>
          <p:cNvPr id="575515" name="Group 27"/>
          <p:cNvGraphicFramePr>
            <a:graphicFrameLocks noGrp="1"/>
          </p:cNvGraphicFramePr>
          <p:nvPr/>
        </p:nvGraphicFramePr>
        <p:xfrm>
          <a:off x="5340350" y="5478463"/>
          <a:ext cx="3657600" cy="1189038"/>
        </p:xfrm>
        <a:graphic>
          <a:graphicData uri="http://schemas.openxmlformats.org/drawingml/2006/table">
            <a:tbl>
              <a:tblPr/>
              <a:tblGrid>
                <a:gridCol w="1752600"/>
                <a:gridCol w="914400"/>
                <a:gridCol w="9906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Annotation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F1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Base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77.8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7.5K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UNARY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78.3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8.0K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685" name="Object 2"/>
          <p:cNvGraphicFramePr>
            <a:graphicFrameLocks noChangeAspect="1"/>
          </p:cNvGraphicFramePr>
          <p:nvPr/>
        </p:nvGraphicFramePr>
        <p:xfrm>
          <a:off x="3657600" y="1914525"/>
          <a:ext cx="5095875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0" name="Photo Editor Photo" r:id="rId4" imgW="5095238" imgH="3266667" progId="MSPhotoEd.3">
                  <p:embed/>
                </p:oleObj>
              </mc:Choice>
              <mc:Fallback>
                <p:oleObj name="Photo Editor Photo" r:id="rId4" imgW="5095238" imgH="32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14525"/>
                        <a:ext cx="5095875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90513" y="1925638"/>
            <a:ext cx="8461375" cy="4356100"/>
            <a:chOff x="174" y="1204"/>
            <a:chExt cx="5330" cy="2744"/>
          </a:xfrm>
        </p:grpSpPr>
        <p:sp>
          <p:nvSpPr>
            <p:cNvPr id="113688" name="Rectangle 24"/>
            <p:cNvSpPr>
              <a:spLocks noChangeArrowheads="1"/>
            </p:cNvSpPr>
            <p:nvPr/>
          </p:nvSpPr>
          <p:spPr bwMode="auto">
            <a:xfrm>
              <a:off x="174" y="3036"/>
              <a:ext cx="1968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l">
                <a:spcBef>
                  <a:spcPct val="20000"/>
                </a:spcBef>
                <a:buClr>
                  <a:srgbClr val="CC0000"/>
                </a:buClr>
                <a:buSzPct val="60000"/>
                <a:buFont typeface="Wingdings" charset="0"/>
                <a:buChar char="n"/>
              </a:pPr>
              <a:r>
                <a:rPr lang="en-US" sz="2600" dirty="0">
                  <a:latin typeface="+mn-lt"/>
                </a:rPr>
                <a:t>Solution: Mark unary rewrite sites with </a:t>
              </a:r>
              <a:r>
                <a:rPr lang="en-US" sz="2600" dirty="0">
                  <a:solidFill>
                    <a:schemeClr val="tx2"/>
                  </a:solidFill>
                  <a:latin typeface="+mn-lt"/>
                </a:rPr>
                <a:t>-U</a:t>
              </a:r>
              <a:r>
                <a:rPr lang="en-US" sz="2600" dirty="0">
                  <a:latin typeface="+mn-lt"/>
                </a:rPr>
                <a:t>	</a:t>
              </a:r>
            </a:p>
          </p:txBody>
        </p:sp>
        <p:graphicFrame>
          <p:nvGraphicFramePr>
            <p:cNvPr id="113689" name="Object 4"/>
            <p:cNvGraphicFramePr>
              <a:graphicFrameLocks noChangeAspect="1"/>
            </p:cNvGraphicFramePr>
            <p:nvPr/>
          </p:nvGraphicFramePr>
          <p:xfrm>
            <a:off x="2324" y="1204"/>
            <a:ext cx="3180" cy="2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1" name="Photo Editor Photo" r:id="rId6" imgW="5047619" imgH="3238952" progId="MSPhotoEd.3">
                    <p:embed/>
                  </p:oleObj>
                </mc:Choice>
                <mc:Fallback>
                  <p:oleObj name="Photo Editor Photo" r:id="rId6" imgW="5047619" imgH="3238952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4" y="1204"/>
                          <a:ext cx="3180" cy="2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A5002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5514" name="Object 3"/>
          <p:cNvGraphicFramePr>
            <a:graphicFrameLocks noChangeAspect="1"/>
          </p:cNvGraphicFramePr>
          <p:nvPr/>
        </p:nvGraphicFramePr>
        <p:xfrm>
          <a:off x="3681413" y="1860550"/>
          <a:ext cx="5114925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Photo Editor Photo" r:id="rId8" imgW="5114286" imgH="3362794" progId="MSPhotoEd.3">
                  <p:embed/>
                </p:oleObj>
              </mc:Choice>
              <mc:Fallback>
                <p:oleObj name="Photo Editor Photo" r:id="rId8" imgW="5114286" imgH="336279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1860550"/>
                        <a:ext cx="5114925" cy="336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15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Tag Splits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752600"/>
            <a:ext cx="4273550" cy="4876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Problem: Treebank tags are too coarse.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SBAR sentential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complementizers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(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that, whether, if)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 subordinating conjunctions (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while, after)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 and true prepositions (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in, of, to)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are </a:t>
            </a:r>
            <a:r>
              <a:rPr lang="en-US" dirty="0">
                <a:ea typeface="ＭＳ Ｐゴシック" charset="0"/>
                <a:cs typeface="ＭＳ Ｐゴシック" charset="0"/>
              </a:rPr>
              <a:t>all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tagged </a:t>
            </a:r>
            <a:r>
              <a:rPr lang="en-US" dirty="0">
                <a:ea typeface="ＭＳ Ｐゴシック" charset="0"/>
                <a:cs typeface="ＭＳ Ｐゴシック" charset="0"/>
              </a:rPr>
              <a:t>IN.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Partial Solution: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Subdivide the IN tag</a:t>
            </a:r>
            <a:r>
              <a:rPr lang="en-US" dirty="0" smtClean="0">
                <a:ea typeface="ＭＳ Ｐゴシック" charset="0"/>
              </a:rPr>
              <a:t>.</a:t>
            </a:r>
            <a:endParaRPr lang="en-US" dirty="0">
              <a:ea typeface="ＭＳ Ｐゴシック" charset="0"/>
            </a:endParaRPr>
          </a:p>
        </p:txBody>
      </p:sp>
      <p:graphicFrame>
        <p:nvGraphicFramePr>
          <p:cNvPr id="576516" name="Group 4"/>
          <p:cNvGraphicFramePr>
            <a:graphicFrameLocks noGrp="1"/>
          </p:cNvGraphicFramePr>
          <p:nvPr/>
        </p:nvGraphicFramePr>
        <p:xfrm>
          <a:off x="5360988" y="5510213"/>
          <a:ext cx="3657600" cy="1189038"/>
        </p:xfrm>
        <a:graphic>
          <a:graphicData uri="http://schemas.openxmlformats.org/drawingml/2006/table">
            <a:tbl>
              <a:tblPr/>
              <a:tblGrid>
                <a:gridCol w="1752600"/>
                <a:gridCol w="914400"/>
                <a:gridCol w="9906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Annotation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F1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Size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Previous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78.3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8.0K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SPLIT-IN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80.3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8.1K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5733" name="Object 2"/>
          <p:cNvGraphicFramePr>
            <a:graphicFrameLocks noChangeAspect="1"/>
          </p:cNvGraphicFramePr>
          <p:nvPr/>
        </p:nvGraphicFramePr>
        <p:xfrm>
          <a:off x="5495925" y="2071688"/>
          <a:ext cx="2838450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" name="Photo Editor Photo" r:id="rId4" imgW="2838846" imgH="2715004" progId="MSPhotoEd.3">
                  <p:embed/>
                </p:oleObj>
              </mc:Choice>
              <mc:Fallback>
                <p:oleObj name="Photo Editor Photo" r:id="rId4" imgW="2838846" imgH="271500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2071688"/>
                        <a:ext cx="2838450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35" name="Object 3"/>
          <p:cNvGraphicFramePr>
            <a:graphicFrameLocks noChangeAspect="1"/>
          </p:cNvGraphicFramePr>
          <p:nvPr/>
        </p:nvGraphicFramePr>
        <p:xfrm>
          <a:off x="5116513" y="2062163"/>
          <a:ext cx="3457575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" name="Photo Editor Photo" r:id="rId6" imgW="3457143" imgH="2734057" progId="MSPhotoEd.3">
                  <p:embed/>
                </p:oleObj>
              </mc:Choice>
              <mc:Fallback>
                <p:oleObj name="Photo Editor Photo" r:id="rId6" imgW="3457143" imgH="27340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2062163"/>
                        <a:ext cx="3457575" cy="273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36" name="Object 4"/>
          <p:cNvGraphicFramePr>
            <a:graphicFrameLocks noChangeAspect="1"/>
          </p:cNvGraphicFramePr>
          <p:nvPr/>
        </p:nvGraphicFramePr>
        <p:xfrm>
          <a:off x="5184775" y="1785938"/>
          <a:ext cx="3371850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" name="Photo Editor Photo" r:id="rId8" imgW="3371429" imgH="3285714" progId="MSPhotoEd.3">
                  <p:embed/>
                </p:oleObj>
              </mc:Choice>
              <mc:Fallback>
                <p:oleObj name="Photo Editor Photo" r:id="rId8" imgW="3371429" imgH="328571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1785938"/>
                        <a:ext cx="3371850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60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Yield Splits</a:t>
            </a:r>
          </a:p>
        </p:txBody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752600"/>
            <a:ext cx="4767262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Problem: sometimes the behavior of a category depends on something inside its future yield.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Examples: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Possessive NPs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Finite vs. infinite VPs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Lexical heads!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Solution: annotate future elements into nodes.</a:t>
            </a:r>
          </a:p>
        </p:txBody>
      </p:sp>
      <p:graphicFrame>
        <p:nvGraphicFramePr>
          <p:cNvPr id="119811" name="Object 2"/>
          <p:cNvGraphicFramePr>
            <a:graphicFrameLocks noChangeAspect="1"/>
          </p:cNvGraphicFramePr>
          <p:nvPr/>
        </p:nvGraphicFramePr>
        <p:xfrm>
          <a:off x="5443538" y="1628775"/>
          <a:ext cx="3171825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8" name="Photo Editor Photo" r:id="rId4" imgW="3172268" imgH="3285714" progId="MSPhotoEd.3">
                  <p:embed/>
                </p:oleObj>
              </mc:Choice>
              <mc:Fallback>
                <p:oleObj name="Photo Editor Photo" r:id="rId4" imgW="3172268" imgH="328571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1628775"/>
                        <a:ext cx="3171825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9589" name="Object 3"/>
          <p:cNvGraphicFramePr>
            <a:graphicFrameLocks noChangeAspect="1"/>
          </p:cNvGraphicFramePr>
          <p:nvPr/>
        </p:nvGraphicFramePr>
        <p:xfrm>
          <a:off x="5443538" y="1647825"/>
          <a:ext cx="3171825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9" name="Photo Editor Photo" r:id="rId6" imgW="3172268" imgH="3304762" progId="MSPhotoEd.3">
                  <p:embed/>
                </p:oleObj>
              </mc:Choice>
              <mc:Fallback>
                <p:oleObj name="Photo Editor Photo" r:id="rId6" imgW="3172268" imgH="330476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1647825"/>
                        <a:ext cx="3171825" cy="330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108575" y="1614488"/>
            <a:ext cx="3860800" cy="3324225"/>
            <a:chOff x="3173" y="1152"/>
            <a:chExt cx="2432" cy="2094"/>
          </a:xfrm>
        </p:grpSpPr>
        <p:sp>
          <p:nvSpPr>
            <p:cNvPr id="119836" name="Rectangle 7"/>
            <p:cNvSpPr>
              <a:spLocks noChangeArrowheads="1"/>
            </p:cNvSpPr>
            <p:nvPr/>
          </p:nvSpPr>
          <p:spPr bwMode="auto">
            <a:xfrm>
              <a:off x="3173" y="1152"/>
              <a:ext cx="2432" cy="20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9837" name="Object 4"/>
            <p:cNvGraphicFramePr>
              <a:graphicFrameLocks noChangeAspect="1"/>
            </p:cNvGraphicFramePr>
            <p:nvPr/>
          </p:nvGraphicFramePr>
          <p:xfrm>
            <a:off x="3348" y="1176"/>
            <a:ext cx="2070" cy="1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0" name="Photo Editor Photo" r:id="rId8" imgW="3285714" imgH="2809524" progId="MSPhotoEd.3">
                    <p:embed/>
                  </p:oleObj>
                </mc:Choice>
                <mc:Fallback>
                  <p:oleObj name="Photo Editor Photo" r:id="rId8" imgW="3285714" imgH="280952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" y="1176"/>
                          <a:ext cx="2070" cy="1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A50021"/>
                                  </a:gs>
                                  <a:gs pos="100000">
                                    <a:schemeClr val="tx1"/>
                                  </a:gs>
                                </a:gsLst>
                                <a:lin ang="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9593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76949"/>
              </p:ext>
            </p:extLst>
          </p:nvPr>
        </p:nvGraphicFramePr>
        <p:xfrm>
          <a:off x="5346700" y="5084763"/>
          <a:ext cx="3657600" cy="1584704"/>
        </p:xfrm>
        <a:graphic>
          <a:graphicData uri="http://schemas.openxmlformats.org/drawingml/2006/table">
            <a:tbl>
              <a:tblPr/>
              <a:tblGrid>
                <a:gridCol w="1752600"/>
                <a:gridCol w="914400"/>
                <a:gridCol w="990600"/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Annotation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F1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Size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tag splits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Lucida Sans" charset="0"/>
                      </a:endParaRP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82.3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9.7K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POSS-NP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83.1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9.8K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SPLIT-VP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85.7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10.5K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2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Distance / Recursion Splits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1752600"/>
            <a:ext cx="4360862" cy="48768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Problem: vanilla PCFGs cannot distinguish attachment heights.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Solution: mark a property of higher or lower sites:</a:t>
            </a:r>
          </a:p>
          <a:p>
            <a:pPr lvl="1" eaLnBrk="1" hangingPunct="1"/>
            <a:r>
              <a:rPr lang="en-US" dirty="0">
                <a:solidFill>
                  <a:schemeClr val="tx2"/>
                </a:solidFill>
                <a:ea typeface="ＭＳ Ｐゴシック" charset="0"/>
              </a:rPr>
              <a:t>Contains a verb.</a:t>
            </a:r>
          </a:p>
          <a:p>
            <a:pPr lvl="1" eaLnBrk="1" hangingPunct="1"/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Is (non)-recursive.</a:t>
            </a:r>
          </a:p>
          <a:p>
            <a:pPr lvl="2" eaLnBrk="1" hangingPunct="1"/>
            <a:r>
              <a:rPr lang="en-US" sz="1800" dirty="0">
                <a:solidFill>
                  <a:srgbClr val="CC0000"/>
                </a:solidFill>
                <a:ea typeface="ＭＳ Ｐゴシック" charset="0"/>
              </a:rPr>
              <a:t>Base NPs [cf. Collins 99]</a:t>
            </a:r>
          </a:p>
          <a:p>
            <a:pPr lvl="2" eaLnBrk="1" hangingPunct="1"/>
            <a:r>
              <a:rPr lang="en-US" sz="1800" dirty="0">
                <a:solidFill>
                  <a:srgbClr val="CC0000"/>
                </a:solidFill>
                <a:ea typeface="ＭＳ Ｐゴシック" charset="0"/>
              </a:rPr>
              <a:t>Right-recursive NPs</a:t>
            </a:r>
          </a:p>
        </p:txBody>
      </p:sp>
      <p:graphicFrame>
        <p:nvGraphicFramePr>
          <p:cNvPr id="580612" name="Group 4"/>
          <p:cNvGraphicFramePr>
            <a:graphicFrameLocks noGrp="1"/>
          </p:cNvGraphicFramePr>
          <p:nvPr/>
        </p:nvGraphicFramePr>
        <p:xfrm>
          <a:off x="4786313" y="4618038"/>
          <a:ext cx="4230687" cy="1981200"/>
        </p:xfrm>
        <a:graphic>
          <a:graphicData uri="http://schemas.openxmlformats.org/drawingml/2006/table">
            <a:tbl>
              <a:tblPr/>
              <a:tblGrid>
                <a:gridCol w="2325687"/>
                <a:gridCol w="914400"/>
                <a:gridCol w="9906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Annotation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Previous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85.7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Lucida Sans" charset="0"/>
                        </a:rPr>
                        <a:t>10.5K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BASE-NP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86.0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11.7K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DOMINATES-V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86.9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14.1K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RIGHT-REC-NP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87.0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ime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Lucida Sans" charset="0"/>
                        </a:rPr>
                        <a:t>15.2K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885" name="Text Box 30"/>
          <p:cNvSpPr txBox="1">
            <a:spLocks noChangeArrowheads="1"/>
          </p:cNvSpPr>
          <p:nvPr/>
        </p:nvSpPr>
        <p:spPr bwMode="auto">
          <a:xfrm>
            <a:off x="5992813" y="1714500"/>
            <a:ext cx="654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NP</a:t>
            </a:r>
          </a:p>
        </p:txBody>
      </p:sp>
      <p:sp>
        <p:nvSpPr>
          <p:cNvPr id="121886" name="Text Box 31"/>
          <p:cNvSpPr txBox="1">
            <a:spLocks noChangeArrowheads="1"/>
          </p:cNvSpPr>
          <p:nvPr/>
        </p:nvSpPr>
        <p:spPr bwMode="auto">
          <a:xfrm>
            <a:off x="6362700" y="2419350"/>
            <a:ext cx="696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VP</a:t>
            </a:r>
          </a:p>
        </p:txBody>
      </p:sp>
      <p:sp>
        <p:nvSpPr>
          <p:cNvPr id="121887" name="Text Box 32"/>
          <p:cNvSpPr txBox="1">
            <a:spLocks noChangeArrowheads="1"/>
          </p:cNvSpPr>
          <p:nvPr/>
        </p:nvSpPr>
        <p:spPr bwMode="auto">
          <a:xfrm>
            <a:off x="7923213" y="3676650"/>
            <a:ext cx="696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PP</a:t>
            </a:r>
          </a:p>
        </p:txBody>
      </p:sp>
      <p:sp>
        <p:nvSpPr>
          <p:cNvPr id="121888" name="Freeform 33"/>
          <p:cNvSpPr>
            <a:spLocks/>
          </p:cNvSpPr>
          <p:nvPr/>
        </p:nvSpPr>
        <p:spPr bwMode="auto">
          <a:xfrm>
            <a:off x="4833938" y="2263775"/>
            <a:ext cx="2292350" cy="1684338"/>
          </a:xfrm>
          <a:custGeom>
            <a:avLst/>
            <a:gdLst>
              <a:gd name="T0" fmla="*/ 1985883125 w 1444"/>
              <a:gd name="T1" fmla="*/ 0 h 1061"/>
              <a:gd name="T2" fmla="*/ 0 w 1444"/>
              <a:gd name="T3" fmla="*/ 2147483647 h 1061"/>
              <a:gd name="T4" fmla="*/ 2147483647 w 1444"/>
              <a:gd name="T5" fmla="*/ 2147483647 h 1061"/>
              <a:gd name="T6" fmla="*/ 2147483647 w 1444"/>
              <a:gd name="T7" fmla="*/ 2051407796 h 1061"/>
              <a:gd name="T8" fmla="*/ 0 60000 65536"/>
              <a:gd name="T9" fmla="*/ 0 60000 65536"/>
              <a:gd name="T10" fmla="*/ 0 60000 65536"/>
              <a:gd name="T11" fmla="*/ 0 60000 65536"/>
              <a:gd name="T12" fmla="*/ 0 w 1444"/>
              <a:gd name="T13" fmla="*/ 0 h 1061"/>
              <a:gd name="T14" fmla="*/ 1444 w 1444"/>
              <a:gd name="T15" fmla="*/ 1061 h 10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4" h="1061">
                <a:moveTo>
                  <a:pt x="788" y="0"/>
                </a:moveTo>
                <a:lnTo>
                  <a:pt x="0" y="1061"/>
                </a:lnTo>
                <a:lnTo>
                  <a:pt x="1444" y="1061"/>
                </a:lnTo>
                <a:lnTo>
                  <a:pt x="1444" y="814"/>
                </a:ln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89" name="Freeform 34"/>
          <p:cNvSpPr>
            <a:spLocks/>
          </p:cNvSpPr>
          <p:nvPr/>
        </p:nvSpPr>
        <p:spPr bwMode="auto">
          <a:xfrm>
            <a:off x="6996113" y="1973263"/>
            <a:ext cx="1174750" cy="1698625"/>
          </a:xfrm>
          <a:custGeom>
            <a:avLst/>
            <a:gdLst>
              <a:gd name="T0" fmla="*/ 1864915625 w 740"/>
              <a:gd name="T1" fmla="*/ 2147483647 h 1070"/>
              <a:gd name="T2" fmla="*/ 1428929388 w 740"/>
              <a:gd name="T3" fmla="*/ 1038304375 h 1070"/>
              <a:gd name="T4" fmla="*/ 735885625 w 740"/>
              <a:gd name="T5" fmla="*/ 186491563 h 1070"/>
              <a:gd name="T6" fmla="*/ 0 w 740"/>
              <a:gd name="T7" fmla="*/ 0 h 1070"/>
              <a:gd name="T8" fmla="*/ 0 60000 65536"/>
              <a:gd name="T9" fmla="*/ 0 60000 65536"/>
              <a:gd name="T10" fmla="*/ 0 60000 65536"/>
              <a:gd name="T11" fmla="*/ 0 60000 65536"/>
              <a:gd name="T12" fmla="*/ 0 w 740"/>
              <a:gd name="T13" fmla="*/ 0 h 1070"/>
              <a:gd name="T14" fmla="*/ 740 w 740"/>
              <a:gd name="T15" fmla="*/ 1070 h 10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0" h="1070">
                <a:moveTo>
                  <a:pt x="740" y="1070"/>
                </a:moveTo>
                <a:cubicBezTo>
                  <a:pt x="711" y="960"/>
                  <a:pt x="642" y="578"/>
                  <a:pt x="567" y="412"/>
                </a:cubicBezTo>
                <a:cubicBezTo>
                  <a:pt x="492" y="246"/>
                  <a:pt x="386" y="143"/>
                  <a:pt x="292" y="74"/>
                </a:cubicBezTo>
                <a:cubicBezTo>
                  <a:pt x="198" y="5"/>
                  <a:pt x="61" y="15"/>
                  <a:pt x="0" y="0"/>
                </a:cubicBezTo>
              </a:path>
            </a:pathLst>
          </a:cu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90" name="Freeform 35"/>
          <p:cNvSpPr>
            <a:spLocks/>
          </p:cNvSpPr>
          <p:nvPr/>
        </p:nvSpPr>
        <p:spPr bwMode="auto">
          <a:xfrm>
            <a:off x="7388225" y="3265488"/>
            <a:ext cx="552450" cy="623887"/>
          </a:xfrm>
          <a:custGeom>
            <a:avLst/>
            <a:gdLst>
              <a:gd name="T0" fmla="*/ 877014375 w 348"/>
              <a:gd name="T1" fmla="*/ 990419819 h 393"/>
              <a:gd name="T2" fmla="*/ 554434375 w 348"/>
              <a:gd name="T3" fmla="*/ 851812130 h 393"/>
              <a:gd name="T4" fmla="*/ 461189388 w 348"/>
              <a:gd name="T5" fmla="*/ 206652647 h 393"/>
              <a:gd name="T6" fmla="*/ 0 w 348"/>
              <a:gd name="T7" fmla="*/ 0 h 393"/>
              <a:gd name="T8" fmla="*/ 0 60000 65536"/>
              <a:gd name="T9" fmla="*/ 0 60000 65536"/>
              <a:gd name="T10" fmla="*/ 0 60000 65536"/>
              <a:gd name="T11" fmla="*/ 0 60000 65536"/>
              <a:gd name="T12" fmla="*/ 0 w 348"/>
              <a:gd name="T13" fmla="*/ 0 h 393"/>
              <a:gd name="T14" fmla="*/ 348 w 348"/>
              <a:gd name="T15" fmla="*/ 393 h 3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8" h="393">
                <a:moveTo>
                  <a:pt x="348" y="393"/>
                </a:moveTo>
                <a:cubicBezTo>
                  <a:pt x="327" y="384"/>
                  <a:pt x="247" y="390"/>
                  <a:pt x="220" y="338"/>
                </a:cubicBezTo>
                <a:cubicBezTo>
                  <a:pt x="193" y="286"/>
                  <a:pt x="220" y="138"/>
                  <a:pt x="183" y="82"/>
                </a:cubicBezTo>
                <a:cubicBezTo>
                  <a:pt x="146" y="26"/>
                  <a:pt x="38" y="17"/>
                  <a:pt x="0" y="0"/>
                </a:cubicBezTo>
              </a:path>
            </a:pathLst>
          </a:custGeom>
          <a:noFill/>
          <a:ln w="3810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91" name="Text Box 36"/>
          <p:cNvSpPr txBox="1">
            <a:spLocks noChangeArrowheads="1"/>
          </p:cNvSpPr>
          <p:nvPr/>
        </p:nvSpPr>
        <p:spPr bwMode="auto">
          <a:xfrm>
            <a:off x="6777038" y="2978150"/>
            <a:ext cx="696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800">
                <a:latin typeface="Times New Roman" charset="0"/>
              </a:rPr>
              <a:t>NP</a:t>
            </a:r>
          </a:p>
        </p:txBody>
      </p:sp>
      <p:sp>
        <p:nvSpPr>
          <p:cNvPr id="121892" name="Freeform 37"/>
          <p:cNvSpPr>
            <a:spLocks/>
          </p:cNvSpPr>
          <p:nvPr/>
        </p:nvSpPr>
        <p:spPr bwMode="auto">
          <a:xfrm>
            <a:off x="6342063" y="2162175"/>
            <a:ext cx="276225" cy="319088"/>
          </a:xfrm>
          <a:custGeom>
            <a:avLst/>
            <a:gdLst>
              <a:gd name="T0" fmla="*/ 0 w 174"/>
              <a:gd name="T1" fmla="*/ 0 h 201"/>
              <a:gd name="T2" fmla="*/ 299899388 w 174"/>
              <a:gd name="T3" fmla="*/ 115927369 h 201"/>
              <a:gd name="T4" fmla="*/ 186491563 w 174"/>
              <a:gd name="T5" fmla="*/ 322580505 h 201"/>
              <a:gd name="T6" fmla="*/ 438507188 w 174"/>
              <a:gd name="T7" fmla="*/ 506552994 h 201"/>
              <a:gd name="T8" fmla="*/ 0 60000 65536"/>
              <a:gd name="T9" fmla="*/ 0 60000 65536"/>
              <a:gd name="T10" fmla="*/ 0 60000 65536"/>
              <a:gd name="T11" fmla="*/ 0 60000 65536"/>
              <a:gd name="T12" fmla="*/ 0 w 174"/>
              <a:gd name="T13" fmla="*/ 0 h 201"/>
              <a:gd name="T14" fmla="*/ 174 w 174"/>
              <a:gd name="T15" fmla="*/ 201 h 2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4" h="201">
                <a:moveTo>
                  <a:pt x="0" y="0"/>
                </a:moveTo>
                <a:cubicBezTo>
                  <a:pt x="53" y="12"/>
                  <a:pt x="107" y="25"/>
                  <a:pt x="119" y="46"/>
                </a:cubicBezTo>
                <a:cubicBezTo>
                  <a:pt x="131" y="67"/>
                  <a:pt x="65" y="102"/>
                  <a:pt x="74" y="128"/>
                </a:cubicBezTo>
                <a:cubicBezTo>
                  <a:pt x="83" y="154"/>
                  <a:pt x="128" y="177"/>
                  <a:pt x="174" y="201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93" name="Freeform 38"/>
          <p:cNvSpPr>
            <a:spLocks/>
          </p:cNvSpPr>
          <p:nvPr/>
        </p:nvSpPr>
        <p:spPr bwMode="auto">
          <a:xfrm>
            <a:off x="6792913" y="2830513"/>
            <a:ext cx="304800" cy="231775"/>
          </a:xfrm>
          <a:custGeom>
            <a:avLst/>
            <a:gdLst>
              <a:gd name="T0" fmla="*/ 0 w 192"/>
              <a:gd name="T1" fmla="*/ 0 h 146"/>
              <a:gd name="T2" fmla="*/ 322580000 w 192"/>
              <a:gd name="T3" fmla="*/ 90725625 h 146"/>
              <a:gd name="T4" fmla="*/ 206652813 w 192"/>
              <a:gd name="T5" fmla="*/ 277217188 h 146"/>
              <a:gd name="T6" fmla="*/ 483870000 w 192"/>
              <a:gd name="T7" fmla="*/ 367942813 h 146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146"/>
              <a:gd name="T14" fmla="*/ 192 w 192"/>
              <a:gd name="T15" fmla="*/ 146 h 1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146">
                <a:moveTo>
                  <a:pt x="0" y="0"/>
                </a:moveTo>
                <a:cubicBezTo>
                  <a:pt x="57" y="9"/>
                  <a:pt x="114" y="18"/>
                  <a:pt x="128" y="36"/>
                </a:cubicBezTo>
                <a:cubicBezTo>
                  <a:pt x="142" y="54"/>
                  <a:pt x="71" y="92"/>
                  <a:pt x="82" y="110"/>
                </a:cubicBezTo>
                <a:cubicBezTo>
                  <a:pt x="93" y="128"/>
                  <a:pt x="142" y="137"/>
                  <a:pt x="192" y="146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94" name="Line 39"/>
          <p:cNvSpPr>
            <a:spLocks noChangeShapeType="1"/>
          </p:cNvSpPr>
          <p:nvPr/>
        </p:nvSpPr>
        <p:spPr bwMode="auto">
          <a:xfrm flipH="1">
            <a:off x="6197600" y="2887663"/>
            <a:ext cx="304800" cy="10604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95" name="Text Box 40"/>
          <p:cNvSpPr txBox="1">
            <a:spLocks noChangeArrowheads="1"/>
          </p:cNvSpPr>
          <p:nvPr/>
        </p:nvSpPr>
        <p:spPr bwMode="auto">
          <a:xfrm>
            <a:off x="6008688" y="3905250"/>
            <a:ext cx="34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  <a:latin typeface="Times New Roman" charset="0"/>
              </a:rPr>
              <a:t>v</a:t>
            </a:r>
          </a:p>
        </p:txBody>
      </p:sp>
      <p:sp>
        <p:nvSpPr>
          <p:cNvPr id="121896" name="Text Box 41"/>
          <p:cNvSpPr txBox="1">
            <a:spLocks noChangeArrowheads="1"/>
          </p:cNvSpPr>
          <p:nvPr/>
        </p:nvSpPr>
        <p:spPr bwMode="auto">
          <a:xfrm>
            <a:off x="6494463" y="1717675"/>
            <a:ext cx="538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  <a:latin typeface="Times New Roman" charset="0"/>
              </a:rPr>
              <a:t>-v</a:t>
            </a:r>
          </a:p>
        </p:txBody>
      </p:sp>
    </p:spTree>
    <p:extLst>
      <p:ext uri="{BB962C8B-B14F-4D97-AF65-F5344CB8AC3E}">
        <p14:creationId xmlns:p14="http://schemas.microsoft.com/office/powerpoint/2010/main" val="61085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3x4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NLP3x4-class.potx</Template>
  <TotalTime>14547</TotalTime>
  <Words>553</Words>
  <Application>Microsoft Office PowerPoint</Application>
  <PresentationFormat>On-screen Show (4:3)</PresentationFormat>
  <Paragraphs>170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NLP3x4-class</vt:lpstr>
      <vt:lpstr>Photo Editor Photo</vt:lpstr>
      <vt:lpstr>Worksheet</vt:lpstr>
      <vt:lpstr>Chart</vt:lpstr>
      <vt:lpstr>The Return of Unlexicalized PCFGs</vt:lpstr>
      <vt:lpstr>Accurate Unlexicalized Parsing [Klein and Manning 1993]</vt:lpstr>
      <vt:lpstr>Experimental Approach</vt:lpstr>
      <vt:lpstr>Horizontal Markovization</vt:lpstr>
      <vt:lpstr>Vertical Markovization</vt:lpstr>
      <vt:lpstr>Unary Splits</vt:lpstr>
      <vt:lpstr>Tag Splits</vt:lpstr>
      <vt:lpstr>Yield Splits</vt:lpstr>
      <vt:lpstr>Distance / Recursion Splits</vt:lpstr>
      <vt:lpstr>A Fully Annotated Tree</vt:lpstr>
      <vt:lpstr>Final Test Set Results</vt:lpstr>
      <vt:lpstr>The Return of Unlexicalized PCFGs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171</cp:revision>
  <cp:lastPrinted>2009-04-20T16:46:08Z</cp:lastPrinted>
  <dcterms:created xsi:type="dcterms:W3CDTF">2010-04-19T15:31:24Z</dcterms:created>
  <dcterms:modified xsi:type="dcterms:W3CDTF">2012-04-12T04:06:54Z</dcterms:modified>
</cp:coreProperties>
</file>