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431" r:id="rId2"/>
    <p:sldId id="457" r:id="rId3"/>
    <p:sldId id="459" r:id="rId4"/>
    <p:sldId id="432" r:id="rId5"/>
    <p:sldId id="461" r:id="rId6"/>
    <p:sldId id="435" r:id="rId7"/>
    <p:sldId id="456" r:id="rId8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1" autoAdjust="0"/>
    <p:restoredTop sz="91942" autoAdjust="0"/>
  </p:normalViewPr>
  <p:slideViewPr>
    <p:cSldViewPr>
      <p:cViewPr varScale="1">
        <p:scale>
          <a:sx n="68" d="100"/>
          <a:sy n="68" d="100"/>
        </p:scale>
        <p:origin x="-13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Ready to record!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9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5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arrows may be drawn in either direction.</a:t>
            </a:r>
          </a:p>
          <a:p>
            <a:r>
              <a:rPr lang="en-US" baseline="0" dirty="0" smtClean="0"/>
              <a:t>If tree height is used to show governor, then you don’t need arrows at all.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Mention ROOT and draw it 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5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7827AB3-E9AC-FC4B-9C31-F7EB0A37DBB1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2D0CE13-BCBE-0549-AC90-904433816C07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Add a ROOT or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WALL at one end, and then every word is the dependent of one word in the sentence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7238" y="1370013"/>
            <a:ext cx="8080375" cy="155575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73038" y="514350"/>
          <a:ext cx="1050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9" name="Photo Editor Photo" r:id="rId3" imgW="7380952" imgH="7228571" progId="MSPhotoEd.3">
                  <p:embed/>
                </p:oleObj>
              </mc:Choice>
              <mc:Fallback>
                <p:oleObj name="Photo Editor Photo" r:id="rId3" imgW="7380952" imgH="72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514350"/>
                        <a:ext cx="10509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4427D-BE88-4845-9C74-731D4B508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01D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324600"/>
            <a:ext cx="3429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Parsing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8458200" cy="12191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Dependency syntax postulates that syntactic structure consists of lexical items linked by binary asymmetric relations (“arrows”) called dependencies</a:t>
            </a:r>
            <a:endParaRPr lang="en-US" dirty="0"/>
          </a:p>
        </p:txBody>
      </p:sp>
      <p:sp>
        <p:nvSpPr>
          <p:cNvPr id="92" name="Text Placeholder 91"/>
          <p:cNvSpPr>
            <a:spLocks noGrp="1"/>
          </p:cNvSpPr>
          <p:nvPr>
            <p:ph type="body" sz="half" idx="2"/>
          </p:nvPr>
        </p:nvSpPr>
        <p:spPr>
          <a:xfrm>
            <a:off x="304800" y="3581400"/>
            <a:ext cx="2743200" cy="26670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arrows are commonly </a:t>
            </a:r>
            <a:r>
              <a:rPr lang="en-US" dirty="0" smtClean="0">
                <a:solidFill>
                  <a:srgbClr val="35ACA2"/>
                </a:solidFill>
              </a:rPr>
              <a:t>typed </a:t>
            </a:r>
            <a:r>
              <a:rPr lang="en-US" dirty="0" smtClean="0"/>
              <a:t>with the name of grammatical relations (subject, prepositional object, apposition, etc.)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Grammar and </a:t>
            </a:r>
            <a:br>
              <a:rPr lang="en-US" dirty="0" smtClean="0"/>
            </a:br>
            <a:r>
              <a:rPr lang="en-US" dirty="0" smtClean="0"/>
              <a:t>Dependency Structure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3429000" y="2895600"/>
            <a:ext cx="5411788" cy="3646488"/>
            <a:chOff x="1708150" y="2703513"/>
            <a:chExt cx="5608638" cy="3990975"/>
          </a:xfrm>
        </p:grpSpPr>
        <p:sp>
          <p:nvSpPr>
            <p:cNvPr id="50" name="Line 15"/>
            <p:cNvSpPr>
              <a:spLocks noChangeShapeType="1"/>
            </p:cNvSpPr>
            <p:nvPr/>
          </p:nvSpPr>
          <p:spPr bwMode="auto">
            <a:xfrm>
              <a:off x="3992563" y="3051176"/>
              <a:ext cx="0" cy="622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3338513" y="2703513"/>
              <a:ext cx="15557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" charset="0"/>
                </a:rPr>
                <a:t>submitted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2087563" y="3551238"/>
              <a:ext cx="946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" charset="0"/>
                </a:rPr>
                <a:t>Bills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3636963" y="3567113"/>
              <a:ext cx="7937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" charset="0"/>
                </a:rPr>
                <a:t>were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4900613" y="4294188"/>
              <a:ext cx="15557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" charset="0"/>
                </a:rPr>
                <a:t>Brownback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4092575" y="4979988"/>
              <a:ext cx="13319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" charset="0"/>
                </a:rPr>
                <a:t> </a:t>
              </a: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" charset="0"/>
                </a:rPr>
                <a:t>Senator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1881188" y="3090863"/>
              <a:ext cx="1295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</a:rPr>
                <a:t>nsubjpass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3924300" y="3098801"/>
              <a:ext cx="10906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</a:rPr>
                <a:t>auxpass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5264150" y="3049588"/>
              <a:ext cx="692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</a:rPr>
                <a:t>prep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4910138" y="4568826"/>
              <a:ext cx="4683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  <a:cs typeface="ＭＳ Ｐゴシック" charset="0"/>
                </a:rPr>
                <a:t>nn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  <a:cs typeface="ＭＳ Ｐゴシック" charset="0"/>
              </a:endParaRPr>
            </a:p>
          </p:txBody>
        </p:sp>
        <p:sp>
          <p:nvSpPr>
            <p:cNvPr id="60" name="Line 29"/>
            <p:cNvSpPr>
              <a:spLocks noChangeShapeType="1"/>
            </p:cNvSpPr>
            <p:nvPr/>
          </p:nvSpPr>
          <p:spPr bwMode="auto">
            <a:xfrm flipH="1">
              <a:off x="2684463" y="3089276"/>
              <a:ext cx="9271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>
              <a:off x="4788047" y="3081997"/>
              <a:ext cx="850900" cy="622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2" name="Group 39"/>
            <p:cNvGrpSpPr>
              <a:grpSpLocks/>
            </p:cNvGrpSpPr>
            <p:nvPr/>
          </p:nvGrpSpPr>
          <p:grpSpPr bwMode="auto">
            <a:xfrm>
              <a:off x="2544763" y="5202238"/>
              <a:ext cx="1968500" cy="755650"/>
              <a:chOff x="969" y="2714"/>
              <a:chExt cx="1240" cy="476"/>
            </a:xfrm>
          </p:grpSpPr>
          <p:sp>
            <p:nvSpPr>
              <p:cNvPr id="88" name="Text Box 27"/>
              <p:cNvSpPr txBox="1">
                <a:spLocks noChangeArrowheads="1"/>
              </p:cNvSpPr>
              <p:nvPr/>
            </p:nvSpPr>
            <p:spPr bwMode="auto">
              <a:xfrm>
                <a:off x="1037" y="2940"/>
                <a:ext cx="1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urier" charset="0"/>
                  </a:rPr>
                  <a:t>immigration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</a:endParaRPr>
              </a:p>
            </p:txBody>
          </p:sp>
          <p:sp>
            <p:nvSpPr>
              <p:cNvPr id="89" name="Text Box 28"/>
              <p:cNvSpPr txBox="1">
                <a:spLocks noChangeArrowheads="1"/>
              </p:cNvSpPr>
              <p:nvPr/>
            </p:nvSpPr>
            <p:spPr bwMode="auto">
              <a:xfrm>
                <a:off x="1074" y="2714"/>
                <a:ext cx="4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Sans" charset="0"/>
                    <a:cs typeface="ＭＳ Ｐゴシック" charset="0"/>
                  </a:rPr>
                  <a:t>conj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  <a:cs typeface="ＭＳ Ｐゴシック" charset="0"/>
                </a:endParaRPr>
              </a:p>
            </p:txBody>
          </p:sp>
          <p:sp>
            <p:nvSpPr>
              <p:cNvPr id="90" name="Line 33"/>
              <p:cNvSpPr>
                <a:spLocks noChangeShapeType="1"/>
              </p:cNvSpPr>
              <p:nvPr/>
            </p:nvSpPr>
            <p:spPr bwMode="auto">
              <a:xfrm>
                <a:off x="969" y="2759"/>
                <a:ext cx="256" cy="2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3" name="Text Box 26"/>
            <p:cNvSpPr txBox="1">
              <a:spLocks noChangeArrowheads="1"/>
            </p:cNvSpPr>
            <p:nvPr/>
          </p:nvSpPr>
          <p:spPr bwMode="auto">
            <a:xfrm>
              <a:off x="5314950" y="3554413"/>
              <a:ext cx="4889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" charset="0"/>
                </a:rPr>
                <a:t>by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64" name="Line 36"/>
            <p:cNvSpPr>
              <a:spLocks noChangeShapeType="1"/>
            </p:cNvSpPr>
            <p:nvPr/>
          </p:nvSpPr>
          <p:spPr bwMode="auto">
            <a:xfrm>
              <a:off x="5618163" y="3965576"/>
              <a:ext cx="0" cy="3937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 Box 37"/>
            <p:cNvSpPr txBox="1">
              <a:spLocks noChangeArrowheads="1"/>
            </p:cNvSpPr>
            <p:nvPr/>
          </p:nvSpPr>
          <p:spPr bwMode="auto">
            <a:xfrm>
              <a:off x="1889125" y="5164138"/>
              <a:ext cx="4143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  <a:cs typeface="ＭＳ Ｐゴシック" charset="0"/>
                </a:rPr>
                <a:t>cc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  <a:cs typeface="ＭＳ Ｐゴシック" charset="0"/>
              </a:endParaRPr>
            </a:p>
          </p:txBody>
        </p:sp>
        <p:sp>
          <p:nvSpPr>
            <p:cNvPr id="66" name="Line 38"/>
            <p:cNvSpPr>
              <a:spLocks noChangeShapeType="1"/>
            </p:cNvSpPr>
            <p:nvPr/>
          </p:nvSpPr>
          <p:spPr bwMode="auto">
            <a:xfrm flipH="1">
              <a:off x="2074863" y="5286376"/>
              <a:ext cx="406400" cy="384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40"/>
            <p:cNvSpPr txBox="1">
              <a:spLocks noChangeArrowheads="1"/>
            </p:cNvSpPr>
            <p:nvPr/>
          </p:nvSpPr>
          <p:spPr bwMode="auto">
            <a:xfrm>
              <a:off x="1708150" y="5561013"/>
              <a:ext cx="6413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" charset="0"/>
                </a:rPr>
                <a:t>and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68" name="Line 41"/>
            <p:cNvSpPr>
              <a:spLocks noChangeShapeType="1"/>
            </p:cNvSpPr>
            <p:nvPr/>
          </p:nvSpPr>
          <p:spPr bwMode="auto">
            <a:xfrm flipH="1">
              <a:off x="5135563" y="4676776"/>
              <a:ext cx="406400" cy="384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5630863" y="4676776"/>
              <a:ext cx="406400" cy="384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0" name="Group 51"/>
            <p:cNvGrpSpPr>
              <a:grpSpLocks/>
            </p:cNvGrpSpPr>
            <p:nvPr/>
          </p:nvGrpSpPr>
          <p:grpSpPr bwMode="auto">
            <a:xfrm>
              <a:off x="1849438" y="3868738"/>
              <a:ext cx="1222375" cy="1416050"/>
              <a:chOff x="427" y="1874"/>
              <a:chExt cx="770" cy="892"/>
            </a:xfrm>
          </p:grpSpPr>
          <p:sp>
            <p:nvSpPr>
              <p:cNvPr id="82" name="Text Box 34"/>
              <p:cNvSpPr txBox="1">
                <a:spLocks noChangeArrowheads="1"/>
              </p:cNvSpPr>
              <p:nvPr/>
            </p:nvSpPr>
            <p:spPr bwMode="auto">
              <a:xfrm>
                <a:off x="601" y="2516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urier" charset="0"/>
                  </a:rPr>
                  <a:t>ports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</a:endParaRPr>
              </a:p>
            </p:txBody>
          </p:sp>
          <p:sp>
            <p:nvSpPr>
              <p:cNvPr id="83" name="Text Box 25"/>
              <p:cNvSpPr txBox="1">
                <a:spLocks noChangeArrowheads="1"/>
              </p:cNvSpPr>
              <p:nvPr/>
            </p:nvSpPr>
            <p:spPr bwMode="auto">
              <a:xfrm>
                <a:off x="443" y="2274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Sans" charset="0"/>
                    <a:cs typeface="ＭＳ Ｐゴシック" charset="0"/>
                  </a:rPr>
                  <a:t>pobj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  <a:cs typeface="ＭＳ Ｐゴシック" charset="0"/>
                </a:endParaRPr>
              </a:p>
            </p:txBody>
          </p:sp>
          <p:sp>
            <p:nvSpPr>
              <p:cNvPr id="84" name="Text Box 45"/>
              <p:cNvSpPr txBox="1">
                <a:spLocks noChangeArrowheads="1"/>
              </p:cNvSpPr>
              <p:nvPr/>
            </p:nvSpPr>
            <p:spPr bwMode="auto">
              <a:xfrm>
                <a:off x="427" y="1874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Sans" charset="0"/>
                    <a:cs typeface="ＭＳ Ｐゴシック" charset="0"/>
                  </a:rPr>
                  <a:t>prep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  <a:cs typeface="ＭＳ Ｐゴシック" charset="0"/>
                </a:endParaRPr>
              </a:p>
            </p:txBody>
          </p:sp>
          <p:sp>
            <p:nvSpPr>
              <p:cNvPr id="85" name="Text Box 46"/>
              <p:cNvSpPr txBox="1">
                <a:spLocks noChangeArrowheads="1"/>
              </p:cNvSpPr>
              <p:nvPr/>
            </p:nvSpPr>
            <p:spPr bwMode="auto">
              <a:xfrm>
                <a:off x="698" y="2092"/>
                <a:ext cx="3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urier" charset="0"/>
                  </a:rPr>
                  <a:t>on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</a:endParaRPr>
              </a:p>
            </p:txBody>
          </p:sp>
          <p:sp>
            <p:nvSpPr>
              <p:cNvPr id="86" name="Line 47"/>
              <p:cNvSpPr>
                <a:spLocks noChangeShapeType="1"/>
              </p:cNvSpPr>
              <p:nvPr/>
            </p:nvSpPr>
            <p:spPr bwMode="auto">
              <a:xfrm>
                <a:off x="865" y="1911"/>
                <a:ext cx="0" cy="2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Line 48"/>
              <p:cNvSpPr>
                <a:spLocks noChangeShapeType="1"/>
              </p:cNvSpPr>
              <p:nvPr/>
            </p:nvSpPr>
            <p:spPr bwMode="auto">
              <a:xfrm>
                <a:off x="865" y="2311"/>
                <a:ext cx="0" cy="2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1" name="Text Box 49"/>
            <p:cNvSpPr txBox="1">
              <a:spLocks noChangeArrowheads="1"/>
            </p:cNvSpPr>
            <p:nvPr/>
          </p:nvSpPr>
          <p:spPr bwMode="auto">
            <a:xfrm>
              <a:off x="5570538" y="3881438"/>
              <a:ext cx="666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  <a:cs typeface="ＭＳ Ｐゴシック" charset="0"/>
                </a:rPr>
                <a:t>pobj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  <a:cs typeface="ＭＳ Ｐゴシック" charset="0"/>
              </a:endParaRPr>
            </a:p>
          </p:txBody>
        </p:sp>
        <p:sp>
          <p:nvSpPr>
            <p:cNvPr id="73" name="Text Box 50"/>
            <p:cNvSpPr txBox="1">
              <a:spLocks noChangeArrowheads="1"/>
            </p:cNvSpPr>
            <p:nvPr/>
          </p:nvSpPr>
          <p:spPr bwMode="auto">
            <a:xfrm>
              <a:off x="5608638" y="4997451"/>
              <a:ext cx="170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" charset="0"/>
                </a:rPr>
                <a:t>Republican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grpSp>
          <p:nvGrpSpPr>
            <p:cNvPr id="74" name="Group 52"/>
            <p:cNvGrpSpPr>
              <a:grpSpLocks/>
            </p:cNvGrpSpPr>
            <p:nvPr/>
          </p:nvGrpSpPr>
          <p:grpSpPr bwMode="auto">
            <a:xfrm>
              <a:off x="5619750" y="5278438"/>
              <a:ext cx="1316038" cy="1416050"/>
              <a:chOff x="435" y="1874"/>
              <a:chExt cx="797" cy="892"/>
            </a:xfrm>
          </p:grpSpPr>
          <p:sp>
            <p:nvSpPr>
              <p:cNvPr id="76" name="Text Box 53"/>
              <p:cNvSpPr txBox="1">
                <a:spLocks noChangeArrowheads="1"/>
              </p:cNvSpPr>
              <p:nvPr/>
            </p:nvSpPr>
            <p:spPr bwMode="auto">
              <a:xfrm>
                <a:off x="567" y="2516"/>
                <a:ext cx="6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urier" charset="0"/>
                  </a:rPr>
                  <a:t>Kansas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</a:endParaRPr>
              </a:p>
            </p:txBody>
          </p:sp>
          <p:sp>
            <p:nvSpPr>
              <p:cNvPr id="77" name="Text Box 54"/>
              <p:cNvSpPr txBox="1">
                <a:spLocks noChangeArrowheads="1"/>
              </p:cNvSpPr>
              <p:nvPr/>
            </p:nvSpPr>
            <p:spPr bwMode="auto">
              <a:xfrm>
                <a:off x="451" y="2274"/>
                <a:ext cx="4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Sans" charset="0"/>
                    <a:cs typeface="ＭＳ Ｐゴシック" charset="0"/>
                  </a:rPr>
                  <a:t>pobj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  <a:cs typeface="ＭＳ Ｐゴシック" charset="0"/>
                </a:endParaRPr>
              </a:p>
            </p:txBody>
          </p:sp>
          <p:sp>
            <p:nvSpPr>
              <p:cNvPr id="78" name="Text Box 55"/>
              <p:cNvSpPr txBox="1">
                <a:spLocks noChangeArrowheads="1"/>
              </p:cNvSpPr>
              <p:nvPr/>
            </p:nvSpPr>
            <p:spPr bwMode="auto">
              <a:xfrm>
                <a:off x="435" y="1874"/>
                <a:ext cx="41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Sans" charset="0"/>
                    <a:cs typeface="ＭＳ Ｐゴシック" charset="0"/>
                  </a:rPr>
                  <a:t>prep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  <a:cs typeface="ＭＳ Ｐゴシック" charset="0"/>
                </a:endParaRPr>
              </a:p>
            </p:txBody>
          </p:sp>
          <p:sp>
            <p:nvSpPr>
              <p:cNvPr id="79" name="Text Box 56"/>
              <p:cNvSpPr txBox="1">
                <a:spLocks noChangeArrowheads="1"/>
              </p:cNvSpPr>
              <p:nvPr/>
            </p:nvSpPr>
            <p:spPr bwMode="auto">
              <a:xfrm>
                <a:off x="703" y="2092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urier" charset="0"/>
                  </a:rPr>
                  <a:t>of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</a:endParaRPr>
              </a:p>
            </p:txBody>
          </p:sp>
          <p:sp>
            <p:nvSpPr>
              <p:cNvPr id="80" name="Line 57"/>
              <p:cNvSpPr>
                <a:spLocks noChangeShapeType="1"/>
              </p:cNvSpPr>
              <p:nvPr/>
            </p:nvSpPr>
            <p:spPr bwMode="auto">
              <a:xfrm>
                <a:off x="865" y="1911"/>
                <a:ext cx="0" cy="2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Line 58"/>
              <p:cNvSpPr>
                <a:spLocks noChangeShapeType="1"/>
              </p:cNvSpPr>
              <p:nvPr/>
            </p:nvSpPr>
            <p:spPr bwMode="auto">
              <a:xfrm>
                <a:off x="865" y="2311"/>
                <a:ext cx="0" cy="2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5" name="Text Box 59"/>
            <p:cNvSpPr txBox="1">
              <a:spLocks noChangeArrowheads="1"/>
            </p:cNvSpPr>
            <p:nvPr/>
          </p:nvSpPr>
          <p:spPr bwMode="auto">
            <a:xfrm>
              <a:off x="5749925" y="4554538"/>
              <a:ext cx="8429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  <a:cs typeface="ＭＳ Ｐゴシック" charset="0"/>
                </a:rPr>
                <a:t>appos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27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8458200" cy="12191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Dependency syntax postulates that syntactic structure consists of lexical items linked by binary asymmetric relations (“arrows”) called dependencies</a:t>
            </a:r>
            <a:endParaRPr lang="en-US" dirty="0"/>
          </a:p>
        </p:txBody>
      </p:sp>
      <p:sp>
        <p:nvSpPr>
          <p:cNvPr id="92" name="Text Placeholder 91"/>
          <p:cNvSpPr>
            <a:spLocks noGrp="1"/>
          </p:cNvSpPr>
          <p:nvPr>
            <p:ph type="body" sz="half" idx="2"/>
          </p:nvPr>
        </p:nvSpPr>
        <p:spPr>
          <a:xfrm>
            <a:off x="304800" y="3200400"/>
            <a:ext cx="2743200" cy="304800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arrow connects a </a:t>
            </a:r>
            <a:r>
              <a:rPr lang="en-US" sz="2000" dirty="0" smtClean="0">
                <a:solidFill>
                  <a:schemeClr val="accent5"/>
                </a:solidFill>
              </a:rPr>
              <a:t>head</a:t>
            </a:r>
            <a:r>
              <a:rPr lang="en-US" sz="2000" dirty="0" smtClean="0"/>
              <a:t> (governor, superior, regent) with a </a:t>
            </a:r>
            <a:r>
              <a:rPr lang="en-US" sz="2000" dirty="0" smtClean="0">
                <a:solidFill>
                  <a:srgbClr val="35ACA2"/>
                </a:solidFill>
              </a:rPr>
              <a:t>dependent</a:t>
            </a:r>
            <a:r>
              <a:rPr lang="en-US" sz="2000" dirty="0" smtClean="0"/>
              <a:t> (modifier, inferior, subordinate)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Usually, dependencies form a tree (connected, acyclic, single-head)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Grammar and </a:t>
            </a:r>
            <a:br>
              <a:rPr lang="en-US" dirty="0" smtClean="0"/>
            </a:br>
            <a:r>
              <a:rPr lang="en-US" dirty="0" smtClean="0"/>
              <a:t>Dependency Structure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3429000" y="2895600"/>
            <a:ext cx="5411788" cy="3646488"/>
            <a:chOff x="1708150" y="2703513"/>
            <a:chExt cx="5608638" cy="3990975"/>
          </a:xfrm>
        </p:grpSpPr>
        <p:sp>
          <p:nvSpPr>
            <p:cNvPr id="50" name="Line 15"/>
            <p:cNvSpPr>
              <a:spLocks noChangeShapeType="1"/>
            </p:cNvSpPr>
            <p:nvPr/>
          </p:nvSpPr>
          <p:spPr bwMode="auto">
            <a:xfrm>
              <a:off x="3992563" y="3051176"/>
              <a:ext cx="0" cy="622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3338513" y="2703513"/>
              <a:ext cx="15557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" charset="0"/>
                </a:rPr>
                <a:t>submitted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2087563" y="3551238"/>
              <a:ext cx="946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" charset="0"/>
                </a:rPr>
                <a:t>Bills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3636963" y="3567113"/>
              <a:ext cx="7937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" charset="0"/>
                </a:rPr>
                <a:t>were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4900613" y="4294188"/>
              <a:ext cx="15557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" charset="0"/>
                </a:rPr>
                <a:t>Brownback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4092575" y="4979988"/>
              <a:ext cx="13319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Lucida Sans" charset="0"/>
                </a:rPr>
                <a:t> </a:t>
              </a: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" charset="0"/>
                </a:rPr>
                <a:t>Senator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1881188" y="3090863"/>
              <a:ext cx="1295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</a:rPr>
                <a:t>nsubjpass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3924300" y="3098801"/>
              <a:ext cx="10906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</a:rPr>
                <a:t>auxpass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5264150" y="3049588"/>
              <a:ext cx="692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</a:rPr>
                <a:t>prep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4910138" y="4568826"/>
              <a:ext cx="4683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  <a:cs typeface="ＭＳ Ｐゴシック" charset="0"/>
                </a:rPr>
                <a:t>nn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  <a:cs typeface="ＭＳ Ｐゴシック" charset="0"/>
              </a:endParaRPr>
            </a:p>
          </p:txBody>
        </p:sp>
        <p:sp>
          <p:nvSpPr>
            <p:cNvPr id="60" name="Line 29"/>
            <p:cNvSpPr>
              <a:spLocks noChangeShapeType="1"/>
            </p:cNvSpPr>
            <p:nvPr/>
          </p:nvSpPr>
          <p:spPr bwMode="auto">
            <a:xfrm flipH="1">
              <a:off x="2684463" y="3089276"/>
              <a:ext cx="927100" cy="533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>
              <a:off x="4788047" y="3081997"/>
              <a:ext cx="850900" cy="622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2" name="Group 39"/>
            <p:cNvGrpSpPr>
              <a:grpSpLocks/>
            </p:cNvGrpSpPr>
            <p:nvPr/>
          </p:nvGrpSpPr>
          <p:grpSpPr bwMode="auto">
            <a:xfrm>
              <a:off x="2544763" y="5202238"/>
              <a:ext cx="1968500" cy="755650"/>
              <a:chOff x="969" y="2714"/>
              <a:chExt cx="1240" cy="476"/>
            </a:xfrm>
          </p:grpSpPr>
          <p:sp>
            <p:nvSpPr>
              <p:cNvPr id="88" name="Text Box 27"/>
              <p:cNvSpPr txBox="1">
                <a:spLocks noChangeArrowheads="1"/>
              </p:cNvSpPr>
              <p:nvPr/>
            </p:nvSpPr>
            <p:spPr bwMode="auto">
              <a:xfrm>
                <a:off x="1037" y="2940"/>
                <a:ext cx="11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urier" charset="0"/>
                  </a:rPr>
                  <a:t>immigration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</a:endParaRPr>
              </a:p>
            </p:txBody>
          </p:sp>
          <p:sp>
            <p:nvSpPr>
              <p:cNvPr id="89" name="Text Box 28"/>
              <p:cNvSpPr txBox="1">
                <a:spLocks noChangeArrowheads="1"/>
              </p:cNvSpPr>
              <p:nvPr/>
            </p:nvSpPr>
            <p:spPr bwMode="auto">
              <a:xfrm>
                <a:off x="1074" y="2714"/>
                <a:ext cx="40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Sans" charset="0"/>
                    <a:cs typeface="ＭＳ Ｐゴシック" charset="0"/>
                  </a:rPr>
                  <a:t>conj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  <a:cs typeface="ＭＳ Ｐゴシック" charset="0"/>
                </a:endParaRPr>
              </a:p>
            </p:txBody>
          </p:sp>
          <p:sp>
            <p:nvSpPr>
              <p:cNvPr id="90" name="Line 33"/>
              <p:cNvSpPr>
                <a:spLocks noChangeShapeType="1"/>
              </p:cNvSpPr>
              <p:nvPr/>
            </p:nvSpPr>
            <p:spPr bwMode="auto">
              <a:xfrm>
                <a:off x="969" y="2759"/>
                <a:ext cx="256" cy="2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3" name="Text Box 26"/>
            <p:cNvSpPr txBox="1">
              <a:spLocks noChangeArrowheads="1"/>
            </p:cNvSpPr>
            <p:nvPr/>
          </p:nvSpPr>
          <p:spPr bwMode="auto">
            <a:xfrm>
              <a:off x="5314950" y="3554413"/>
              <a:ext cx="4889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" charset="0"/>
                </a:rPr>
                <a:t>by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64" name="Line 36"/>
            <p:cNvSpPr>
              <a:spLocks noChangeShapeType="1"/>
            </p:cNvSpPr>
            <p:nvPr/>
          </p:nvSpPr>
          <p:spPr bwMode="auto">
            <a:xfrm>
              <a:off x="5618163" y="3965576"/>
              <a:ext cx="0" cy="3937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 Box 37"/>
            <p:cNvSpPr txBox="1">
              <a:spLocks noChangeArrowheads="1"/>
            </p:cNvSpPr>
            <p:nvPr/>
          </p:nvSpPr>
          <p:spPr bwMode="auto">
            <a:xfrm>
              <a:off x="1889125" y="5164138"/>
              <a:ext cx="4143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  <a:cs typeface="ＭＳ Ｐゴシック" charset="0"/>
                </a:rPr>
                <a:t>cc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  <a:cs typeface="ＭＳ Ｐゴシック" charset="0"/>
              </a:endParaRPr>
            </a:p>
          </p:txBody>
        </p:sp>
        <p:sp>
          <p:nvSpPr>
            <p:cNvPr id="66" name="Line 38"/>
            <p:cNvSpPr>
              <a:spLocks noChangeShapeType="1"/>
            </p:cNvSpPr>
            <p:nvPr/>
          </p:nvSpPr>
          <p:spPr bwMode="auto">
            <a:xfrm flipH="1">
              <a:off x="2074863" y="5286376"/>
              <a:ext cx="406400" cy="384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40"/>
            <p:cNvSpPr txBox="1">
              <a:spLocks noChangeArrowheads="1"/>
            </p:cNvSpPr>
            <p:nvPr/>
          </p:nvSpPr>
          <p:spPr bwMode="auto">
            <a:xfrm>
              <a:off x="1708150" y="5561013"/>
              <a:ext cx="6413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" charset="0"/>
                </a:rPr>
                <a:t>and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sp>
          <p:nvSpPr>
            <p:cNvPr id="68" name="Line 41"/>
            <p:cNvSpPr>
              <a:spLocks noChangeShapeType="1"/>
            </p:cNvSpPr>
            <p:nvPr/>
          </p:nvSpPr>
          <p:spPr bwMode="auto">
            <a:xfrm flipH="1">
              <a:off x="5135563" y="4676776"/>
              <a:ext cx="406400" cy="384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>
              <a:off x="5630863" y="4676776"/>
              <a:ext cx="406400" cy="384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0" name="Group 51"/>
            <p:cNvGrpSpPr>
              <a:grpSpLocks/>
            </p:cNvGrpSpPr>
            <p:nvPr/>
          </p:nvGrpSpPr>
          <p:grpSpPr bwMode="auto">
            <a:xfrm>
              <a:off x="1849438" y="3868738"/>
              <a:ext cx="1222375" cy="1416050"/>
              <a:chOff x="427" y="1874"/>
              <a:chExt cx="770" cy="892"/>
            </a:xfrm>
          </p:grpSpPr>
          <p:sp>
            <p:nvSpPr>
              <p:cNvPr id="82" name="Text Box 34"/>
              <p:cNvSpPr txBox="1">
                <a:spLocks noChangeArrowheads="1"/>
              </p:cNvSpPr>
              <p:nvPr/>
            </p:nvSpPr>
            <p:spPr bwMode="auto">
              <a:xfrm>
                <a:off x="601" y="2516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urier" charset="0"/>
                  </a:rPr>
                  <a:t>ports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</a:endParaRPr>
              </a:p>
            </p:txBody>
          </p:sp>
          <p:sp>
            <p:nvSpPr>
              <p:cNvPr id="83" name="Text Box 25"/>
              <p:cNvSpPr txBox="1">
                <a:spLocks noChangeArrowheads="1"/>
              </p:cNvSpPr>
              <p:nvPr/>
            </p:nvSpPr>
            <p:spPr bwMode="auto">
              <a:xfrm>
                <a:off x="443" y="2274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Sans" charset="0"/>
                    <a:cs typeface="ＭＳ Ｐゴシック" charset="0"/>
                  </a:rPr>
                  <a:t>pobj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  <a:cs typeface="ＭＳ Ｐゴシック" charset="0"/>
                </a:endParaRPr>
              </a:p>
            </p:txBody>
          </p:sp>
          <p:sp>
            <p:nvSpPr>
              <p:cNvPr id="84" name="Text Box 45"/>
              <p:cNvSpPr txBox="1">
                <a:spLocks noChangeArrowheads="1"/>
              </p:cNvSpPr>
              <p:nvPr/>
            </p:nvSpPr>
            <p:spPr bwMode="auto">
              <a:xfrm>
                <a:off x="427" y="1874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Sans" charset="0"/>
                    <a:cs typeface="ＭＳ Ｐゴシック" charset="0"/>
                  </a:rPr>
                  <a:t>prep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  <a:cs typeface="ＭＳ Ｐゴシック" charset="0"/>
                </a:endParaRPr>
              </a:p>
            </p:txBody>
          </p:sp>
          <p:sp>
            <p:nvSpPr>
              <p:cNvPr id="85" name="Text Box 46"/>
              <p:cNvSpPr txBox="1">
                <a:spLocks noChangeArrowheads="1"/>
              </p:cNvSpPr>
              <p:nvPr/>
            </p:nvSpPr>
            <p:spPr bwMode="auto">
              <a:xfrm>
                <a:off x="698" y="2092"/>
                <a:ext cx="3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urier" charset="0"/>
                  </a:rPr>
                  <a:t>on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</a:endParaRPr>
              </a:p>
            </p:txBody>
          </p:sp>
          <p:sp>
            <p:nvSpPr>
              <p:cNvPr id="86" name="Line 47"/>
              <p:cNvSpPr>
                <a:spLocks noChangeShapeType="1"/>
              </p:cNvSpPr>
              <p:nvPr/>
            </p:nvSpPr>
            <p:spPr bwMode="auto">
              <a:xfrm>
                <a:off x="865" y="1911"/>
                <a:ext cx="0" cy="2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Line 48"/>
              <p:cNvSpPr>
                <a:spLocks noChangeShapeType="1"/>
              </p:cNvSpPr>
              <p:nvPr/>
            </p:nvSpPr>
            <p:spPr bwMode="auto">
              <a:xfrm>
                <a:off x="865" y="2311"/>
                <a:ext cx="0" cy="2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1" name="Text Box 49"/>
            <p:cNvSpPr txBox="1">
              <a:spLocks noChangeArrowheads="1"/>
            </p:cNvSpPr>
            <p:nvPr/>
          </p:nvSpPr>
          <p:spPr bwMode="auto">
            <a:xfrm>
              <a:off x="5570538" y="3881438"/>
              <a:ext cx="666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  <a:cs typeface="ＭＳ Ｐゴシック" charset="0"/>
                </a:rPr>
                <a:t>pobj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  <a:cs typeface="ＭＳ Ｐゴシック" charset="0"/>
              </a:endParaRPr>
            </a:p>
          </p:txBody>
        </p:sp>
        <p:sp>
          <p:nvSpPr>
            <p:cNvPr id="73" name="Text Box 50"/>
            <p:cNvSpPr txBox="1">
              <a:spLocks noChangeArrowheads="1"/>
            </p:cNvSpPr>
            <p:nvPr/>
          </p:nvSpPr>
          <p:spPr bwMode="auto">
            <a:xfrm>
              <a:off x="5608638" y="4997451"/>
              <a:ext cx="170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" charset="0"/>
                </a:rPr>
                <a:t>Republican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</a:endParaRPr>
            </a:p>
          </p:txBody>
        </p:sp>
        <p:grpSp>
          <p:nvGrpSpPr>
            <p:cNvPr id="74" name="Group 52"/>
            <p:cNvGrpSpPr>
              <a:grpSpLocks/>
            </p:cNvGrpSpPr>
            <p:nvPr/>
          </p:nvGrpSpPr>
          <p:grpSpPr bwMode="auto">
            <a:xfrm>
              <a:off x="5619750" y="5278438"/>
              <a:ext cx="1316038" cy="1416050"/>
              <a:chOff x="435" y="1874"/>
              <a:chExt cx="797" cy="892"/>
            </a:xfrm>
          </p:grpSpPr>
          <p:sp>
            <p:nvSpPr>
              <p:cNvPr id="76" name="Text Box 53"/>
              <p:cNvSpPr txBox="1">
                <a:spLocks noChangeArrowheads="1"/>
              </p:cNvSpPr>
              <p:nvPr/>
            </p:nvSpPr>
            <p:spPr bwMode="auto">
              <a:xfrm>
                <a:off x="567" y="2516"/>
                <a:ext cx="6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urier" charset="0"/>
                  </a:rPr>
                  <a:t>Kansas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</a:endParaRPr>
              </a:p>
            </p:txBody>
          </p:sp>
          <p:sp>
            <p:nvSpPr>
              <p:cNvPr id="77" name="Text Box 54"/>
              <p:cNvSpPr txBox="1">
                <a:spLocks noChangeArrowheads="1"/>
              </p:cNvSpPr>
              <p:nvPr/>
            </p:nvSpPr>
            <p:spPr bwMode="auto">
              <a:xfrm>
                <a:off x="451" y="2274"/>
                <a:ext cx="4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Sans" charset="0"/>
                    <a:cs typeface="ＭＳ Ｐゴシック" charset="0"/>
                  </a:rPr>
                  <a:t>pobj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  <a:cs typeface="ＭＳ Ｐゴシック" charset="0"/>
                </a:endParaRPr>
              </a:p>
            </p:txBody>
          </p:sp>
          <p:sp>
            <p:nvSpPr>
              <p:cNvPr id="78" name="Text Box 55"/>
              <p:cNvSpPr txBox="1">
                <a:spLocks noChangeArrowheads="1"/>
              </p:cNvSpPr>
              <p:nvPr/>
            </p:nvSpPr>
            <p:spPr bwMode="auto">
              <a:xfrm>
                <a:off x="435" y="1874"/>
                <a:ext cx="41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Sans" charset="0"/>
                    <a:cs typeface="ＭＳ Ｐゴシック" charset="0"/>
                  </a:rPr>
                  <a:t>prep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  <a:cs typeface="ＭＳ Ｐゴシック" charset="0"/>
                </a:endParaRPr>
              </a:p>
            </p:txBody>
          </p:sp>
          <p:sp>
            <p:nvSpPr>
              <p:cNvPr id="79" name="Text Box 56"/>
              <p:cNvSpPr txBox="1">
                <a:spLocks noChangeArrowheads="1"/>
              </p:cNvSpPr>
              <p:nvPr/>
            </p:nvSpPr>
            <p:spPr bwMode="auto">
              <a:xfrm>
                <a:off x="703" y="2092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urier" charset="0"/>
                  </a:rPr>
                  <a:t>of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</a:endParaRPr>
              </a:p>
            </p:txBody>
          </p:sp>
          <p:sp>
            <p:nvSpPr>
              <p:cNvPr id="80" name="Line 57"/>
              <p:cNvSpPr>
                <a:spLocks noChangeShapeType="1"/>
              </p:cNvSpPr>
              <p:nvPr/>
            </p:nvSpPr>
            <p:spPr bwMode="auto">
              <a:xfrm>
                <a:off x="865" y="1911"/>
                <a:ext cx="0" cy="2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Line 58"/>
              <p:cNvSpPr>
                <a:spLocks noChangeShapeType="1"/>
              </p:cNvSpPr>
              <p:nvPr/>
            </p:nvSpPr>
            <p:spPr bwMode="auto">
              <a:xfrm>
                <a:off x="865" y="2311"/>
                <a:ext cx="0" cy="2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5" name="Text Box 59"/>
            <p:cNvSpPr txBox="1">
              <a:spLocks noChangeArrowheads="1"/>
            </p:cNvSpPr>
            <p:nvPr/>
          </p:nvSpPr>
          <p:spPr bwMode="auto">
            <a:xfrm>
              <a:off x="5749925" y="4554538"/>
              <a:ext cx="8429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Sans" charset="0"/>
                  <a:cs typeface="ＭＳ Ｐゴシック" charset="0"/>
                </a:rPr>
                <a:t>appos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5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A dependency grammar has a notion of a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head. Officially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, CFGs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don’</a:t>
            </a:r>
            <a:r>
              <a:rPr lang="en-US" altLang="ja-JP" sz="2000" dirty="0" smtClean="0">
                <a:ea typeface="ＭＳ Ｐゴシック" charset="0"/>
                <a:cs typeface="ＭＳ Ｐゴシック" charset="0"/>
              </a:rPr>
              <a:t>t.</a:t>
            </a:r>
            <a:endParaRPr lang="en-US" altLang="ja-JP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But modern linguistic theory and all modern statistical parsers (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Charniak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, Collins, Stanford, …) do, via hand-written phrasal “</a:t>
            </a:r>
            <a:r>
              <a:rPr lang="en-US" altLang="ja-JP" sz="2000" dirty="0">
                <a:ea typeface="ＭＳ Ｐゴシック" charset="0"/>
                <a:cs typeface="ＭＳ Ｐゴシック" charset="0"/>
              </a:rPr>
              <a:t>head rules”: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The head of a Noun Phrase is a noun/number/</a:t>
            </a:r>
            <a:r>
              <a:rPr lang="en-US" sz="1800" dirty="0" err="1">
                <a:ea typeface="ＭＳ Ｐゴシック" charset="0"/>
              </a:rPr>
              <a:t>adj</a:t>
            </a:r>
            <a:r>
              <a:rPr lang="en-US" sz="1800" dirty="0">
                <a:ea typeface="ＭＳ Ｐゴシック" charset="0"/>
              </a:rPr>
              <a:t>/…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The head of a Verb Phrase is a verb/modal/….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The head rules can be used to extract a dependency parse from a CFG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parse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4076701"/>
            <a:ext cx="3657600" cy="2171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The closure of dependencies give constituency from a dependency tree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But the dependents of a word must be at the same level (i.e., “flat”) – there can be no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VP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!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Relation between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phrase structure and </a:t>
            </a:r>
            <a:r>
              <a:rPr lang="en-US" dirty="0">
                <a:ea typeface="ＭＳ Ｐゴシック" charset="0"/>
                <a:cs typeface="ＭＳ Ｐゴシック" charset="0"/>
              </a:rPr>
              <a:t>dependency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structure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86200"/>
            <a:ext cx="4669744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0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Dependency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 programming (like in the CKY algorithm)</a:t>
            </a:r>
          </a:p>
          <a:p>
            <a:pPr marL="342900" lvl="1" indent="0">
              <a:buNone/>
            </a:pPr>
            <a:r>
              <a:rPr lang="en-US" dirty="0" smtClean="0"/>
              <a:t>You can do it similarly to lexicalized PCFG parsing: an O(n</a:t>
            </a:r>
            <a:r>
              <a:rPr lang="en-US" baseline="30000" dirty="0" smtClean="0"/>
              <a:t>5</a:t>
            </a:r>
            <a:r>
              <a:rPr lang="en-US" dirty="0" smtClean="0"/>
              <a:t>) algorithm</a:t>
            </a:r>
          </a:p>
          <a:p>
            <a:pPr marL="342900" lvl="1" indent="0">
              <a:buNone/>
            </a:pPr>
            <a:r>
              <a:rPr lang="en-US" dirty="0" smtClean="0"/>
              <a:t>Eisner (1996) gives a clever algorithm that reduces the complexity to O(n</a:t>
            </a:r>
            <a:r>
              <a:rPr lang="en-US" baseline="30000" dirty="0" smtClean="0"/>
              <a:t>3</a:t>
            </a:r>
            <a:r>
              <a:rPr lang="en-US" dirty="0" smtClean="0"/>
              <a:t>), by producing parse items with heads at the ends rather than in the middle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Graph algorithms</a:t>
            </a:r>
          </a:p>
          <a:p>
            <a:pPr marL="342900" lvl="1" indent="0">
              <a:buNone/>
            </a:pPr>
            <a:r>
              <a:rPr lang="en-US" dirty="0" smtClean="0"/>
              <a:t>You create a Maximum Spanning Tree for a sentence</a:t>
            </a:r>
          </a:p>
          <a:p>
            <a:pPr marL="342900" lvl="1" indent="0">
              <a:buNone/>
            </a:pPr>
            <a:r>
              <a:rPr lang="en-US" dirty="0" smtClean="0"/>
              <a:t>McDonald et al.’s (2005) </a:t>
            </a:r>
            <a:r>
              <a:rPr lang="en-US" dirty="0" err="1" smtClean="0"/>
              <a:t>MSTParser</a:t>
            </a:r>
            <a:r>
              <a:rPr lang="en-US" dirty="0" smtClean="0"/>
              <a:t> scores dependencies independently using a ML classifier (he uses MIRA, for online learning, but it could be </a:t>
            </a:r>
            <a:r>
              <a:rPr lang="en-US" dirty="0" err="1" smtClean="0"/>
              <a:t>MaxEnt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Constraint Satisfaction </a:t>
            </a:r>
          </a:p>
          <a:p>
            <a:pPr marL="342900" lvl="1" indent="0">
              <a:buNone/>
            </a:pPr>
            <a:r>
              <a:rPr lang="en-US" dirty="0" smtClean="0"/>
              <a:t>Edges are eliminated that don’t satisfy hard constraints. </a:t>
            </a:r>
            <a:r>
              <a:rPr lang="en-US" dirty="0" err="1" smtClean="0"/>
              <a:t>Karlsson</a:t>
            </a:r>
            <a:r>
              <a:rPr lang="en-US" dirty="0" smtClean="0"/>
              <a:t> (1990),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“Deterministic parsing”</a:t>
            </a:r>
          </a:p>
          <a:p>
            <a:pPr marL="342900" lvl="1" indent="0">
              <a:buNone/>
            </a:pPr>
            <a:r>
              <a:rPr lang="en-US" dirty="0" smtClean="0"/>
              <a:t>Greedy choice of attachments guided by machine learning classifiers</a:t>
            </a:r>
          </a:p>
          <a:p>
            <a:pPr marL="342900" lvl="1" indent="0">
              <a:buNone/>
            </a:pPr>
            <a:r>
              <a:rPr lang="en-US" dirty="0" err="1" smtClean="0"/>
              <a:t>MaltParser</a:t>
            </a:r>
            <a:r>
              <a:rPr lang="en-US" dirty="0" smtClean="0"/>
              <a:t> (</a:t>
            </a:r>
            <a:r>
              <a:rPr lang="en-US" dirty="0" err="1" smtClean="0"/>
              <a:t>Nivre</a:t>
            </a:r>
            <a:r>
              <a:rPr lang="en-US" dirty="0" smtClean="0"/>
              <a:t> et al. 2008) – discussed in the next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803775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What are the sources of information for dependency parsing?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ea typeface="ＭＳ Ｐゴシック" charset="0"/>
                <a:cs typeface="ＭＳ Ｐゴシック" charset="0"/>
              </a:rPr>
              <a:t>Bilexical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affinities    </a:t>
            </a:r>
            <a:r>
              <a:rPr lang="en-US" sz="2000" dirty="0" smtClean="0">
                <a:solidFill>
                  <a:srgbClr val="177245"/>
                </a:solidFill>
                <a:ea typeface="ＭＳ Ｐゴシック" charset="0"/>
                <a:cs typeface="ＭＳ Ｐゴシック" charset="0"/>
              </a:rPr>
              <a:t>[</a:t>
            </a:r>
            <a:r>
              <a:rPr lang="en-US" sz="2000" dirty="0" smtClean="0">
                <a:solidFill>
                  <a:schemeClr val="accent4"/>
                </a:solidFill>
                <a:ea typeface="ＭＳ Ｐゴシック" charset="0"/>
                <a:cs typeface="ＭＳ Ｐゴシック" charset="0"/>
              </a:rPr>
              <a:t>issues </a:t>
            </a:r>
            <a:r>
              <a:rPr lang="en-US" sz="2000" dirty="0" smtClean="0">
                <a:solidFill>
                  <a:schemeClr val="accent4"/>
                </a:solidFill>
                <a:ea typeface="ＭＳ Ｐゴシック" charset="0"/>
                <a:cs typeface="ＭＳ Ｐゴシック" charset="0"/>
                <a:sym typeface="Wingdings"/>
              </a:rPr>
              <a:t> the] is plausible</a:t>
            </a:r>
            <a:endParaRPr lang="en-US" dirty="0" smtClean="0">
              <a:solidFill>
                <a:schemeClr val="accent4"/>
              </a:solidFill>
              <a:ea typeface="ＭＳ Ｐゴシック" charset="0"/>
              <a:cs typeface="ＭＳ Ｐゴシック" charset="0"/>
              <a:sym typeface="Wingding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a typeface="ＭＳ Ｐゴシック" charset="0"/>
                <a:cs typeface="ＭＳ Ｐゴシック" charset="0"/>
                <a:sym typeface="Wingdings"/>
              </a:rPr>
              <a:t>Dependency distance   </a:t>
            </a:r>
            <a:r>
              <a:rPr lang="en-US" sz="2000" dirty="0" smtClean="0">
                <a:solidFill>
                  <a:srgbClr val="177245"/>
                </a:solidFill>
                <a:ea typeface="ＭＳ Ｐゴシック" charset="0"/>
                <a:cs typeface="ＭＳ Ｐゴシック" charset="0"/>
                <a:sym typeface="Wingdings"/>
              </a:rPr>
              <a:t>mostly with nearby words</a:t>
            </a:r>
            <a:endParaRPr lang="en-US" dirty="0" smtClean="0">
              <a:solidFill>
                <a:srgbClr val="177245"/>
              </a:solidFill>
              <a:ea typeface="ＭＳ Ｐゴシック" charset="0"/>
              <a:cs typeface="ＭＳ Ｐゴシック" charset="0"/>
              <a:sym typeface="Wingding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a typeface="ＭＳ Ｐゴシック" charset="0"/>
                <a:cs typeface="ＭＳ Ｐゴシック" charset="0"/>
                <a:sym typeface="Wingdings"/>
              </a:rPr>
              <a:t>Intervening material</a:t>
            </a:r>
          </a:p>
          <a:p>
            <a:pPr marL="342900" lvl="1" indent="0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	</a:t>
            </a:r>
            <a:r>
              <a:rPr lang="en-US" dirty="0" smtClean="0">
                <a:solidFill>
                  <a:srgbClr val="177245"/>
                </a:solidFill>
                <a:ea typeface="ＭＳ Ｐゴシック" charset="0"/>
                <a:cs typeface="ＭＳ Ｐゴシック" charset="0"/>
                <a:sym typeface="Wingdings"/>
              </a:rPr>
              <a:t>Dependencies rarely span intervening verbs or punctuation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ea typeface="ＭＳ Ｐゴシック" charset="0"/>
                <a:cs typeface="ＭＳ Ｐゴシック" charset="0"/>
                <a:sym typeface="Wingdings"/>
              </a:rPr>
              <a:t>Valency</a:t>
            </a:r>
            <a:r>
              <a:rPr lang="en-US" dirty="0" smtClean="0">
                <a:ea typeface="ＭＳ Ｐゴシック" charset="0"/>
                <a:cs typeface="ＭＳ Ｐゴシック" charset="0"/>
                <a:sym typeface="Wingdings"/>
              </a:rPr>
              <a:t> of heads  </a:t>
            </a:r>
          </a:p>
          <a:p>
            <a:pPr marL="342900" lvl="1" indent="0">
              <a:buNone/>
            </a:pPr>
            <a:r>
              <a:rPr lang="en-US" dirty="0" smtClean="0">
                <a:ea typeface="ＭＳ Ｐゴシック" charset="0"/>
                <a:cs typeface="ＭＳ Ｐゴシック" charset="0"/>
                <a:sym typeface="Wingdings"/>
              </a:rPr>
              <a:t>	</a:t>
            </a:r>
            <a:r>
              <a:rPr lang="en-US" dirty="0" smtClean="0">
                <a:solidFill>
                  <a:srgbClr val="177245"/>
                </a:solidFill>
                <a:ea typeface="ＭＳ Ｐゴシック" charset="0"/>
                <a:cs typeface="ＭＳ Ｐゴシック" charset="0"/>
                <a:sym typeface="Wingdings"/>
              </a:rPr>
              <a:t>How many dependents on which side are usual for a head?</a:t>
            </a:r>
            <a:endParaRPr lang="en-US" dirty="0">
              <a:solidFill>
                <a:srgbClr val="177245"/>
              </a:solidFill>
              <a:ea typeface="ＭＳ Ｐゴシック" charset="0"/>
              <a:cs typeface="ＭＳ Ｐゴシック" charset="0"/>
              <a:sym typeface="Wingdings"/>
            </a:endParaRPr>
          </a:p>
          <a:p>
            <a:pPr marL="0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Time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Times" charset="0"/>
              <a:buNone/>
            </a:pPr>
            <a:endParaRPr lang="en-US" sz="2800" dirty="0" smtClean="0">
              <a:ea typeface="ＭＳ Ｐゴシック" charset="0"/>
              <a:cs typeface="ＭＳ Ｐゴシック" charset="0"/>
            </a:endParaRPr>
          </a:p>
          <a:p>
            <a:pPr algn="ctr">
              <a:buFont typeface="Times" charset="0"/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ROOT Discussion of the outstanding issues was completed  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n-lt"/>
                <a:ea typeface="ＭＳ Ｐゴシック" charset="0"/>
                <a:cs typeface="ＭＳ Ｐゴシック" charset="0"/>
              </a:rPr>
              <a:t>Dependency Conditioning Preferences</a:t>
            </a:r>
          </a:p>
        </p:txBody>
      </p:sp>
      <p:sp>
        <p:nvSpPr>
          <p:cNvPr id="965639" name="Freeform 7"/>
          <p:cNvSpPr>
            <a:spLocks/>
          </p:cNvSpPr>
          <p:nvPr/>
        </p:nvSpPr>
        <p:spPr bwMode="auto">
          <a:xfrm>
            <a:off x="3581400" y="5638800"/>
            <a:ext cx="2057400" cy="457200"/>
          </a:xfrm>
          <a:custGeom>
            <a:avLst/>
            <a:gdLst>
              <a:gd name="T0" fmla="*/ 2147483647 w 720"/>
              <a:gd name="T1" fmla="*/ 2147483647 h 192"/>
              <a:gd name="T2" fmla="*/ 2147483647 w 720"/>
              <a:gd name="T3" fmla="*/ 0 h 192"/>
              <a:gd name="T4" fmla="*/ 0 w 720"/>
              <a:gd name="T5" fmla="*/ 2147483647 h 192"/>
              <a:gd name="T6" fmla="*/ 0 60000 65536"/>
              <a:gd name="T7" fmla="*/ 0 60000 65536"/>
              <a:gd name="T8" fmla="*/ 0 60000 65536"/>
              <a:gd name="T9" fmla="*/ 0 w 720"/>
              <a:gd name="T10" fmla="*/ 0 h 192"/>
              <a:gd name="T11" fmla="*/ 720 w 72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92">
                <a:moveTo>
                  <a:pt x="720" y="192"/>
                </a:moveTo>
                <a:cubicBezTo>
                  <a:pt x="588" y="96"/>
                  <a:pt x="456" y="0"/>
                  <a:pt x="336" y="0"/>
                </a:cubicBezTo>
                <a:cubicBezTo>
                  <a:pt x="216" y="0"/>
                  <a:pt x="108" y="96"/>
                  <a:pt x="0" y="192"/>
                </a:cubicBezTo>
              </a:path>
            </a:pathLst>
          </a:custGeom>
          <a:noFill/>
          <a:ln w="12700">
            <a:solidFill>
              <a:srgbClr val="66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65645" name="Freeform 13"/>
          <p:cNvSpPr>
            <a:spLocks/>
          </p:cNvSpPr>
          <p:nvPr/>
        </p:nvSpPr>
        <p:spPr bwMode="auto">
          <a:xfrm>
            <a:off x="3276600" y="5486400"/>
            <a:ext cx="2514600" cy="594360"/>
          </a:xfrm>
          <a:custGeom>
            <a:avLst/>
            <a:gdLst>
              <a:gd name="T0" fmla="*/ 0 w 624"/>
              <a:gd name="T1" fmla="*/ 2147483647 h 144"/>
              <a:gd name="T2" fmla="*/ 2147483647 w 624"/>
              <a:gd name="T3" fmla="*/ 0 h 144"/>
              <a:gd name="T4" fmla="*/ 2147483647 w 624"/>
              <a:gd name="T5" fmla="*/ 2147483647 h 144"/>
              <a:gd name="T6" fmla="*/ 0 60000 65536"/>
              <a:gd name="T7" fmla="*/ 0 60000 65536"/>
              <a:gd name="T8" fmla="*/ 0 60000 65536"/>
              <a:gd name="T9" fmla="*/ 0 w 624"/>
              <a:gd name="T10" fmla="*/ 0 h 144"/>
              <a:gd name="T11" fmla="*/ 624 w 62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144">
                <a:moveTo>
                  <a:pt x="0" y="144"/>
                </a:moveTo>
                <a:cubicBezTo>
                  <a:pt x="116" y="72"/>
                  <a:pt x="232" y="0"/>
                  <a:pt x="336" y="0"/>
                </a:cubicBezTo>
                <a:cubicBezTo>
                  <a:pt x="440" y="0"/>
                  <a:pt x="532" y="72"/>
                  <a:pt x="624" y="144"/>
                </a:cubicBezTo>
              </a:path>
            </a:pathLst>
          </a:custGeom>
          <a:noFill/>
          <a:ln w="12700">
            <a:solidFill>
              <a:srgbClr val="66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1219200" y="4861560"/>
            <a:ext cx="5105400" cy="1234440"/>
          </a:xfrm>
          <a:custGeom>
            <a:avLst/>
            <a:gdLst>
              <a:gd name="T0" fmla="*/ 0 w 624"/>
              <a:gd name="T1" fmla="*/ 2147483647 h 144"/>
              <a:gd name="T2" fmla="*/ 2147483647 w 624"/>
              <a:gd name="T3" fmla="*/ 0 h 144"/>
              <a:gd name="T4" fmla="*/ 2147483647 w 624"/>
              <a:gd name="T5" fmla="*/ 2147483647 h 144"/>
              <a:gd name="T6" fmla="*/ 0 60000 65536"/>
              <a:gd name="T7" fmla="*/ 0 60000 65536"/>
              <a:gd name="T8" fmla="*/ 0 60000 65536"/>
              <a:gd name="T9" fmla="*/ 0 w 624"/>
              <a:gd name="T10" fmla="*/ 0 h 144"/>
              <a:gd name="T11" fmla="*/ 624 w 62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144">
                <a:moveTo>
                  <a:pt x="0" y="144"/>
                </a:moveTo>
                <a:cubicBezTo>
                  <a:pt x="116" y="72"/>
                  <a:pt x="232" y="0"/>
                  <a:pt x="336" y="0"/>
                </a:cubicBezTo>
                <a:cubicBezTo>
                  <a:pt x="440" y="0"/>
                  <a:pt x="532" y="72"/>
                  <a:pt x="624" y="144"/>
                </a:cubicBezTo>
              </a:path>
            </a:pathLst>
          </a:custGeom>
          <a:noFill/>
          <a:ln w="12700">
            <a:solidFill>
              <a:srgbClr val="66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6400800" y="5334000"/>
            <a:ext cx="1828800" cy="762000"/>
          </a:xfrm>
          <a:custGeom>
            <a:avLst/>
            <a:gdLst>
              <a:gd name="T0" fmla="*/ 0 w 624"/>
              <a:gd name="T1" fmla="*/ 2147483647 h 144"/>
              <a:gd name="T2" fmla="*/ 2147483647 w 624"/>
              <a:gd name="T3" fmla="*/ 0 h 144"/>
              <a:gd name="T4" fmla="*/ 2147483647 w 624"/>
              <a:gd name="T5" fmla="*/ 2147483647 h 144"/>
              <a:gd name="T6" fmla="*/ 0 60000 65536"/>
              <a:gd name="T7" fmla="*/ 0 60000 65536"/>
              <a:gd name="T8" fmla="*/ 0 60000 65536"/>
              <a:gd name="T9" fmla="*/ 0 w 624"/>
              <a:gd name="T10" fmla="*/ 0 h 144"/>
              <a:gd name="T11" fmla="*/ 624 w 62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144">
                <a:moveTo>
                  <a:pt x="0" y="144"/>
                </a:moveTo>
                <a:cubicBezTo>
                  <a:pt x="116" y="72"/>
                  <a:pt x="232" y="0"/>
                  <a:pt x="336" y="0"/>
                </a:cubicBezTo>
                <a:cubicBezTo>
                  <a:pt x="440" y="0"/>
                  <a:pt x="532" y="72"/>
                  <a:pt x="624" y="144"/>
                </a:cubicBezTo>
              </a:path>
            </a:pathLst>
          </a:custGeom>
          <a:noFill/>
          <a:ln w="12700">
            <a:solidFill>
              <a:srgbClr val="66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" name="Freeform 12"/>
          <p:cNvSpPr>
            <a:spLocks/>
          </p:cNvSpPr>
          <p:nvPr/>
        </p:nvSpPr>
        <p:spPr bwMode="auto">
          <a:xfrm>
            <a:off x="6553200" y="5821680"/>
            <a:ext cx="762000" cy="274320"/>
          </a:xfrm>
          <a:custGeom>
            <a:avLst/>
            <a:gdLst>
              <a:gd name="T0" fmla="*/ 0 w 384"/>
              <a:gd name="T1" fmla="*/ 2147483647 h 96"/>
              <a:gd name="T2" fmla="*/ 2147483647 w 384"/>
              <a:gd name="T3" fmla="*/ 0 h 96"/>
              <a:gd name="T4" fmla="*/ 2147483647 w 384"/>
              <a:gd name="T5" fmla="*/ 2147483647 h 96"/>
              <a:gd name="T6" fmla="*/ 0 60000 65536"/>
              <a:gd name="T7" fmla="*/ 0 60000 65536"/>
              <a:gd name="T8" fmla="*/ 0 60000 65536"/>
              <a:gd name="T9" fmla="*/ 0 w 384"/>
              <a:gd name="T10" fmla="*/ 0 h 96"/>
              <a:gd name="T11" fmla="*/ 384 w 38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96">
                <a:moveTo>
                  <a:pt x="0" y="96"/>
                </a:moveTo>
                <a:cubicBezTo>
                  <a:pt x="40" y="48"/>
                  <a:pt x="80" y="0"/>
                  <a:pt x="144" y="0"/>
                </a:cubicBezTo>
                <a:cubicBezTo>
                  <a:pt x="208" y="0"/>
                  <a:pt x="296" y="48"/>
                  <a:pt x="384" y="96"/>
                </a:cubicBezTo>
              </a:path>
            </a:pathLst>
          </a:custGeom>
          <a:noFill/>
          <a:ln w="12700">
            <a:solidFill>
              <a:srgbClr val="66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2362200" y="5044440"/>
            <a:ext cx="3810000" cy="1051560"/>
          </a:xfrm>
          <a:custGeom>
            <a:avLst/>
            <a:gdLst>
              <a:gd name="T0" fmla="*/ 2147483647 w 1152"/>
              <a:gd name="T1" fmla="*/ 2147483647 h 296"/>
              <a:gd name="T2" fmla="*/ 2147483647 w 1152"/>
              <a:gd name="T3" fmla="*/ 2147483647 h 296"/>
              <a:gd name="T4" fmla="*/ 0 w 1152"/>
              <a:gd name="T5" fmla="*/ 2147483647 h 296"/>
              <a:gd name="T6" fmla="*/ 0 60000 65536"/>
              <a:gd name="T7" fmla="*/ 0 60000 65536"/>
              <a:gd name="T8" fmla="*/ 0 60000 65536"/>
              <a:gd name="T9" fmla="*/ 0 w 1152"/>
              <a:gd name="T10" fmla="*/ 0 h 296"/>
              <a:gd name="T11" fmla="*/ 1152 w 1152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96">
                <a:moveTo>
                  <a:pt x="1152" y="296"/>
                </a:moveTo>
                <a:cubicBezTo>
                  <a:pt x="912" y="156"/>
                  <a:pt x="672" y="16"/>
                  <a:pt x="480" y="8"/>
                </a:cubicBezTo>
                <a:cubicBezTo>
                  <a:pt x="288" y="0"/>
                  <a:pt x="144" y="124"/>
                  <a:pt x="0" y="248"/>
                </a:cubicBezTo>
              </a:path>
            </a:pathLst>
          </a:custGeom>
          <a:noFill/>
          <a:ln w="12700">
            <a:solidFill>
              <a:srgbClr val="66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2" name="Freeform 7"/>
          <p:cNvSpPr>
            <a:spLocks/>
          </p:cNvSpPr>
          <p:nvPr/>
        </p:nvSpPr>
        <p:spPr bwMode="auto">
          <a:xfrm>
            <a:off x="4343400" y="5791200"/>
            <a:ext cx="1066800" cy="304800"/>
          </a:xfrm>
          <a:custGeom>
            <a:avLst/>
            <a:gdLst>
              <a:gd name="T0" fmla="*/ 2147483647 w 720"/>
              <a:gd name="T1" fmla="*/ 2147483647 h 192"/>
              <a:gd name="T2" fmla="*/ 2147483647 w 720"/>
              <a:gd name="T3" fmla="*/ 0 h 192"/>
              <a:gd name="T4" fmla="*/ 0 w 720"/>
              <a:gd name="T5" fmla="*/ 2147483647 h 192"/>
              <a:gd name="T6" fmla="*/ 0 60000 65536"/>
              <a:gd name="T7" fmla="*/ 0 60000 65536"/>
              <a:gd name="T8" fmla="*/ 0 60000 65536"/>
              <a:gd name="T9" fmla="*/ 0 w 720"/>
              <a:gd name="T10" fmla="*/ 0 h 192"/>
              <a:gd name="T11" fmla="*/ 720 w 720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92">
                <a:moveTo>
                  <a:pt x="720" y="192"/>
                </a:moveTo>
                <a:cubicBezTo>
                  <a:pt x="588" y="96"/>
                  <a:pt x="456" y="0"/>
                  <a:pt x="336" y="0"/>
                </a:cubicBezTo>
                <a:cubicBezTo>
                  <a:pt x="216" y="0"/>
                  <a:pt x="108" y="96"/>
                  <a:pt x="0" y="192"/>
                </a:cubicBezTo>
              </a:path>
            </a:pathLst>
          </a:custGeom>
          <a:noFill/>
          <a:ln w="12700">
            <a:solidFill>
              <a:srgbClr val="66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" name="Freeform 12"/>
          <p:cNvSpPr>
            <a:spLocks/>
          </p:cNvSpPr>
          <p:nvPr/>
        </p:nvSpPr>
        <p:spPr bwMode="auto">
          <a:xfrm>
            <a:off x="2438400" y="5821680"/>
            <a:ext cx="685800" cy="274320"/>
          </a:xfrm>
          <a:custGeom>
            <a:avLst/>
            <a:gdLst>
              <a:gd name="T0" fmla="*/ 0 w 384"/>
              <a:gd name="T1" fmla="*/ 2147483647 h 96"/>
              <a:gd name="T2" fmla="*/ 2147483647 w 384"/>
              <a:gd name="T3" fmla="*/ 0 h 96"/>
              <a:gd name="T4" fmla="*/ 2147483647 w 384"/>
              <a:gd name="T5" fmla="*/ 2147483647 h 96"/>
              <a:gd name="T6" fmla="*/ 0 60000 65536"/>
              <a:gd name="T7" fmla="*/ 0 60000 65536"/>
              <a:gd name="T8" fmla="*/ 0 60000 65536"/>
              <a:gd name="T9" fmla="*/ 0 w 384"/>
              <a:gd name="T10" fmla="*/ 0 h 96"/>
              <a:gd name="T11" fmla="*/ 384 w 38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96">
                <a:moveTo>
                  <a:pt x="0" y="96"/>
                </a:moveTo>
                <a:cubicBezTo>
                  <a:pt x="40" y="48"/>
                  <a:pt x="80" y="0"/>
                  <a:pt x="144" y="0"/>
                </a:cubicBezTo>
                <a:cubicBezTo>
                  <a:pt x="208" y="0"/>
                  <a:pt x="296" y="48"/>
                  <a:pt x="384" y="96"/>
                </a:cubicBezTo>
              </a:path>
            </a:pathLst>
          </a:custGeom>
          <a:noFill/>
          <a:ln w="12700">
            <a:solidFill>
              <a:srgbClr val="66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6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6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9" grpId="0" animBg="1"/>
      <p:bldP spid="96564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Parsing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3x4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NLP3x4-class.potx</Template>
  <TotalTime>14548</TotalTime>
  <Words>514</Words>
  <Application>Microsoft Office PowerPoint</Application>
  <PresentationFormat>On-screen Show (4:3)</PresentationFormat>
  <Paragraphs>104</Paragraphs>
  <Slides>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NLP3x4-class</vt:lpstr>
      <vt:lpstr>Photo Editor Photo</vt:lpstr>
      <vt:lpstr>Dependency Parsing</vt:lpstr>
      <vt:lpstr>Dependency Grammar and  Dependency Structure</vt:lpstr>
      <vt:lpstr>Dependency Grammar and  Dependency Structure</vt:lpstr>
      <vt:lpstr>Relation between phrase structure and dependency structure</vt:lpstr>
      <vt:lpstr>Methods of Dependency Parsing</vt:lpstr>
      <vt:lpstr>Dependency Conditioning Preferences</vt:lpstr>
      <vt:lpstr>Dependency Parsing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171</cp:revision>
  <cp:lastPrinted>2009-04-20T16:46:08Z</cp:lastPrinted>
  <dcterms:created xsi:type="dcterms:W3CDTF">2010-04-19T15:31:24Z</dcterms:created>
  <dcterms:modified xsi:type="dcterms:W3CDTF">2012-04-12T04:10:09Z</dcterms:modified>
</cp:coreProperties>
</file>