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430" r:id="rId2"/>
    <p:sldId id="426" r:id="rId3"/>
    <p:sldId id="425" r:id="rId4"/>
    <p:sldId id="427" r:id="rId5"/>
    <p:sldId id="479" r:id="rId6"/>
    <p:sldId id="476" r:id="rId7"/>
    <p:sldId id="478" r:id="rId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1" autoAdjust="0"/>
    <p:restoredTop sz="91942" autoAdjust="0"/>
  </p:normalViewPr>
  <p:slideViewPr>
    <p:cSldViewPr>
      <p:cViewPr varScale="1">
        <p:scale>
          <a:sx n="68" d="100"/>
          <a:sy n="68" d="100"/>
        </p:scale>
        <p:origin x="-13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Dependency distance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&gt;10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1.5</c:v>
                </c:pt>
                <c:pt idx="1">
                  <c:v>47</c:v>
                </c:pt>
                <c:pt idx="2">
                  <c:v>29</c:v>
                </c:pt>
                <c:pt idx="3">
                  <c:v>12.85</c:v>
                </c:pt>
                <c:pt idx="4">
                  <c:v>5</c:v>
                </c:pt>
                <c:pt idx="5">
                  <c:v>2</c:v>
                </c:pt>
                <c:pt idx="6">
                  <c:v>1</c:v>
                </c:pt>
                <c:pt idx="7">
                  <c:v>0.5</c:v>
                </c:pt>
                <c:pt idx="8">
                  <c:v>0.05</c:v>
                </c:pt>
                <c:pt idx="9">
                  <c:v>0.05</c:v>
                </c:pt>
                <c:pt idx="10">
                  <c:v>0.05</c:v>
                </c:pt>
                <c:pt idx="1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Linear distance</c:v>
                </c:pt>
              </c:strCache>
            </c:strRef>
          </c:tx>
          <c:invertIfNegative val="0"/>
          <c:cat>
            <c:strRef>
              <c:f>Sheet1!$A$2:$A$13</c:f>
              <c:strCach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&gt;10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1.5</c:v>
                </c:pt>
                <c:pt idx="1">
                  <c:v>15</c:v>
                </c:pt>
                <c:pt idx="2">
                  <c:v>21</c:v>
                </c:pt>
                <c:pt idx="3">
                  <c:v>13</c:v>
                </c:pt>
                <c:pt idx="4">
                  <c:v>10</c:v>
                </c:pt>
                <c:pt idx="5">
                  <c:v>7</c:v>
                </c:pt>
                <c:pt idx="6">
                  <c:v>5.5</c:v>
                </c:pt>
                <c:pt idx="7">
                  <c:v>5</c:v>
                </c:pt>
                <c:pt idx="8">
                  <c:v>3.5</c:v>
                </c:pt>
                <c:pt idx="9">
                  <c:v>2.75</c:v>
                </c:pt>
                <c:pt idx="10">
                  <c:v>2.25</c:v>
                </c:pt>
                <c:pt idx="11">
                  <c:v>13.5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0649600"/>
        <c:axId val="120651136"/>
      </c:barChart>
      <c:catAx>
        <c:axId val="120649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0651136"/>
        <c:crosses val="autoZero"/>
        <c:auto val="1"/>
        <c:lblAlgn val="ctr"/>
        <c:lblOffset val="100"/>
        <c:noMultiLvlLbl val="0"/>
      </c:catAx>
      <c:valAx>
        <c:axId val="1206511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06496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11F6BF1-1592-A746-A4BF-8FEA24EBA551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Dependencies extracted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Positive and negative examples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Define a similarity measure, and used semi-supervised machine learning algorithms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Very good results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470B4AB-AE3F-EF4E-A5CA-CB853EA71522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564C5AF-D117-4241-8C55-E1BEF36EE944}" type="slidenum">
              <a:rPr lang="en-US" sz="1200">
                <a:latin typeface="Arial" charset="0"/>
              </a:rPr>
              <a:pPr eaLnBrk="1" hangingPunct="1"/>
              <a:t>4</a:t>
            </a:fld>
            <a:endParaRPr lang="en-US" sz="1200">
              <a:latin typeface="Arial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564C5AF-D117-4241-8C55-E1BEF36EE944}" type="slidenum">
              <a:rPr lang="en-US" sz="1200">
                <a:latin typeface="Arial" charset="0"/>
              </a:rPr>
              <a:pPr eaLnBrk="1" hangingPunct="1"/>
              <a:t>5</a:t>
            </a:fld>
            <a:endParaRPr lang="en-US" sz="1200">
              <a:latin typeface="Arial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Relations between content words, not function words</a:t>
            </a:r>
          </a:p>
          <a:p>
            <a:pPr eaLnBrk="1" hangingPunct="1">
              <a:spcBef>
                <a:spcPct val="0"/>
              </a:spcBef>
            </a:pPr>
            <a:endParaRPr lang="fr-FR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8" y="1370013"/>
            <a:ext cx="8080375" cy="15557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3038" y="514350"/>
          <a:ext cx="105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Photo Editor Photo" r:id="rId3" imgW="7380952" imgH="7228571" progId="MSPhotoEd.3">
                  <p:embed/>
                </p:oleObj>
              </mc:Choice>
              <mc:Fallback>
                <p:oleObj name="Photo Editor Photo" r:id="rId3" imgW="7380952" imgH="7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14350"/>
                        <a:ext cx="105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4427D-BE88-4845-9C74-731D4B50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01D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Dependencies encode relational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 Extraction with Stanford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Dependency paths 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identify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/>
            </a:r>
            <a:br>
              <a:rPr lang="en-US" sz="3200" dirty="0">
                <a:ea typeface="ＭＳ Ｐゴシック" charset="0"/>
                <a:cs typeface="ＭＳ Ｐゴシック" charset="0"/>
              </a:rPr>
            </a:br>
            <a:r>
              <a:rPr lang="en-US" sz="3200" dirty="0" smtClean="0">
                <a:ea typeface="ＭＳ Ｐゴシック" charset="0"/>
                <a:cs typeface="ＭＳ Ｐゴシック" charset="0"/>
              </a:rPr>
              <a:t>relations 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like protein interaction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44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3200"/>
            <a:ext cx="7772400" cy="4775200"/>
          </a:xfrm>
        </p:spPr>
        <p:txBody>
          <a:bodyPr/>
          <a:lstStyle/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000" dirty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000" dirty="0" err="1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Erkan</a:t>
            </a:r>
            <a:r>
              <a:rPr lang="en-US" sz="2000" dirty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 et al. EMNLP 07, </a:t>
            </a:r>
            <a:r>
              <a:rPr lang="en-US" sz="2000" dirty="0" err="1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Fundel</a:t>
            </a:r>
            <a:r>
              <a:rPr lang="en-US" sz="2000" dirty="0">
                <a:solidFill>
                  <a:srgbClr val="008000"/>
                </a:solidFill>
                <a:latin typeface="Lucida Sans" charset="0"/>
                <a:ea typeface="ＭＳ Ｐゴシック" charset="0"/>
                <a:cs typeface="ＭＳ Ｐゴシック" charset="0"/>
              </a:rPr>
              <a:t> et al. 2007]</a:t>
            </a: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solidFill>
                <a:srgbClr val="008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solidFill>
                <a:srgbClr val="008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solidFill>
                <a:srgbClr val="008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solidFill>
                <a:srgbClr val="008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solidFill>
                <a:srgbClr val="008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solidFill>
                <a:srgbClr val="008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solidFill>
                <a:srgbClr val="008000"/>
              </a:solidFill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endParaRPr lang="en-US" sz="2000" dirty="0">
              <a:latin typeface="Lucida Sans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Font typeface="Times" charset="0"/>
              <a:buNone/>
            </a:pPr>
            <a:r>
              <a:rPr lang="en-US" sz="2000" dirty="0" err="1">
                <a:ea typeface="ＭＳ Ｐゴシック" charset="0"/>
                <a:cs typeface="ＭＳ Ｐゴシック" charset="0"/>
              </a:rPr>
              <a:t>KaiC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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nsubj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 interacts 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prep_with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SasA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err="1">
                <a:ea typeface="ＭＳ Ｐゴシック" charset="0"/>
                <a:cs typeface="ＭＳ Ｐゴシック" charset="0"/>
              </a:rPr>
              <a:t>KaiC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Wingdings"/>
                <a:cs typeface="Wingdings"/>
                <a:sym typeface="Wingdings"/>
              </a:rPr>
              <a:t>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nsubj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 interacts 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prep_with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SasA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conj_and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KaiA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 err="1">
                <a:ea typeface="ＭＳ Ｐゴシック" charset="0"/>
                <a:cs typeface="ＭＳ Ｐゴシック" charset="0"/>
              </a:rPr>
              <a:t>KaiC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Wingdings"/>
                <a:cs typeface="Wingdings"/>
                <a:sym typeface="Wingdings"/>
              </a:rPr>
              <a:t>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nsubj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 interacts 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prep_with</a:t>
            </a:r>
            <a:r>
              <a:rPr lang="en-US" sz="2000" dirty="0" smtClean="0"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SasA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conj_and</a:t>
            </a:r>
            <a:r>
              <a:rPr lang="en-US" sz="2000" dirty="0">
                <a:ea typeface="Wingdings"/>
                <a:cs typeface="Wingdings"/>
                <a:sym typeface="Wingdings"/>
              </a:rPr>
              <a:t></a:t>
            </a:r>
            <a:r>
              <a:rPr lang="en-US" sz="20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  <a:cs typeface="ＭＳ Ｐゴシック" charset="0"/>
              </a:rPr>
              <a:t>KaiB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104451" name="Group 55"/>
          <p:cNvGrpSpPr>
            <a:grpSpLocks/>
          </p:cNvGrpSpPr>
          <p:nvPr/>
        </p:nvGrpSpPr>
        <p:grpSpPr bwMode="auto">
          <a:xfrm>
            <a:off x="1169988" y="2000250"/>
            <a:ext cx="7059612" cy="2174875"/>
            <a:chOff x="737" y="1260"/>
            <a:chExt cx="4447" cy="1370"/>
          </a:xfrm>
        </p:grpSpPr>
        <p:sp>
          <p:nvSpPr>
            <p:cNvPr id="104452" name="Line 5"/>
            <p:cNvSpPr>
              <a:spLocks noChangeShapeType="1"/>
            </p:cNvSpPr>
            <p:nvPr/>
          </p:nvSpPr>
          <p:spPr bwMode="auto">
            <a:xfrm>
              <a:off x="2985" y="1879"/>
              <a:ext cx="0" cy="5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3" name="Text Box 6"/>
            <p:cNvSpPr txBox="1">
              <a:spLocks noChangeArrowheads="1"/>
            </p:cNvSpPr>
            <p:nvPr/>
          </p:nvSpPr>
          <p:spPr bwMode="auto">
            <a:xfrm>
              <a:off x="1469" y="1260"/>
              <a:ext cx="12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chemeClr val="accent2"/>
                  </a:solidFill>
                  <a:latin typeface="Courier" charset="0"/>
                </a:rPr>
                <a:t>demonstrated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04454" name="Text Box 7"/>
            <p:cNvSpPr txBox="1">
              <a:spLocks noChangeArrowheads="1"/>
            </p:cNvSpPr>
            <p:nvPr/>
          </p:nvSpPr>
          <p:spPr bwMode="auto">
            <a:xfrm>
              <a:off x="737" y="1658"/>
              <a:ext cx="7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results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55" name="Text Box 8"/>
            <p:cNvSpPr txBox="1">
              <a:spLocks noChangeArrowheads="1"/>
            </p:cNvSpPr>
            <p:nvPr/>
          </p:nvSpPr>
          <p:spPr bwMode="auto">
            <a:xfrm>
              <a:off x="1737" y="233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 err="1">
                  <a:solidFill>
                    <a:srgbClr val="2584BB"/>
                  </a:solidFill>
                  <a:latin typeface="Courier" charset="0"/>
                </a:rPr>
                <a:t>KaiC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56" name="Text Box 9"/>
            <p:cNvSpPr txBox="1">
              <a:spLocks noChangeArrowheads="1"/>
            </p:cNvSpPr>
            <p:nvPr/>
          </p:nvSpPr>
          <p:spPr bwMode="auto">
            <a:xfrm>
              <a:off x="2573" y="1670"/>
              <a:ext cx="9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interacts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57" name="Text Box 10"/>
            <p:cNvSpPr txBox="1">
              <a:spLocks noChangeArrowheads="1"/>
            </p:cNvSpPr>
            <p:nvPr/>
          </p:nvSpPr>
          <p:spPr bwMode="auto">
            <a:xfrm>
              <a:off x="2432" y="2342"/>
              <a:ext cx="1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</a:rPr>
                <a:t> </a:t>
              </a:r>
              <a:r>
                <a:rPr lang="en-US" sz="2000" dirty="0" err="1">
                  <a:solidFill>
                    <a:srgbClr val="2584BB"/>
                  </a:solidFill>
                  <a:latin typeface="Courier" charset="0"/>
                </a:rPr>
                <a:t>rythmically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58" name="Text Box 11"/>
            <p:cNvSpPr txBox="1">
              <a:spLocks noChangeArrowheads="1"/>
            </p:cNvSpPr>
            <p:nvPr/>
          </p:nvSpPr>
          <p:spPr bwMode="auto">
            <a:xfrm>
              <a:off x="1132" y="1409"/>
              <a:ext cx="4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i="1"/>
                <a:t>nsubj</a:t>
              </a:r>
              <a:endParaRPr lang="en-US"/>
            </a:p>
          </p:txBody>
        </p:sp>
        <p:sp>
          <p:nvSpPr>
            <p:cNvPr id="104459" name="Line 14"/>
            <p:cNvSpPr>
              <a:spLocks noChangeShapeType="1"/>
            </p:cNvSpPr>
            <p:nvPr/>
          </p:nvSpPr>
          <p:spPr bwMode="auto">
            <a:xfrm flipH="1">
              <a:off x="1329" y="1463"/>
              <a:ext cx="524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0" name="Text Box 17"/>
            <p:cNvSpPr txBox="1">
              <a:spLocks noChangeArrowheads="1"/>
            </p:cNvSpPr>
            <p:nvPr/>
          </p:nvSpPr>
          <p:spPr bwMode="auto">
            <a:xfrm>
              <a:off x="961" y="2240"/>
              <a:ext cx="4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The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61" name="Text Box 18"/>
            <p:cNvSpPr txBox="1">
              <a:spLocks noChangeArrowheads="1"/>
            </p:cNvSpPr>
            <p:nvPr/>
          </p:nvSpPr>
          <p:spPr bwMode="auto">
            <a:xfrm>
              <a:off x="1964" y="1731"/>
              <a:ext cx="4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/>
                <a:t>compl</a:t>
              </a:r>
              <a:endParaRPr lang="en-US"/>
            </a:p>
          </p:txBody>
        </p:sp>
        <p:sp>
          <p:nvSpPr>
            <p:cNvPr id="104462" name="Text Box 24"/>
            <p:cNvSpPr txBox="1">
              <a:spLocks noChangeArrowheads="1"/>
            </p:cNvSpPr>
            <p:nvPr/>
          </p:nvSpPr>
          <p:spPr bwMode="auto">
            <a:xfrm>
              <a:off x="851" y="1897"/>
              <a:ext cx="3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/>
                <a:t>det</a:t>
              </a:r>
              <a:endParaRPr lang="en-US"/>
            </a:p>
          </p:txBody>
        </p:sp>
        <p:sp>
          <p:nvSpPr>
            <p:cNvPr id="104463" name="Line 25"/>
            <p:cNvSpPr>
              <a:spLocks noChangeShapeType="1"/>
            </p:cNvSpPr>
            <p:nvPr/>
          </p:nvSpPr>
          <p:spPr bwMode="auto">
            <a:xfrm>
              <a:off x="1148" y="1880"/>
              <a:ext cx="0" cy="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Text Box 33"/>
            <p:cNvSpPr txBox="1">
              <a:spLocks noChangeArrowheads="1"/>
            </p:cNvSpPr>
            <p:nvPr/>
          </p:nvSpPr>
          <p:spPr bwMode="auto">
            <a:xfrm>
              <a:off x="2697" y="1417"/>
              <a:ext cx="5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i="1"/>
                <a:t>ccomp</a:t>
              </a:r>
              <a:endParaRPr lang="en-US"/>
            </a:p>
          </p:txBody>
        </p:sp>
        <p:sp>
          <p:nvSpPr>
            <p:cNvPr id="104465" name="Line 34"/>
            <p:cNvSpPr>
              <a:spLocks noChangeShapeType="1"/>
            </p:cNvSpPr>
            <p:nvPr/>
          </p:nvSpPr>
          <p:spPr bwMode="auto">
            <a:xfrm>
              <a:off x="2449" y="1487"/>
              <a:ext cx="524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6" name="Text Box 37"/>
            <p:cNvSpPr txBox="1">
              <a:spLocks noChangeArrowheads="1"/>
            </p:cNvSpPr>
            <p:nvPr/>
          </p:nvSpPr>
          <p:spPr bwMode="auto">
            <a:xfrm>
              <a:off x="1697" y="197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that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67" name="Text Box 40"/>
            <p:cNvSpPr txBox="1">
              <a:spLocks noChangeArrowheads="1"/>
            </p:cNvSpPr>
            <p:nvPr/>
          </p:nvSpPr>
          <p:spPr bwMode="auto">
            <a:xfrm>
              <a:off x="2240" y="2096"/>
              <a:ext cx="5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>
                  <a:solidFill>
                    <a:srgbClr val="C4230C"/>
                  </a:solidFill>
                </a:rPr>
                <a:t>nsubj</a:t>
              </a:r>
              <a:r>
                <a:rPr lang="en-US" sz="1800" i="1">
                  <a:solidFill>
                    <a:schemeClr val="hlink"/>
                  </a:solidFill>
                </a:rPr>
                <a:t> </a:t>
              </a:r>
              <a:endParaRPr lang="en-US"/>
            </a:p>
          </p:txBody>
        </p:sp>
        <p:sp>
          <p:nvSpPr>
            <p:cNvPr id="104468" name="Text Box 35"/>
            <p:cNvSpPr txBox="1">
              <a:spLocks noChangeArrowheads="1"/>
            </p:cNvSpPr>
            <p:nvPr/>
          </p:nvSpPr>
          <p:spPr bwMode="auto">
            <a:xfrm>
              <a:off x="4377" y="2372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 err="1">
                  <a:solidFill>
                    <a:srgbClr val="2584BB"/>
                  </a:solidFill>
                  <a:latin typeface="Courier" charset="0"/>
                </a:rPr>
                <a:t>KaiB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69" name="Text Box 36"/>
            <p:cNvSpPr txBox="1">
              <a:spLocks noChangeArrowheads="1"/>
            </p:cNvSpPr>
            <p:nvPr/>
          </p:nvSpPr>
          <p:spPr bwMode="auto">
            <a:xfrm>
              <a:off x="3745" y="2380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 err="1">
                  <a:solidFill>
                    <a:srgbClr val="2584BB"/>
                  </a:solidFill>
                  <a:latin typeface="Courier" charset="0"/>
                </a:rPr>
                <a:t>KaiA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70" name="Line 41"/>
            <p:cNvSpPr>
              <a:spLocks noChangeShapeType="1"/>
            </p:cNvSpPr>
            <p:nvPr/>
          </p:nvSpPr>
          <p:spPr bwMode="auto">
            <a:xfrm flipH="1">
              <a:off x="4025" y="2167"/>
              <a:ext cx="256" cy="242"/>
            </a:xfrm>
            <a:prstGeom prst="line">
              <a:avLst/>
            </a:prstGeom>
            <a:noFill/>
            <a:ln w="9525">
              <a:solidFill>
                <a:srgbClr val="B32D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1" name="Line 42"/>
            <p:cNvSpPr>
              <a:spLocks noChangeShapeType="1"/>
            </p:cNvSpPr>
            <p:nvPr/>
          </p:nvSpPr>
          <p:spPr bwMode="auto">
            <a:xfrm>
              <a:off x="4337" y="2167"/>
              <a:ext cx="256" cy="242"/>
            </a:xfrm>
            <a:prstGeom prst="line">
              <a:avLst/>
            </a:prstGeom>
            <a:noFill/>
            <a:ln w="9525">
              <a:solidFill>
                <a:srgbClr val="B32D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2" name="Text Box 44"/>
            <p:cNvSpPr txBox="1">
              <a:spLocks noChangeArrowheads="1"/>
            </p:cNvSpPr>
            <p:nvPr/>
          </p:nvSpPr>
          <p:spPr bwMode="auto">
            <a:xfrm>
              <a:off x="4041" y="1956"/>
              <a:ext cx="5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 err="1">
                  <a:solidFill>
                    <a:srgbClr val="2584BB"/>
                  </a:solidFill>
                  <a:latin typeface="Courier" charset="0"/>
                </a:rPr>
                <a:t>SasA</a:t>
              </a:r>
              <a:endParaRPr lang="en-US" dirty="0">
                <a:solidFill>
                  <a:srgbClr val="2584BB"/>
                </a:solidFill>
              </a:endParaRPr>
            </a:p>
          </p:txBody>
        </p:sp>
        <p:sp>
          <p:nvSpPr>
            <p:cNvPr id="104473" name="Text Box 45"/>
            <p:cNvSpPr txBox="1">
              <a:spLocks noChangeArrowheads="1"/>
            </p:cNvSpPr>
            <p:nvPr/>
          </p:nvSpPr>
          <p:spPr bwMode="auto">
            <a:xfrm>
              <a:off x="3438" y="2131"/>
              <a:ext cx="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C4230C"/>
                  </a:solidFill>
                </a:rPr>
                <a:t>conj_and</a:t>
              </a:r>
              <a:endParaRPr lang="en-US"/>
            </a:p>
          </p:txBody>
        </p:sp>
        <p:sp>
          <p:nvSpPr>
            <p:cNvPr id="104474" name="Text Box 46"/>
            <p:cNvSpPr txBox="1">
              <a:spLocks noChangeArrowheads="1"/>
            </p:cNvSpPr>
            <p:nvPr/>
          </p:nvSpPr>
          <p:spPr bwMode="auto">
            <a:xfrm>
              <a:off x="4441" y="2131"/>
              <a:ext cx="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C4230C"/>
                  </a:solidFill>
                </a:rPr>
                <a:t>conj_and</a:t>
              </a:r>
              <a:endParaRPr lang="en-US">
                <a:solidFill>
                  <a:srgbClr val="C4230C"/>
                </a:solidFill>
              </a:endParaRPr>
            </a:p>
          </p:txBody>
        </p:sp>
        <p:sp>
          <p:nvSpPr>
            <p:cNvPr id="104475" name="Line 48"/>
            <p:cNvSpPr>
              <a:spLocks noChangeShapeType="1"/>
            </p:cNvSpPr>
            <p:nvPr/>
          </p:nvSpPr>
          <p:spPr bwMode="auto">
            <a:xfrm>
              <a:off x="3521" y="1831"/>
              <a:ext cx="524" cy="167"/>
            </a:xfrm>
            <a:prstGeom prst="line">
              <a:avLst/>
            </a:prstGeom>
            <a:noFill/>
            <a:ln w="9525">
              <a:solidFill>
                <a:srgbClr val="B32D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6" name="Line 50"/>
            <p:cNvSpPr>
              <a:spLocks noChangeShapeType="1"/>
            </p:cNvSpPr>
            <p:nvPr/>
          </p:nvSpPr>
          <p:spPr bwMode="auto">
            <a:xfrm flipH="1">
              <a:off x="2089" y="1855"/>
              <a:ext cx="524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7" name="Line 51"/>
            <p:cNvSpPr>
              <a:spLocks noChangeShapeType="1"/>
            </p:cNvSpPr>
            <p:nvPr/>
          </p:nvSpPr>
          <p:spPr bwMode="auto">
            <a:xfrm flipH="1">
              <a:off x="2057" y="1887"/>
              <a:ext cx="748" cy="444"/>
            </a:xfrm>
            <a:prstGeom prst="line">
              <a:avLst/>
            </a:prstGeom>
            <a:noFill/>
            <a:ln w="9525">
              <a:solidFill>
                <a:srgbClr val="B32D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8" name="Text Box 52"/>
            <p:cNvSpPr txBox="1">
              <a:spLocks noChangeArrowheads="1"/>
            </p:cNvSpPr>
            <p:nvPr/>
          </p:nvSpPr>
          <p:spPr bwMode="auto">
            <a:xfrm>
              <a:off x="2943" y="1971"/>
              <a:ext cx="6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/>
                <a:t>advmod</a:t>
              </a:r>
              <a:endParaRPr lang="en-US"/>
            </a:p>
          </p:txBody>
        </p:sp>
        <p:sp>
          <p:nvSpPr>
            <p:cNvPr id="104479" name="Text Box 53"/>
            <p:cNvSpPr txBox="1">
              <a:spLocks noChangeArrowheads="1"/>
            </p:cNvSpPr>
            <p:nvPr/>
          </p:nvSpPr>
          <p:spPr bwMode="auto">
            <a:xfrm>
              <a:off x="3703" y="1682"/>
              <a:ext cx="8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solidFill>
                    <a:srgbClr val="C4230C"/>
                  </a:solidFill>
                </a:rPr>
                <a:t>prep_with</a:t>
              </a:r>
              <a:endParaRPr lang="en-US">
                <a:solidFill>
                  <a:srgbClr val="C4230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19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Stanford Dependencies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963" y="1641475"/>
            <a:ext cx="8266112" cy="44958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sz="220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[de Marneffe et al. LREC 2006]</a:t>
            </a:r>
          </a:p>
          <a:p>
            <a:r>
              <a:rPr lang="en-US" sz="2200" dirty="0" smtClean="0">
                <a:ea typeface="ＭＳ Ｐゴシック" charset="0"/>
                <a:cs typeface="ＭＳ Ｐゴシック" charset="0"/>
              </a:rPr>
              <a:t>The basic dependency representation is projective</a:t>
            </a:r>
          </a:p>
          <a:p>
            <a:r>
              <a:rPr lang="en-US" sz="2200" dirty="0" smtClean="0">
                <a:ea typeface="ＭＳ Ｐゴシック" charset="0"/>
                <a:cs typeface="ＭＳ Ｐゴシック" charset="0"/>
              </a:rPr>
              <a:t>It can be generated by </a:t>
            </a:r>
            <a:r>
              <a:rPr lang="en-US" sz="2200" dirty="0" err="1" smtClean="0">
                <a:ea typeface="ＭＳ Ｐゴシック" charset="0"/>
                <a:cs typeface="ＭＳ Ｐゴシック" charset="0"/>
              </a:rPr>
              <a:t>postprocessing</a:t>
            </a:r>
            <a:r>
              <a:rPr lang="en-US" sz="2200" dirty="0" smtClean="0">
                <a:ea typeface="ＭＳ Ｐゴシック" charset="0"/>
                <a:cs typeface="ＭＳ Ｐゴシック" charset="0"/>
              </a:rPr>
              <a:t> headed phrase structure parses (Penn Treebank syntax)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It can also be generated directly by dependency parsers, such as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MaltParser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or the Easy-First Parser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71800" y="4038600"/>
            <a:ext cx="3048000" cy="2667024"/>
            <a:chOff x="4114800" y="4038600"/>
            <a:chExt cx="3048000" cy="2667024"/>
          </a:xfrm>
        </p:grpSpPr>
        <p:sp>
          <p:nvSpPr>
            <p:cNvPr id="81" name="TextBox 4"/>
            <p:cNvSpPr txBox="1">
              <a:spLocks noChangeArrowheads="1"/>
            </p:cNvSpPr>
            <p:nvPr/>
          </p:nvSpPr>
          <p:spPr bwMode="auto">
            <a:xfrm>
              <a:off x="5140254" y="4038600"/>
              <a:ext cx="1108146" cy="40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3333CC"/>
                  </a:solidFill>
                  <a:latin typeface="Courier" charset="0"/>
                  <a:cs typeface="Courier" charset="0"/>
                </a:rPr>
                <a:t>jumped</a:t>
              </a:r>
            </a:p>
          </p:txBody>
        </p:sp>
        <p:sp>
          <p:nvSpPr>
            <p:cNvPr id="82" name="TextBox 5"/>
            <p:cNvSpPr txBox="1">
              <a:spLocks noChangeArrowheads="1"/>
            </p:cNvSpPr>
            <p:nvPr/>
          </p:nvSpPr>
          <p:spPr bwMode="auto">
            <a:xfrm>
              <a:off x="4648200" y="4781469"/>
              <a:ext cx="646406" cy="40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3333CC"/>
                  </a:solidFill>
                  <a:latin typeface="Courier" charset="0"/>
                  <a:cs typeface="Courier" charset="0"/>
                </a:rPr>
                <a:t>boy</a:t>
              </a:r>
            </a:p>
          </p:txBody>
        </p:sp>
        <p:sp>
          <p:nvSpPr>
            <p:cNvPr id="83" name="TextBox 6"/>
            <p:cNvSpPr txBox="1">
              <a:spLocks noChangeArrowheads="1"/>
            </p:cNvSpPr>
            <p:nvPr/>
          </p:nvSpPr>
          <p:spPr bwMode="auto">
            <a:xfrm>
              <a:off x="6019800" y="4743464"/>
              <a:ext cx="8003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 smtClean="0">
                  <a:solidFill>
                    <a:srgbClr val="3333CC"/>
                  </a:solidFill>
                  <a:latin typeface="Courier" charset="0"/>
                  <a:cs typeface="Courier" charset="0"/>
                </a:rPr>
                <a:t>over</a:t>
              </a:r>
              <a:endParaRPr lang="en-US" sz="2000" dirty="0">
                <a:solidFill>
                  <a:srgbClr val="3333CC"/>
                </a:solidFill>
                <a:latin typeface="Courier" charset="0"/>
                <a:cs typeface="Courier" charset="0"/>
              </a:endParaRPr>
            </a:p>
          </p:txBody>
        </p:sp>
        <p:sp>
          <p:nvSpPr>
            <p:cNvPr id="84" name="TextBox 7"/>
            <p:cNvSpPr txBox="1">
              <a:spLocks noChangeArrowheads="1"/>
            </p:cNvSpPr>
            <p:nvPr/>
          </p:nvSpPr>
          <p:spPr bwMode="auto">
            <a:xfrm>
              <a:off x="4114800" y="5619714"/>
              <a:ext cx="646406" cy="40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3333CC"/>
                  </a:solidFill>
                  <a:latin typeface="Courier" charset="0"/>
                  <a:cs typeface="Courier" charset="0"/>
                </a:rPr>
                <a:t>the</a:t>
              </a:r>
            </a:p>
          </p:txBody>
        </p:sp>
        <p:sp>
          <p:nvSpPr>
            <p:cNvPr id="85" name="TextBox 8"/>
            <p:cNvSpPr txBox="1">
              <a:spLocks noChangeArrowheads="1"/>
            </p:cNvSpPr>
            <p:nvPr/>
          </p:nvSpPr>
          <p:spPr bwMode="auto">
            <a:xfrm>
              <a:off x="6175227" y="5581614"/>
              <a:ext cx="646406" cy="40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3333CC"/>
                  </a:solidFill>
                  <a:latin typeface="Courier" charset="0"/>
                  <a:cs typeface="Courier" charset="0"/>
                </a:rPr>
                <a:t>the</a:t>
              </a:r>
            </a:p>
          </p:txBody>
        </p:sp>
        <p:sp>
          <p:nvSpPr>
            <p:cNvPr id="86" name="TextBox 9"/>
            <p:cNvSpPr txBox="1">
              <a:spLocks noChangeArrowheads="1"/>
            </p:cNvSpPr>
            <p:nvPr/>
          </p:nvSpPr>
          <p:spPr bwMode="auto">
            <a:xfrm>
              <a:off x="4835454" y="5619619"/>
              <a:ext cx="1108146" cy="40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3333CC"/>
                  </a:solidFill>
                  <a:latin typeface="Courier" charset="0"/>
                  <a:cs typeface="Courier" charset="0"/>
                </a:rPr>
                <a:t>little</a:t>
              </a:r>
            </a:p>
          </p:txBody>
        </p:sp>
        <p:sp>
          <p:nvSpPr>
            <p:cNvPr id="87" name="Line 15"/>
            <p:cNvSpPr>
              <a:spLocks noChangeShapeType="1"/>
            </p:cNvSpPr>
            <p:nvPr/>
          </p:nvSpPr>
          <p:spPr bwMode="auto">
            <a:xfrm>
              <a:off x="6516833" y="5124441"/>
              <a:ext cx="0" cy="5486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5"/>
            <p:cNvSpPr>
              <a:spLocks noChangeShapeType="1"/>
            </p:cNvSpPr>
            <p:nvPr/>
          </p:nvSpPr>
          <p:spPr bwMode="auto">
            <a:xfrm>
              <a:off x="4953000" y="5166316"/>
              <a:ext cx="381000" cy="5486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 flipH="1">
              <a:off x="4572000" y="5166316"/>
              <a:ext cx="381000" cy="5486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>
              <a:off x="5715000" y="4438686"/>
              <a:ext cx="685800" cy="457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5"/>
            <p:cNvSpPr>
              <a:spLocks noChangeShapeType="1"/>
            </p:cNvSpPr>
            <p:nvPr/>
          </p:nvSpPr>
          <p:spPr bwMode="auto">
            <a:xfrm flipH="1">
              <a:off x="5029200" y="4438686"/>
              <a:ext cx="685800" cy="457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6096000" y="4343400"/>
              <a:ext cx="708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 dirty="0" smtClean="0">
                  <a:latin typeface="Lucida Sans" charset="0"/>
                </a:rPr>
                <a:t>prep</a:t>
              </a:r>
              <a:endParaRPr lang="en-US" sz="1800" dirty="0">
                <a:latin typeface="Lucida Sans" charset="0"/>
              </a:endParaRP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4663098" y="4374158"/>
              <a:ext cx="823302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>
                  <a:latin typeface="Lucida Sans" charset="0"/>
                </a:rPr>
                <a:t>nsubj</a:t>
              </a:r>
              <a:endParaRPr lang="en-US" sz="1800">
                <a:latin typeface="Lucida Sans" charset="0"/>
              </a:endParaRPr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auto">
            <a:xfrm>
              <a:off x="4267200" y="5193222"/>
              <a:ext cx="566822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>
                  <a:latin typeface="Lucida Sans" charset="0"/>
                </a:rPr>
                <a:t>det</a:t>
              </a:r>
              <a:endParaRPr lang="en-US" sz="1800">
                <a:latin typeface="Lucida Sans" charset="0"/>
              </a:endParaRPr>
            </a:p>
          </p:txBody>
        </p:sp>
        <p:sp>
          <p:nvSpPr>
            <p:cNvPr id="95" name="Text Box 23"/>
            <p:cNvSpPr txBox="1">
              <a:spLocks noChangeArrowheads="1"/>
            </p:cNvSpPr>
            <p:nvPr/>
          </p:nvSpPr>
          <p:spPr bwMode="auto">
            <a:xfrm>
              <a:off x="5094650" y="5181555"/>
              <a:ext cx="848950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>
                  <a:latin typeface="Lucida Sans" charset="0"/>
                </a:rPr>
                <a:t>amod</a:t>
              </a:r>
              <a:endParaRPr lang="en-US" sz="1800">
                <a:latin typeface="Lucida Sans" charset="0"/>
              </a:endParaRPr>
            </a:p>
          </p:txBody>
        </p: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6467738" y="5105400"/>
              <a:ext cx="6950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 dirty="0" err="1" smtClean="0">
                  <a:latin typeface="Lucida Sans" charset="0"/>
                </a:rPr>
                <a:t>pobj</a:t>
              </a:r>
              <a:endParaRPr lang="en-US" sz="1800" dirty="0">
                <a:latin typeface="Lucida Sans" charset="0"/>
              </a:endParaRPr>
            </a:p>
          </p:txBody>
        </p:sp>
        <p:sp>
          <p:nvSpPr>
            <p:cNvPr id="97" name="TextBox 8"/>
            <p:cNvSpPr txBox="1">
              <a:spLocks noChangeArrowheads="1"/>
            </p:cNvSpPr>
            <p:nvPr/>
          </p:nvSpPr>
          <p:spPr bwMode="auto">
            <a:xfrm>
              <a:off x="6019800" y="6305514"/>
              <a:ext cx="95423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 smtClean="0">
                  <a:solidFill>
                    <a:srgbClr val="3333CC"/>
                  </a:solidFill>
                  <a:latin typeface="Courier" charset="0"/>
                  <a:cs typeface="Courier" charset="0"/>
                </a:rPr>
                <a:t>fence</a:t>
              </a:r>
              <a:endParaRPr lang="en-US" sz="2000" dirty="0">
                <a:solidFill>
                  <a:srgbClr val="3333CC"/>
                </a:solidFill>
                <a:latin typeface="Courier" charset="0"/>
                <a:cs typeface="Courier" charset="0"/>
              </a:endParaRPr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6477000" y="5928393"/>
              <a:ext cx="0" cy="472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3"/>
            <p:cNvSpPr txBox="1">
              <a:spLocks noChangeArrowheads="1"/>
            </p:cNvSpPr>
            <p:nvPr/>
          </p:nvSpPr>
          <p:spPr bwMode="auto">
            <a:xfrm>
              <a:off x="6519778" y="5955290"/>
              <a:ext cx="566822" cy="369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 dirty="0" err="1">
                  <a:latin typeface="Lucida Sans" charset="0"/>
                </a:rPr>
                <a:t>det</a:t>
              </a:r>
              <a:endParaRPr lang="en-US" sz="1800" dirty="0">
                <a:latin typeface="Lucida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840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+mn-lt"/>
                <a:ea typeface="ＭＳ Ｐゴシック" charset="0"/>
                <a:cs typeface="ＭＳ Ｐゴシック" charset="0"/>
              </a:rPr>
              <a:t>Graph modification </a:t>
            </a:r>
            <a:r>
              <a:rPr lang="en-US" sz="2800" dirty="0">
                <a:latin typeface="+mn-lt"/>
                <a:ea typeface="ＭＳ Ｐゴシック" charset="0"/>
                <a:cs typeface="ＭＳ Ｐゴシック" charset="0"/>
              </a:rPr>
              <a:t>to facilitate semantic analysis</a:t>
            </a:r>
          </a:p>
        </p:txBody>
      </p:sp>
      <p:sp>
        <p:nvSpPr>
          <p:cNvPr id="564289" name="Text Box 65"/>
          <p:cNvSpPr txBox="1">
            <a:spLocks noChangeArrowheads="1"/>
          </p:cNvSpPr>
          <p:nvPr/>
        </p:nvSpPr>
        <p:spPr bwMode="auto">
          <a:xfrm>
            <a:off x="519113" y="1546225"/>
            <a:ext cx="69564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2584BB"/>
                </a:solidFill>
                <a:latin typeface="Courier" charset="0"/>
              </a:rPr>
              <a:t>Bell, based in LA, makes and distributes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2584BB"/>
                </a:solidFill>
                <a:latin typeface="Courier" charset="0"/>
              </a:rPr>
              <a:t>electronic and computer products.</a:t>
            </a:r>
          </a:p>
        </p:txBody>
      </p:sp>
      <p:grpSp>
        <p:nvGrpSpPr>
          <p:cNvPr id="43" name="Group 61"/>
          <p:cNvGrpSpPr>
            <a:grpSpLocks/>
          </p:cNvGrpSpPr>
          <p:nvPr/>
        </p:nvGrpSpPr>
        <p:grpSpPr bwMode="auto">
          <a:xfrm>
            <a:off x="1143000" y="2879725"/>
            <a:ext cx="6553200" cy="3521075"/>
            <a:chOff x="1143000" y="2879725"/>
            <a:chExt cx="6553200" cy="3521075"/>
          </a:xfrm>
        </p:grpSpPr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4297362" y="3386138"/>
              <a:ext cx="0" cy="548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3846512" y="2998788"/>
              <a:ext cx="95408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makes</a:t>
              </a:r>
              <a:endParaRPr lang="en-US" sz="1800" dirty="0">
                <a:solidFill>
                  <a:srgbClr val="2584BB"/>
                </a:solidFill>
                <a:latin typeface="Lucida Sans" charset="0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3941762" y="3836988"/>
              <a:ext cx="646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and</a:t>
              </a:r>
              <a:endParaRPr lang="en-US" sz="1800" dirty="0">
                <a:solidFill>
                  <a:srgbClr val="2584BB"/>
                </a:solidFill>
                <a:latin typeface="Lucida Sans" charset="0"/>
              </a:endParaRP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209800" y="3409950"/>
              <a:ext cx="8239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>
                  <a:latin typeface="Lucida Sans" charset="0"/>
                </a:rPr>
                <a:t>nsubj</a:t>
              </a:r>
              <a:endParaRPr lang="en-US" sz="1800">
                <a:latin typeface="Lucida Sans" charset="0"/>
              </a:endParaRPr>
            </a:p>
          </p:txBody>
        </p:sp>
        <p:sp>
          <p:nvSpPr>
            <p:cNvPr id="48" name="Line 29"/>
            <p:cNvSpPr>
              <a:spLocks noChangeShapeType="1"/>
            </p:cNvSpPr>
            <p:nvPr/>
          </p:nvSpPr>
          <p:spPr bwMode="auto">
            <a:xfrm flipH="1">
              <a:off x="2478088" y="3363914"/>
              <a:ext cx="1438274" cy="570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5324738" y="3410506"/>
              <a:ext cx="6950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latin typeface="Lucida Sans" charset="0"/>
                </a:rPr>
                <a:t>dobj</a:t>
              </a:r>
              <a:endParaRPr lang="en-US" sz="1800">
                <a:latin typeface="Lucida Sans" charset="0"/>
              </a:endParaRPr>
            </a:p>
          </p:txBody>
        </p: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5518148" y="3932238"/>
              <a:ext cx="2178052" cy="1828800"/>
              <a:chOff x="4603748" y="3581400"/>
              <a:chExt cx="2178052" cy="1828800"/>
            </a:xfrm>
          </p:grpSpPr>
          <p:sp>
            <p:nvSpPr>
              <p:cNvPr id="67" name="Text Box 19"/>
              <p:cNvSpPr txBox="1">
                <a:spLocks noChangeArrowheads="1"/>
              </p:cNvSpPr>
              <p:nvPr/>
            </p:nvSpPr>
            <p:spPr bwMode="auto">
              <a:xfrm>
                <a:off x="4724400" y="3581400"/>
                <a:ext cx="14159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products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grpSp>
            <p:nvGrpSpPr>
              <p:cNvPr id="68" name="Group 55"/>
              <p:cNvGrpSpPr>
                <a:grpSpLocks/>
              </p:cNvGrpSpPr>
              <p:nvPr/>
            </p:nvGrpSpPr>
            <p:grpSpPr bwMode="auto">
              <a:xfrm>
                <a:off x="4603748" y="4568825"/>
                <a:ext cx="2178052" cy="841375"/>
                <a:chOff x="7207250" y="3657601"/>
                <a:chExt cx="2178052" cy="841375"/>
              </a:xfrm>
            </p:grpSpPr>
            <p:grpSp>
              <p:nvGrpSpPr>
                <p:cNvPr id="73" name="Group 39"/>
                <p:cNvGrpSpPr>
                  <a:grpSpLocks/>
                </p:cNvGrpSpPr>
                <p:nvPr/>
              </p:nvGrpSpPr>
              <p:grpSpPr bwMode="auto">
                <a:xfrm>
                  <a:off x="7969251" y="3657601"/>
                  <a:ext cx="1416051" cy="841375"/>
                  <a:chOff x="4386" y="1741"/>
                  <a:chExt cx="892" cy="530"/>
                </a:xfrm>
              </p:grpSpPr>
              <p:sp>
                <p:nvSpPr>
                  <p:cNvPr id="77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6" y="2019"/>
                    <a:ext cx="89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sz="2000" dirty="0">
                        <a:solidFill>
                          <a:srgbClr val="2584BB"/>
                        </a:solidFill>
                        <a:latin typeface="Courier" charset="0"/>
                      </a:rPr>
                      <a:t>computer</a:t>
                    </a:r>
                    <a:endParaRPr lang="en-US" sz="1800" dirty="0">
                      <a:solidFill>
                        <a:srgbClr val="2584BB"/>
                      </a:solidFill>
                      <a:latin typeface="Lucida Sans" charset="0"/>
                    </a:endParaRPr>
                  </a:p>
                </p:txBody>
              </p:sp>
              <p:sp>
                <p:nvSpPr>
                  <p:cNvPr id="78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454" y="1741"/>
                    <a:ext cx="40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800" i="1">
                        <a:latin typeface="Lucida Sans" charset="0"/>
                      </a:rPr>
                      <a:t>conj</a:t>
                    </a:r>
                    <a:endParaRPr lang="en-US" sz="1800">
                      <a:latin typeface="Lucida Sans" charset="0"/>
                    </a:endParaRPr>
                  </a:p>
                </p:txBody>
              </p:sp>
              <p:sp>
                <p:nvSpPr>
                  <p:cNvPr id="7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395" y="1814"/>
                    <a:ext cx="256" cy="24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7434262" y="3684588"/>
                  <a:ext cx="414338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i="1">
                      <a:latin typeface="Lucida Sans" charset="0"/>
                    </a:rPr>
                    <a:t>cc</a:t>
                  </a:r>
                  <a:endParaRPr lang="en-US" sz="1800">
                    <a:latin typeface="Lucida Sans" charset="0"/>
                  </a:endParaRPr>
                </a:p>
              </p:txBody>
            </p:sp>
            <p:sp>
              <p:nvSpPr>
                <p:cNvPr id="75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7577137" y="3773488"/>
                  <a:ext cx="406400" cy="3841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7207250" y="4098926"/>
                  <a:ext cx="641350" cy="396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2584BB"/>
                      </a:solidFill>
                      <a:latin typeface="Courier" charset="0"/>
                    </a:rPr>
                    <a:t>and</a:t>
                  </a:r>
                  <a:endParaRPr lang="en-US" sz="1800" dirty="0">
                    <a:solidFill>
                      <a:srgbClr val="2584BB"/>
                    </a:solidFill>
                    <a:latin typeface="Lucida Sans" charset="0"/>
                  </a:endParaRPr>
                </a:p>
              </p:txBody>
            </p:sp>
          </p:grpSp>
          <p:sp>
            <p:nvSpPr>
              <p:cNvPr id="69" name="Text Box 50"/>
              <p:cNvSpPr txBox="1">
                <a:spLocks noChangeArrowheads="1"/>
              </p:cNvSpPr>
              <p:nvPr/>
            </p:nvSpPr>
            <p:spPr bwMode="auto">
              <a:xfrm>
                <a:off x="4621632" y="4267200"/>
                <a:ext cx="172379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electronic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grpSp>
            <p:nvGrpSpPr>
              <p:cNvPr id="70" name="Group 52"/>
              <p:cNvGrpSpPr>
                <a:grpSpLocks/>
              </p:cNvGrpSpPr>
              <p:nvPr/>
            </p:nvGrpSpPr>
            <p:grpSpPr bwMode="auto">
              <a:xfrm>
                <a:off x="5334084" y="3949701"/>
                <a:ext cx="848737" cy="393700"/>
                <a:chOff x="262" y="1037"/>
                <a:chExt cx="514" cy="248"/>
              </a:xfrm>
            </p:grpSpPr>
            <p:sp>
              <p:nvSpPr>
                <p:cNvPr id="7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62" y="1045"/>
                  <a:ext cx="514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i="1">
                      <a:latin typeface="Lucida Sans" charset="0"/>
                    </a:rPr>
                    <a:t>amod</a:t>
                  </a:r>
                  <a:endParaRPr lang="en-US" sz="1800">
                    <a:latin typeface="Lucida Sans" charset="0"/>
                  </a:endParaRPr>
                </a:p>
              </p:txBody>
            </p:sp>
            <p:sp>
              <p:nvSpPr>
                <p:cNvPr id="72" name="Line 57"/>
                <p:cNvSpPr>
                  <a:spLocks noChangeShapeType="1"/>
                </p:cNvSpPr>
                <p:nvPr/>
              </p:nvSpPr>
              <p:spPr bwMode="auto">
                <a:xfrm>
                  <a:off x="289" y="1037"/>
                  <a:ext cx="0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782763" y="3932238"/>
              <a:ext cx="8001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Bell</a:t>
              </a:r>
              <a:endParaRPr lang="en-US" sz="1800" dirty="0">
                <a:solidFill>
                  <a:srgbClr val="2584BB"/>
                </a:solidFill>
                <a:latin typeface="Lucida Sans" charset="0"/>
              </a:endParaRPr>
            </a:p>
          </p:txBody>
        </p:sp>
        <p:grpSp>
          <p:nvGrpSpPr>
            <p:cNvPr id="52" name="Group 51"/>
            <p:cNvGrpSpPr>
              <a:grpSpLocks/>
            </p:cNvGrpSpPr>
            <p:nvPr/>
          </p:nvGrpSpPr>
          <p:grpSpPr bwMode="auto">
            <a:xfrm>
              <a:off x="1143000" y="4249738"/>
              <a:ext cx="1563688" cy="1419225"/>
              <a:chOff x="174" y="1874"/>
              <a:chExt cx="985" cy="894"/>
            </a:xfrm>
          </p:grpSpPr>
          <p:sp>
            <p:nvSpPr>
              <p:cNvPr id="61" name="Text Box 34"/>
              <p:cNvSpPr txBox="1">
                <a:spLocks noChangeArrowheads="1"/>
              </p:cNvSpPr>
              <p:nvPr/>
            </p:nvSpPr>
            <p:spPr bwMode="auto">
              <a:xfrm>
                <a:off x="654" y="2516"/>
                <a:ext cx="31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in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sp>
            <p:nvSpPr>
              <p:cNvPr id="62" name="Text Box 25"/>
              <p:cNvSpPr txBox="1">
                <a:spLocks noChangeArrowheads="1"/>
              </p:cNvSpPr>
              <p:nvPr/>
            </p:nvSpPr>
            <p:spPr bwMode="auto">
              <a:xfrm>
                <a:off x="443" y="2274"/>
                <a:ext cx="4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i="1">
                    <a:latin typeface="Lucida Sans" charset="0"/>
                  </a:rPr>
                  <a:t>prep</a:t>
                </a:r>
                <a:endParaRPr lang="en-US" sz="1800">
                  <a:latin typeface="Lucida Sans" charset="0"/>
                </a:endParaRPr>
              </a:p>
            </p:txBody>
          </p:sp>
          <p:sp>
            <p:nvSpPr>
              <p:cNvPr id="63" name="Text Box 45"/>
              <p:cNvSpPr txBox="1">
                <a:spLocks noChangeArrowheads="1"/>
              </p:cNvSpPr>
              <p:nvPr/>
            </p:nvSpPr>
            <p:spPr bwMode="auto">
              <a:xfrm>
                <a:off x="174" y="1874"/>
                <a:ext cx="7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i="1">
                    <a:latin typeface="Lucida Sans" charset="0"/>
                  </a:rPr>
                  <a:t>partmod</a:t>
                </a:r>
                <a:endParaRPr lang="en-US" sz="1800">
                  <a:latin typeface="Lucida Sans" charset="0"/>
                </a:endParaRP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58" y="2092"/>
                <a:ext cx="60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based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sp>
            <p:nvSpPr>
              <p:cNvPr id="65" name="Line 47"/>
              <p:cNvSpPr>
                <a:spLocks noChangeShapeType="1"/>
              </p:cNvSpPr>
              <p:nvPr/>
            </p:nvSpPr>
            <p:spPr bwMode="auto">
              <a:xfrm>
                <a:off x="865" y="1911"/>
                <a:ext cx="0" cy="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8"/>
              <p:cNvSpPr>
                <a:spLocks noChangeShapeType="1"/>
              </p:cNvSpPr>
              <p:nvPr/>
            </p:nvSpPr>
            <p:spPr bwMode="auto">
              <a:xfrm>
                <a:off x="865" y="2311"/>
                <a:ext cx="0" cy="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Text Box 45"/>
            <p:cNvSpPr txBox="1">
              <a:spLocks noChangeArrowheads="1"/>
            </p:cNvSpPr>
            <p:nvPr/>
          </p:nvSpPr>
          <p:spPr bwMode="auto">
            <a:xfrm>
              <a:off x="1590939" y="5726668"/>
              <a:ext cx="6950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latin typeface="Lucida Sans" charset="0"/>
                </a:rPr>
                <a:t>pobj</a:t>
              </a:r>
              <a:endParaRPr lang="en-US" sz="1800">
                <a:latin typeface="Lucida Sans" charset="0"/>
              </a:endParaRP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2209801" y="5702300"/>
              <a:ext cx="0" cy="393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46"/>
            <p:cNvSpPr txBox="1">
              <a:spLocks noChangeArrowheads="1"/>
            </p:cNvSpPr>
            <p:nvPr/>
          </p:nvSpPr>
          <p:spPr bwMode="auto">
            <a:xfrm>
              <a:off x="1945908" y="6000690"/>
              <a:ext cx="49249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LA</a:t>
              </a:r>
              <a:endParaRPr lang="en-US" sz="1800" dirty="0">
                <a:solidFill>
                  <a:srgbClr val="2584BB"/>
                </a:solidFill>
                <a:latin typeface="Lucida Sans" charset="0"/>
              </a:endParaRP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3929062" y="3413125"/>
              <a:ext cx="414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latin typeface="Lucida Sans" charset="0"/>
                </a:rPr>
                <a:t>cc</a:t>
              </a:r>
              <a:endParaRPr lang="en-US" sz="1800">
                <a:latin typeface="Lucida Sans" charset="0"/>
              </a:endParaRP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4994275" y="2879725"/>
              <a:ext cx="6445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latin typeface="Lucida Sans" charset="0"/>
                </a:rPr>
                <a:t>conj</a:t>
              </a:r>
              <a:endParaRPr lang="en-US" sz="1800">
                <a:latin typeface="Lucida Sans" charset="0"/>
              </a:endParaRPr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5791200" y="2998728"/>
              <a:ext cx="18777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dirty="0">
                  <a:solidFill>
                    <a:srgbClr val="2584BB"/>
                  </a:solidFill>
                  <a:latin typeface="Courier" charset="0"/>
                </a:rPr>
                <a:t>distributes</a:t>
              </a:r>
              <a:endParaRPr lang="en-US" sz="1800" dirty="0">
                <a:solidFill>
                  <a:srgbClr val="2584BB"/>
                </a:solidFill>
                <a:latin typeface="Lucida Sans" charset="0"/>
              </a:endParaRPr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4581526" y="3361374"/>
              <a:ext cx="1438274" cy="570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5"/>
            <p:cNvSpPr>
              <a:spLocks noChangeShapeType="1"/>
            </p:cNvSpPr>
            <p:nvPr/>
          </p:nvSpPr>
          <p:spPr bwMode="auto">
            <a:xfrm rot="16200000" flipH="1">
              <a:off x="5288280" y="2743519"/>
              <a:ext cx="0" cy="10058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68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+mn-lt"/>
                <a:ea typeface="ＭＳ Ｐゴシック" charset="0"/>
                <a:cs typeface="ＭＳ Ｐゴシック" charset="0"/>
              </a:rPr>
              <a:t>Graph modification </a:t>
            </a:r>
            <a:r>
              <a:rPr lang="en-US" sz="2800" dirty="0">
                <a:latin typeface="+mn-lt"/>
                <a:ea typeface="ＭＳ Ｐゴシック" charset="0"/>
                <a:cs typeface="ＭＳ Ｐゴシック" charset="0"/>
              </a:rPr>
              <a:t>to facilitate semantic analysis</a:t>
            </a:r>
          </a:p>
        </p:txBody>
      </p:sp>
      <p:sp>
        <p:nvSpPr>
          <p:cNvPr id="564289" name="Text Box 65"/>
          <p:cNvSpPr txBox="1">
            <a:spLocks noChangeArrowheads="1"/>
          </p:cNvSpPr>
          <p:nvPr/>
        </p:nvSpPr>
        <p:spPr bwMode="auto">
          <a:xfrm>
            <a:off x="519113" y="1546225"/>
            <a:ext cx="69564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2584BB"/>
                </a:solidFill>
                <a:latin typeface="Courier" charset="0"/>
              </a:rPr>
              <a:t>Bell, based in LA, makes and distributes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2584BB"/>
                </a:solidFill>
                <a:latin typeface="Courier" charset="0"/>
              </a:rPr>
              <a:t>electronic and computer products.</a:t>
            </a:r>
          </a:p>
        </p:txBody>
      </p:sp>
      <p:grpSp>
        <p:nvGrpSpPr>
          <p:cNvPr id="41" name="Group 29"/>
          <p:cNvGrpSpPr>
            <a:grpSpLocks/>
          </p:cNvGrpSpPr>
          <p:nvPr/>
        </p:nvGrpSpPr>
        <p:grpSpPr bwMode="auto">
          <a:xfrm>
            <a:off x="1143000" y="3184525"/>
            <a:ext cx="6526213" cy="3521075"/>
            <a:chOff x="1143000" y="2286000"/>
            <a:chExt cx="6525913" cy="3521075"/>
          </a:xfrm>
        </p:grpSpPr>
        <p:grpSp>
          <p:nvGrpSpPr>
            <p:cNvPr id="42" name="Group 61"/>
            <p:cNvGrpSpPr>
              <a:grpSpLocks/>
            </p:cNvGrpSpPr>
            <p:nvPr/>
          </p:nvGrpSpPr>
          <p:grpSpPr bwMode="auto">
            <a:xfrm>
              <a:off x="1143000" y="2286000"/>
              <a:ext cx="6525913" cy="3521075"/>
              <a:chOff x="1143000" y="2879725"/>
              <a:chExt cx="6525913" cy="3521075"/>
            </a:xfrm>
          </p:grpSpPr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3846512" y="2998788"/>
                <a:ext cx="95408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makes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sp>
            <p:nvSpPr>
              <p:cNvPr id="82" name="Text Box 21"/>
              <p:cNvSpPr txBox="1">
                <a:spLocks noChangeArrowheads="1"/>
              </p:cNvSpPr>
              <p:nvPr/>
            </p:nvSpPr>
            <p:spPr bwMode="auto">
              <a:xfrm>
                <a:off x="2209800" y="3409950"/>
                <a:ext cx="82391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1800" i="1">
                    <a:latin typeface="Lucida Sans" charset="0"/>
                  </a:rPr>
                  <a:t>nsubj</a:t>
                </a:r>
                <a:endParaRPr lang="en-US" sz="1800">
                  <a:latin typeface="Lucida Sans" charset="0"/>
                </a:endParaRPr>
              </a:p>
            </p:txBody>
          </p:sp>
          <p:sp>
            <p:nvSpPr>
              <p:cNvPr id="83" name="Line 29"/>
              <p:cNvSpPr>
                <a:spLocks noChangeShapeType="1"/>
              </p:cNvSpPr>
              <p:nvPr/>
            </p:nvSpPr>
            <p:spPr bwMode="auto">
              <a:xfrm flipH="1">
                <a:off x="2478088" y="3363914"/>
                <a:ext cx="1438274" cy="570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5324738" y="3410506"/>
                <a:ext cx="69506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i="1">
                    <a:latin typeface="Lucida Sans" charset="0"/>
                  </a:rPr>
                  <a:t>dobj</a:t>
                </a:r>
                <a:endParaRPr lang="en-US" sz="1800">
                  <a:latin typeface="Lucida Sans" charset="0"/>
                </a:endParaRPr>
              </a:p>
            </p:txBody>
          </p:sp>
          <p:grpSp>
            <p:nvGrpSpPr>
              <p:cNvPr id="85" name="Group 56"/>
              <p:cNvGrpSpPr>
                <a:grpSpLocks/>
              </p:cNvGrpSpPr>
              <p:nvPr/>
            </p:nvGrpSpPr>
            <p:grpSpPr bwMode="auto">
              <a:xfrm>
                <a:off x="5536032" y="3932238"/>
                <a:ext cx="1933158" cy="1828800"/>
                <a:chOff x="4621632" y="3581400"/>
                <a:chExt cx="1933158" cy="1828800"/>
              </a:xfrm>
            </p:grpSpPr>
            <p:sp>
              <p:nvSpPr>
                <p:cNvPr id="9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724400" y="3581400"/>
                  <a:ext cx="141597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2584BB"/>
                      </a:solidFill>
                      <a:latin typeface="Courier" charset="0"/>
                    </a:rPr>
                    <a:t>products</a:t>
                  </a:r>
                  <a:endParaRPr lang="en-US" sz="1800" dirty="0">
                    <a:solidFill>
                      <a:srgbClr val="2584BB"/>
                    </a:solidFill>
                    <a:latin typeface="Lucida Sans" charset="0"/>
                  </a:endParaRPr>
                </a:p>
              </p:txBody>
            </p:sp>
            <p:grpSp>
              <p:nvGrpSpPr>
                <p:cNvPr id="99" name="Group 39"/>
                <p:cNvGrpSpPr>
                  <a:grpSpLocks/>
                </p:cNvGrpSpPr>
                <p:nvPr/>
              </p:nvGrpSpPr>
              <p:grpSpPr bwMode="auto">
                <a:xfrm>
                  <a:off x="4724401" y="4673600"/>
                  <a:ext cx="1830389" cy="736600"/>
                  <a:chOff x="3982" y="1807"/>
                  <a:chExt cx="1153" cy="464"/>
                </a:xfrm>
              </p:grpSpPr>
              <p:sp>
                <p:nvSpPr>
                  <p:cNvPr id="10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2" y="2019"/>
                    <a:ext cx="892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sz="2000" dirty="0">
                        <a:solidFill>
                          <a:srgbClr val="2584BB"/>
                        </a:solidFill>
                        <a:latin typeface="Courier" charset="0"/>
                      </a:rPr>
                      <a:t>computer</a:t>
                    </a:r>
                    <a:endParaRPr lang="en-US" sz="1800" dirty="0">
                      <a:solidFill>
                        <a:srgbClr val="2584BB"/>
                      </a:solidFill>
                      <a:latin typeface="Lucida Sans" charset="0"/>
                    </a:endParaRPr>
                  </a:p>
                </p:txBody>
              </p:sp>
              <p:sp>
                <p:nvSpPr>
                  <p:cNvPr id="10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6" y="1807"/>
                    <a:ext cx="769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800" i="1">
                        <a:latin typeface="Lucida Sans" charset="0"/>
                      </a:rPr>
                      <a:t>conj_and</a:t>
                    </a:r>
                    <a:endParaRPr lang="en-US" sz="1800">
                      <a:latin typeface="Lucida Sans" charset="0"/>
                    </a:endParaRPr>
                  </a:p>
                </p:txBody>
              </p:sp>
            </p:grpSp>
            <p:sp>
              <p:nvSpPr>
                <p:cNvPr id="10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21632" y="4267200"/>
                  <a:ext cx="1723799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2584BB"/>
                      </a:solidFill>
                      <a:latin typeface="Courier" charset="0"/>
                    </a:rPr>
                    <a:t>electronic</a:t>
                  </a:r>
                  <a:endParaRPr lang="en-US" sz="1800" dirty="0">
                    <a:solidFill>
                      <a:srgbClr val="2584BB"/>
                    </a:solidFill>
                    <a:latin typeface="Lucida Sans" charset="0"/>
                  </a:endParaRPr>
                </a:p>
              </p:txBody>
            </p:sp>
            <p:grpSp>
              <p:nvGrpSpPr>
                <p:cNvPr id="101" name="Group 52"/>
                <p:cNvGrpSpPr>
                  <a:grpSpLocks/>
                </p:cNvGrpSpPr>
                <p:nvPr/>
              </p:nvGrpSpPr>
              <p:grpSpPr bwMode="auto">
                <a:xfrm>
                  <a:off x="5334084" y="3949701"/>
                  <a:ext cx="848737" cy="393700"/>
                  <a:chOff x="262" y="1037"/>
                  <a:chExt cx="514" cy="248"/>
                </a:xfrm>
              </p:grpSpPr>
              <p:sp>
                <p:nvSpPr>
                  <p:cNvPr id="10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2" y="1045"/>
                    <a:ext cx="514" cy="2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37931725" indent="-37474525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1800" i="1">
                        <a:latin typeface="Lucida Sans" charset="0"/>
                      </a:rPr>
                      <a:t>amod</a:t>
                    </a:r>
                    <a:endParaRPr lang="en-US" sz="1800">
                      <a:latin typeface="Lucida Sans" charset="0"/>
                    </a:endParaRPr>
                  </a:p>
                </p:txBody>
              </p:sp>
              <p:sp>
                <p:nvSpPr>
                  <p:cNvPr id="10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89" y="1037"/>
                    <a:ext cx="0" cy="24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6" name="Text Box 17"/>
              <p:cNvSpPr txBox="1">
                <a:spLocks noChangeArrowheads="1"/>
              </p:cNvSpPr>
              <p:nvPr/>
            </p:nvSpPr>
            <p:spPr bwMode="auto">
              <a:xfrm>
                <a:off x="1782763" y="3932238"/>
                <a:ext cx="8001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Bell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grpSp>
            <p:nvGrpSpPr>
              <p:cNvPr id="87" name="Group 51"/>
              <p:cNvGrpSpPr>
                <a:grpSpLocks/>
              </p:cNvGrpSpPr>
              <p:nvPr/>
            </p:nvGrpSpPr>
            <p:grpSpPr bwMode="auto">
              <a:xfrm>
                <a:off x="1143000" y="4249738"/>
                <a:ext cx="1563688" cy="1790700"/>
                <a:chOff x="174" y="1874"/>
                <a:chExt cx="985" cy="1128"/>
              </a:xfrm>
            </p:grpSpPr>
            <p:sp>
              <p:nvSpPr>
                <p:cNvPr id="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2" y="2554"/>
                  <a:ext cx="679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i="1">
                      <a:latin typeface="Lucida Sans" charset="0"/>
                    </a:rPr>
                    <a:t>prep_in</a:t>
                  </a:r>
                </a:p>
              </p:txBody>
            </p:sp>
            <p:sp>
              <p:nvSpPr>
                <p:cNvPr id="9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4" y="1874"/>
                  <a:ext cx="745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800" i="1">
                      <a:latin typeface="Lucida Sans" charset="0"/>
                    </a:rPr>
                    <a:t>partmod</a:t>
                  </a:r>
                  <a:endParaRPr lang="en-US" sz="1800">
                    <a:latin typeface="Lucida Sans" charset="0"/>
                  </a:endParaRPr>
                </a:p>
              </p:txBody>
            </p:sp>
            <p:sp>
              <p:nvSpPr>
                <p:cNvPr id="95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558" y="2092"/>
                  <a:ext cx="601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sz="2000" dirty="0">
                      <a:solidFill>
                        <a:srgbClr val="2584BB"/>
                      </a:solidFill>
                      <a:latin typeface="Courier" charset="0"/>
                    </a:rPr>
                    <a:t>based</a:t>
                  </a:r>
                  <a:endParaRPr lang="en-US" sz="1800" dirty="0">
                    <a:solidFill>
                      <a:srgbClr val="2584BB"/>
                    </a:solidFill>
                    <a:latin typeface="Lucida Sans" charset="0"/>
                  </a:endParaRPr>
                </a:p>
              </p:txBody>
            </p:sp>
            <p:sp>
              <p:nvSpPr>
                <p:cNvPr id="96" name="Line 47"/>
                <p:cNvSpPr>
                  <a:spLocks noChangeShapeType="1"/>
                </p:cNvSpPr>
                <p:nvPr/>
              </p:nvSpPr>
              <p:spPr bwMode="auto">
                <a:xfrm>
                  <a:off x="865" y="1911"/>
                  <a:ext cx="0" cy="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48"/>
                <p:cNvSpPr>
                  <a:spLocks noChangeShapeType="1"/>
                </p:cNvSpPr>
                <p:nvPr/>
              </p:nvSpPr>
              <p:spPr bwMode="auto">
                <a:xfrm>
                  <a:off x="865" y="2311"/>
                  <a:ext cx="0" cy="6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8" name="Text Box 46"/>
              <p:cNvSpPr txBox="1">
                <a:spLocks noChangeArrowheads="1"/>
              </p:cNvSpPr>
              <p:nvPr/>
            </p:nvSpPr>
            <p:spPr bwMode="auto">
              <a:xfrm>
                <a:off x="1945908" y="6000690"/>
                <a:ext cx="49249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LA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4648200" y="2879725"/>
                <a:ext cx="122084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 i="1">
                    <a:latin typeface="Lucida Sans" charset="0"/>
                  </a:rPr>
                  <a:t>conj_and</a:t>
                </a:r>
                <a:endParaRPr lang="en-US" sz="1800">
                  <a:latin typeface="Lucida Sans" charset="0"/>
                </a:endParaRPr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5791200" y="2998728"/>
                <a:ext cx="18777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sz="2000" dirty="0">
                    <a:solidFill>
                      <a:srgbClr val="2584BB"/>
                    </a:solidFill>
                    <a:latin typeface="Courier" charset="0"/>
                  </a:rPr>
                  <a:t>distributes</a:t>
                </a:r>
                <a:endParaRPr lang="en-US" sz="1800" dirty="0">
                  <a:solidFill>
                    <a:srgbClr val="2584BB"/>
                  </a:solidFill>
                  <a:latin typeface="Lucida Sans" charset="0"/>
                </a:endParaRPr>
              </a:p>
            </p:txBody>
          </p:sp>
          <p:sp>
            <p:nvSpPr>
              <p:cNvPr id="91" name="Line 29"/>
              <p:cNvSpPr>
                <a:spLocks noChangeShapeType="1"/>
              </p:cNvSpPr>
              <p:nvPr/>
            </p:nvSpPr>
            <p:spPr bwMode="auto">
              <a:xfrm>
                <a:off x="4581526" y="3361374"/>
                <a:ext cx="1438274" cy="570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15"/>
              <p:cNvSpPr>
                <a:spLocks noChangeShapeType="1"/>
              </p:cNvSpPr>
              <p:nvPr/>
            </p:nvSpPr>
            <p:spPr bwMode="auto">
              <a:xfrm rot="16200000" flipH="1">
                <a:off x="5288280" y="2743519"/>
                <a:ext cx="0" cy="10058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6324600" y="4419600"/>
              <a:ext cx="0" cy="393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30"/>
          <p:cNvGrpSpPr>
            <a:grpSpLocks/>
          </p:cNvGrpSpPr>
          <p:nvPr/>
        </p:nvGrpSpPr>
        <p:grpSpPr bwMode="auto">
          <a:xfrm>
            <a:off x="4419600" y="4556125"/>
            <a:ext cx="1128713" cy="1274763"/>
            <a:chOff x="4495800" y="3678633"/>
            <a:chExt cx="1128081" cy="1274367"/>
          </a:xfrm>
        </p:grpSpPr>
        <p:sp>
          <p:nvSpPr>
            <p:cNvPr id="107" name="Freeform 41"/>
            <p:cNvSpPr>
              <a:spLocks/>
            </p:cNvSpPr>
            <p:nvPr/>
          </p:nvSpPr>
          <p:spPr bwMode="auto">
            <a:xfrm rot="-5400000" flipH="1" flipV="1">
              <a:off x="4803657" y="4132776"/>
              <a:ext cx="1274367" cy="366081"/>
            </a:xfrm>
            <a:custGeom>
              <a:avLst/>
              <a:gdLst>
                <a:gd name="T0" fmla="*/ 2147483647 w 1751"/>
                <a:gd name="T1" fmla="*/ 0 h 213"/>
                <a:gd name="T2" fmla="*/ 2147483647 w 1751"/>
                <a:gd name="T3" fmla="*/ 2147483647 h 213"/>
                <a:gd name="T4" fmla="*/ 2147483647 w 1751"/>
                <a:gd name="T5" fmla="*/ 2147483647 h 213"/>
                <a:gd name="T6" fmla="*/ 0 w 1751"/>
                <a:gd name="T7" fmla="*/ 0 h 2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51"/>
                <a:gd name="T13" fmla="*/ 0 h 213"/>
                <a:gd name="T14" fmla="*/ 1751 w 1751"/>
                <a:gd name="T15" fmla="*/ 213 h 2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51" h="213">
                  <a:moveTo>
                    <a:pt x="1751" y="0"/>
                  </a:moveTo>
                  <a:cubicBezTo>
                    <a:pt x="1658" y="23"/>
                    <a:pt x="1396" y="103"/>
                    <a:pt x="1191" y="135"/>
                  </a:cubicBezTo>
                  <a:cubicBezTo>
                    <a:pt x="986" y="167"/>
                    <a:pt x="718" y="213"/>
                    <a:pt x="520" y="191"/>
                  </a:cubicBezTo>
                  <a:cubicBezTo>
                    <a:pt x="322" y="169"/>
                    <a:pt x="108" y="40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Text Box 54"/>
            <p:cNvSpPr txBox="1">
              <a:spLocks noChangeArrowheads="1"/>
            </p:cNvSpPr>
            <p:nvPr/>
          </p:nvSpPr>
          <p:spPr bwMode="auto">
            <a:xfrm>
              <a:off x="4495800" y="3897312"/>
              <a:ext cx="8487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i="1">
                  <a:latin typeface="Lucida Sans" charset="0"/>
                </a:rPr>
                <a:t>amod</a:t>
              </a:r>
              <a:endParaRPr lang="en-US" sz="1800">
                <a:latin typeface="Lucida Sans" charset="0"/>
              </a:endParaRPr>
            </a:p>
          </p:txBody>
        </p:sp>
      </p:grpSp>
      <p:grpSp>
        <p:nvGrpSpPr>
          <p:cNvPr id="109" name="Group 56"/>
          <p:cNvGrpSpPr>
            <a:grpSpLocks/>
          </p:cNvGrpSpPr>
          <p:nvPr/>
        </p:nvGrpSpPr>
        <p:grpSpPr bwMode="auto">
          <a:xfrm>
            <a:off x="2971800" y="2574925"/>
            <a:ext cx="3886200" cy="1098550"/>
            <a:chOff x="2971204" y="1676400"/>
            <a:chExt cx="3886796" cy="1098388"/>
          </a:xfrm>
        </p:grpSpPr>
        <p:sp>
          <p:nvSpPr>
            <p:cNvPr id="110" name="Freeform 41"/>
            <p:cNvSpPr>
              <a:spLocks/>
            </p:cNvSpPr>
            <p:nvPr/>
          </p:nvSpPr>
          <p:spPr bwMode="auto">
            <a:xfrm flipH="1" flipV="1">
              <a:off x="2971204" y="2038777"/>
              <a:ext cx="3886796" cy="736011"/>
            </a:xfrm>
            <a:custGeom>
              <a:avLst/>
              <a:gdLst>
                <a:gd name="T0" fmla="*/ 2147483647 w 1735"/>
                <a:gd name="T1" fmla="*/ 0 h 428"/>
                <a:gd name="T2" fmla="*/ 2147483647 w 1735"/>
                <a:gd name="T3" fmla="*/ 1035020628 h 428"/>
                <a:gd name="T4" fmla="*/ 2147483647 w 1735"/>
                <a:gd name="T5" fmla="*/ 1200624822 h 428"/>
                <a:gd name="T6" fmla="*/ 0 w 1735"/>
                <a:gd name="T7" fmla="*/ 635798287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5"/>
                <a:gd name="T13" fmla="*/ 0 h 428"/>
                <a:gd name="T14" fmla="*/ 1735 w 1735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5" h="428">
                  <a:moveTo>
                    <a:pt x="1735" y="0"/>
                  </a:moveTo>
                  <a:cubicBezTo>
                    <a:pt x="1642" y="23"/>
                    <a:pt x="1394" y="282"/>
                    <a:pt x="1191" y="350"/>
                  </a:cubicBezTo>
                  <a:cubicBezTo>
                    <a:pt x="988" y="418"/>
                    <a:pt x="718" y="428"/>
                    <a:pt x="520" y="406"/>
                  </a:cubicBezTo>
                  <a:cubicBezTo>
                    <a:pt x="322" y="384"/>
                    <a:pt x="108" y="255"/>
                    <a:pt x="0" y="21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Text Box 21"/>
            <p:cNvSpPr txBox="1">
              <a:spLocks noChangeArrowheads="1"/>
            </p:cNvSpPr>
            <p:nvPr/>
          </p:nvSpPr>
          <p:spPr bwMode="auto">
            <a:xfrm>
              <a:off x="4586249" y="1676400"/>
              <a:ext cx="823951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800" i="1">
                  <a:latin typeface="Lucida Sans" charset="0"/>
                </a:rPr>
                <a:t>nsubj</a:t>
              </a:r>
              <a:endParaRPr lang="en-US" sz="1800">
                <a:latin typeface="Lucida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06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BioNLP</a:t>
            </a:r>
            <a:r>
              <a:rPr lang="en-US" dirty="0" smtClean="0"/>
              <a:t> 2009/2011 relation extraction shared tasks            </a:t>
            </a:r>
            <a:r>
              <a:rPr lang="en-US" b="0" dirty="0" smtClean="0">
                <a:solidFill>
                  <a:schemeClr val="accent4"/>
                </a:solidFill>
              </a:rPr>
              <a:t>[</a:t>
            </a:r>
            <a:r>
              <a:rPr lang="en-US" b="0" dirty="0" err="1" smtClean="0">
                <a:solidFill>
                  <a:schemeClr val="accent4"/>
                </a:solidFill>
              </a:rPr>
              <a:t>Björne</a:t>
            </a:r>
            <a:r>
              <a:rPr lang="en-US" b="0" dirty="0" smtClean="0">
                <a:solidFill>
                  <a:schemeClr val="accent4"/>
                </a:solidFill>
              </a:rPr>
              <a:t> et al. 2009]</a:t>
            </a:r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636803"/>
              </p:ext>
            </p:extLst>
          </p:nvPr>
        </p:nvGraphicFramePr>
        <p:xfrm>
          <a:off x="304800" y="1803400"/>
          <a:ext cx="8534400" cy="444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17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Dependencies encode relational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Relation Extraction with Stanford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9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14547</TotalTime>
  <Words>268</Words>
  <Application>Microsoft Office PowerPoint</Application>
  <PresentationFormat>On-screen Show (4:3)</PresentationFormat>
  <Paragraphs>108</Paragraphs>
  <Slides>7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NLP3x4-class</vt:lpstr>
      <vt:lpstr>Photo Editor Photo</vt:lpstr>
      <vt:lpstr>Dependencies encode relational structure</vt:lpstr>
      <vt:lpstr>Dependency paths identify  relations like protein interaction</vt:lpstr>
      <vt:lpstr>Stanford Dependencies</vt:lpstr>
      <vt:lpstr>Graph modification to facilitate semantic analysis</vt:lpstr>
      <vt:lpstr>Graph modification to facilitate semantic analysis</vt:lpstr>
      <vt:lpstr>BioNLP 2009/2011 relation extraction shared tasks            [Björne et al. 2009]</vt:lpstr>
      <vt:lpstr>Dependencies encode relational structure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171</cp:revision>
  <cp:lastPrinted>2009-04-20T16:46:08Z</cp:lastPrinted>
  <dcterms:created xsi:type="dcterms:W3CDTF">2010-04-19T15:31:24Z</dcterms:created>
  <dcterms:modified xsi:type="dcterms:W3CDTF">2012-04-12T04:11:37Z</dcterms:modified>
</cp:coreProperties>
</file>